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4.xml" ContentType="application/vnd.openxmlformats-officedocument.drawingml.chart+xml"/>
  <Override PartName="/ppt/notesSlides/notesSlide4.xml" ContentType="application/vnd.openxmlformats-officedocument.presentationml.notesSlide+xml"/>
  <Override PartName="/ppt/charts/chart5.xml" ContentType="application/vnd.openxmlformats-officedocument.drawingml.chart+xml"/>
  <Override PartName="/ppt/charts/chart6.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26"/>
  </p:notesMasterIdLst>
  <p:handoutMasterIdLst>
    <p:handoutMasterId r:id="rId27"/>
  </p:handoutMasterIdLst>
  <p:sldIdLst>
    <p:sldId id="307" r:id="rId2"/>
    <p:sldId id="279" r:id="rId3"/>
    <p:sldId id="259" r:id="rId4"/>
    <p:sldId id="291" r:id="rId5"/>
    <p:sldId id="260" r:id="rId6"/>
    <p:sldId id="311" r:id="rId7"/>
    <p:sldId id="292" r:id="rId8"/>
    <p:sldId id="263" r:id="rId9"/>
    <p:sldId id="264" r:id="rId10"/>
    <p:sldId id="265" r:id="rId11"/>
    <p:sldId id="321" r:id="rId12"/>
    <p:sldId id="324" r:id="rId13"/>
    <p:sldId id="312" r:id="rId14"/>
    <p:sldId id="318" r:id="rId15"/>
    <p:sldId id="313" r:id="rId16"/>
    <p:sldId id="297" r:id="rId17"/>
    <p:sldId id="298" r:id="rId18"/>
    <p:sldId id="322" r:id="rId19"/>
    <p:sldId id="300" r:id="rId20"/>
    <p:sldId id="316" r:id="rId21"/>
    <p:sldId id="319" r:id="rId22"/>
    <p:sldId id="285" r:id="rId23"/>
    <p:sldId id="325" r:id="rId24"/>
    <p:sldId id="289" r:id="rId25"/>
  </p:sldIdLst>
  <p:sldSz cx="9144000" cy="7132638"/>
  <p:notesSz cx="9296400" cy="7010400"/>
  <p:defaultTextStyle>
    <a:defPPr>
      <a:defRPr lang="en-GB"/>
    </a:defPPr>
    <a:lvl1pPr algn="l" rtl="0" fontAlgn="base">
      <a:spcBef>
        <a:spcPct val="0"/>
      </a:spcBef>
      <a:spcAft>
        <a:spcPct val="0"/>
      </a:spcAft>
      <a:defRPr sz="1500" kern="1200">
        <a:solidFill>
          <a:schemeClr val="tx1"/>
        </a:solidFill>
        <a:latin typeface="Calibri" pitchFamily="34" charset="0"/>
        <a:ea typeface="+mn-ea"/>
        <a:cs typeface="Arial" charset="0"/>
      </a:defRPr>
    </a:lvl1pPr>
    <a:lvl2pPr marL="457200" algn="l" rtl="0" fontAlgn="base">
      <a:spcBef>
        <a:spcPct val="0"/>
      </a:spcBef>
      <a:spcAft>
        <a:spcPct val="0"/>
      </a:spcAft>
      <a:defRPr sz="1500" kern="1200">
        <a:solidFill>
          <a:schemeClr val="tx1"/>
        </a:solidFill>
        <a:latin typeface="Calibri" pitchFamily="34" charset="0"/>
        <a:ea typeface="+mn-ea"/>
        <a:cs typeface="Arial" charset="0"/>
      </a:defRPr>
    </a:lvl2pPr>
    <a:lvl3pPr marL="914400" algn="l" rtl="0" fontAlgn="base">
      <a:spcBef>
        <a:spcPct val="0"/>
      </a:spcBef>
      <a:spcAft>
        <a:spcPct val="0"/>
      </a:spcAft>
      <a:defRPr sz="1500" kern="1200">
        <a:solidFill>
          <a:schemeClr val="tx1"/>
        </a:solidFill>
        <a:latin typeface="Calibri" pitchFamily="34" charset="0"/>
        <a:ea typeface="+mn-ea"/>
        <a:cs typeface="Arial" charset="0"/>
      </a:defRPr>
    </a:lvl3pPr>
    <a:lvl4pPr marL="1371600" algn="l" rtl="0" fontAlgn="base">
      <a:spcBef>
        <a:spcPct val="0"/>
      </a:spcBef>
      <a:spcAft>
        <a:spcPct val="0"/>
      </a:spcAft>
      <a:defRPr sz="1500" kern="1200">
        <a:solidFill>
          <a:schemeClr val="tx1"/>
        </a:solidFill>
        <a:latin typeface="Calibri" pitchFamily="34" charset="0"/>
        <a:ea typeface="+mn-ea"/>
        <a:cs typeface="Arial" charset="0"/>
      </a:defRPr>
    </a:lvl4pPr>
    <a:lvl5pPr marL="1828800" algn="l" rtl="0" fontAlgn="base">
      <a:spcBef>
        <a:spcPct val="0"/>
      </a:spcBef>
      <a:spcAft>
        <a:spcPct val="0"/>
      </a:spcAft>
      <a:defRPr sz="1500" kern="1200">
        <a:solidFill>
          <a:schemeClr val="tx1"/>
        </a:solidFill>
        <a:latin typeface="Calibri" pitchFamily="34" charset="0"/>
        <a:ea typeface="+mn-ea"/>
        <a:cs typeface="Arial" charset="0"/>
      </a:defRPr>
    </a:lvl5pPr>
    <a:lvl6pPr marL="2286000" algn="l" defTabSz="914400" rtl="0" eaLnBrk="1" latinLnBrk="0" hangingPunct="1">
      <a:defRPr sz="1500" kern="1200">
        <a:solidFill>
          <a:schemeClr val="tx1"/>
        </a:solidFill>
        <a:latin typeface="Calibri" pitchFamily="34" charset="0"/>
        <a:ea typeface="+mn-ea"/>
        <a:cs typeface="Arial" charset="0"/>
      </a:defRPr>
    </a:lvl6pPr>
    <a:lvl7pPr marL="2743200" algn="l" defTabSz="914400" rtl="0" eaLnBrk="1" latinLnBrk="0" hangingPunct="1">
      <a:defRPr sz="1500" kern="1200">
        <a:solidFill>
          <a:schemeClr val="tx1"/>
        </a:solidFill>
        <a:latin typeface="Calibri" pitchFamily="34" charset="0"/>
        <a:ea typeface="+mn-ea"/>
        <a:cs typeface="Arial" charset="0"/>
      </a:defRPr>
    </a:lvl7pPr>
    <a:lvl8pPr marL="3200400" algn="l" defTabSz="914400" rtl="0" eaLnBrk="1" latinLnBrk="0" hangingPunct="1">
      <a:defRPr sz="1500" kern="1200">
        <a:solidFill>
          <a:schemeClr val="tx1"/>
        </a:solidFill>
        <a:latin typeface="Calibri" pitchFamily="34" charset="0"/>
        <a:ea typeface="+mn-ea"/>
        <a:cs typeface="Arial" charset="0"/>
      </a:defRPr>
    </a:lvl8pPr>
    <a:lvl9pPr marL="3657600" algn="l" defTabSz="914400" rtl="0" eaLnBrk="1" latinLnBrk="0" hangingPunct="1">
      <a:defRPr sz="1500"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2247">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00FFCC"/>
    <a:srgbClr val="66FFCC"/>
    <a:srgbClr val="00FF99"/>
    <a:srgbClr val="99FFCC"/>
    <a:srgbClr val="CCFFCC"/>
    <a:srgbClr val="CCFF99"/>
    <a:srgbClr val="99FF66"/>
    <a:srgbClr val="C0C0C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760" autoAdjust="0"/>
    <p:restoredTop sz="94660"/>
  </p:normalViewPr>
  <p:slideViewPr>
    <p:cSldViewPr>
      <p:cViewPr varScale="1">
        <p:scale>
          <a:sx n="77" d="100"/>
          <a:sy n="77" d="100"/>
        </p:scale>
        <p:origin x="965" y="43"/>
      </p:cViewPr>
      <p:guideLst>
        <p:guide orient="horz" pos="2247"/>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76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7.5713651990684305E-2"/>
          <c:y val="4.1666623067465415E-2"/>
          <c:w val="0.9064171122994652"/>
          <c:h val="0.86458333333333359"/>
        </c:manualLayout>
      </c:layout>
      <c:barChart>
        <c:barDir val="col"/>
        <c:grouping val="clustered"/>
        <c:varyColors val="0"/>
        <c:dLbls>
          <c:showLegendKey val="0"/>
          <c:showVal val="0"/>
          <c:showCatName val="0"/>
          <c:showSerName val="0"/>
          <c:showPercent val="0"/>
          <c:showBubbleSize val="0"/>
        </c:dLbls>
        <c:gapWidth val="150"/>
        <c:axId val="60364672"/>
        <c:axId val="60366208"/>
      </c:barChart>
      <c:catAx>
        <c:axId val="60364672"/>
        <c:scaling>
          <c:orientation val="minMax"/>
        </c:scaling>
        <c:delete val="0"/>
        <c:axPos val="b"/>
        <c:numFmt formatCode="General" sourceLinked="1"/>
        <c:majorTickMark val="out"/>
        <c:minorTickMark val="none"/>
        <c:tickLblPos val="nextTo"/>
        <c:spPr>
          <a:ln w="6536">
            <a:solidFill>
              <a:srgbClr val="000000"/>
            </a:solidFill>
            <a:prstDash val="solid"/>
          </a:ln>
        </c:spPr>
        <c:txPr>
          <a:bodyPr rot="0" vert="horz"/>
          <a:lstStyle/>
          <a:p>
            <a:pPr>
              <a:defRPr sz="1235" b="1" i="0" u="none" strike="noStrike" baseline="0">
                <a:solidFill>
                  <a:srgbClr val="000000"/>
                </a:solidFill>
                <a:latin typeface="Calibri"/>
                <a:ea typeface="Calibri"/>
                <a:cs typeface="Calibri"/>
              </a:defRPr>
            </a:pPr>
            <a:endParaRPr lang="en-US"/>
          </a:p>
        </c:txPr>
        <c:crossAx val="60366208"/>
        <c:crossesAt val="50"/>
        <c:auto val="1"/>
        <c:lblAlgn val="ctr"/>
        <c:lblOffset val="100"/>
        <c:tickLblSkip val="1"/>
        <c:tickMarkSkip val="1"/>
        <c:noMultiLvlLbl val="0"/>
      </c:catAx>
      <c:valAx>
        <c:axId val="60366208"/>
        <c:scaling>
          <c:orientation val="minMax"/>
          <c:max val="150"/>
          <c:min val="50"/>
        </c:scaling>
        <c:delete val="0"/>
        <c:axPos val="l"/>
        <c:majorGridlines>
          <c:spPr>
            <a:ln w="6536">
              <a:solidFill>
                <a:srgbClr val="FFFFFF"/>
              </a:solidFill>
              <a:prstDash val="solid"/>
            </a:ln>
          </c:spPr>
        </c:majorGridlines>
        <c:numFmt formatCode="General" sourceLinked="1"/>
        <c:majorTickMark val="out"/>
        <c:minorTickMark val="none"/>
        <c:tickLblPos val="nextTo"/>
        <c:spPr>
          <a:ln w="6536">
            <a:solidFill>
              <a:srgbClr val="000000"/>
            </a:solidFill>
            <a:prstDash val="solid"/>
          </a:ln>
        </c:spPr>
        <c:txPr>
          <a:bodyPr rot="0" vert="horz"/>
          <a:lstStyle/>
          <a:p>
            <a:pPr>
              <a:defRPr sz="1285" b="1" i="0" u="none" strike="noStrike" baseline="0">
                <a:solidFill>
                  <a:srgbClr val="000000"/>
                </a:solidFill>
                <a:latin typeface="Arial"/>
                <a:ea typeface="Arial"/>
                <a:cs typeface="Arial"/>
              </a:defRPr>
            </a:pPr>
            <a:endParaRPr lang="en-US"/>
          </a:p>
        </c:txPr>
        <c:crossAx val="60364672"/>
        <c:crosses val="autoZero"/>
        <c:crossBetween val="between"/>
        <c:majorUnit val="20"/>
        <c:minorUnit val="1"/>
      </c:valAx>
      <c:spPr>
        <a:noFill/>
        <a:ln w="25398">
          <a:noFill/>
        </a:ln>
      </c:spPr>
    </c:plotArea>
    <c:plotVisOnly val="1"/>
    <c:dispBlanksAs val="gap"/>
    <c:showDLblsOverMax val="0"/>
  </c:chart>
  <c:spPr>
    <a:solidFill>
      <a:srgbClr val="FFFFFF"/>
    </a:solidFill>
    <a:ln>
      <a:noFill/>
    </a:ln>
  </c:spPr>
  <c:txPr>
    <a:bodyPr/>
    <a:lstStyle/>
    <a:p>
      <a:pPr>
        <a:defRPr sz="1645" b="0" i="0" u="none" strike="noStrike" baseline="0">
          <a:solidFill>
            <a:srgbClr val="000000"/>
          </a:solidFill>
          <a:latin typeface="Arial"/>
          <a:ea typeface="Arial"/>
          <a:cs typeface="Arial"/>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7.5713651990684305E-2"/>
          <c:y val="4.1666623067465415E-2"/>
          <c:w val="0.9064171122994652"/>
          <c:h val="0.86458333333333359"/>
        </c:manualLayout>
      </c:layout>
      <c:barChart>
        <c:barDir val="col"/>
        <c:grouping val="clustered"/>
        <c:varyColors val="0"/>
        <c:ser>
          <c:idx val="0"/>
          <c:order val="0"/>
          <c:spPr>
            <a:solidFill>
              <a:srgbClr val="FF0000"/>
            </a:solidFill>
            <a:ln w="52292">
              <a:noFill/>
            </a:ln>
          </c:spPr>
          <c:invertIfNegative val="0"/>
          <c:dLbls>
            <c:numFmt formatCode="General" sourceLinked="0"/>
            <c:spPr>
              <a:noFill/>
              <a:ln w="52292">
                <a:noFill/>
              </a:ln>
            </c:spPr>
            <c:txPr>
              <a:bodyPr/>
              <a:lstStyle/>
              <a:p>
                <a:pPr>
                  <a:defRPr sz="1285" b="1" i="0" u="none" strike="noStrike" baseline="0">
                    <a:solidFill>
                      <a:srgbClr val="000000"/>
                    </a:solidFill>
                    <a:latin typeface="Calibri"/>
                    <a:ea typeface="Calibri"/>
                    <a:cs typeface="Calibri"/>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Sheet1!$A$1:$J$1</c:f>
              <c:numCache>
                <c:formatCode>General</c:formatCode>
                <c:ptCount val="10"/>
                <c:pt idx="0">
                  <c:v>2009</c:v>
                </c:pt>
                <c:pt idx="1">
                  <c:v>2010</c:v>
                </c:pt>
                <c:pt idx="2">
                  <c:v>2011</c:v>
                </c:pt>
                <c:pt idx="3">
                  <c:v>2012</c:v>
                </c:pt>
                <c:pt idx="4">
                  <c:v>2013</c:v>
                </c:pt>
                <c:pt idx="5">
                  <c:v>2014</c:v>
                </c:pt>
                <c:pt idx="6">
                  <c:v>2015</c:v>
                </c:pt>
                <c:pt idx="7">
                  <c:v>2016</c:v>
                </c:pt>
                <c:pt idx="8">
                  <c:v>2017</c:v>
                </c:pt>
                <c:pt idx="9">
                  <c:v>2018</c:v>
                </c:pt>
              </c:numCache>
            </c:numRef>
          </c:cat>
          <c:val>
            <c:numRef>
              <c:f>Sheet1!$A$2:$J$2</c:f>
              <c:numCache>
                <c:formatCode>General</c:formatCode>
                <c:ptCount val="10"/>
                <c:pt idx="0">
                  <c:v>136</c:v>
                </c:pt>
                <c:pt idx="1">
                  <c:v>138</c:v>
                </c:pt>
                <c:pt idx="2">
                  <c:v>143</c:v>
                </c:pt>
                <c:pt idx="3">
                  <c:v>143</c:v>
                </c:pt>
                <c:pt idx="4">
                  <c:v>146</c:v>
                </c:pt>
                <c:pt idx="5">
                  <c:v>144</c:v>
                </c:pt>
                <c:pt idx="6">
                  <c:v>142</c:v>
                </c:pt>
                <c:pt idx="7">
                  <c:v>145</c:v>
                </c:pt>
                <c:pt idx="8">
                  <c:v>145</c:v>
                </c:pt>
                <c:pt idx="9">
                  <c:v>88</c:v>
                </c:pt>
              </c:numCache>
            </c:numRef>
          </c:val>
          <c:extLst>
            <c:ext xmlns:c16="http://schemas.microsoft.com/office/drawing/2014/chart" uri="{C3380CC4-5D6E-409C-BE32-E72D297353CC}">
              <c16:uniqueId val="{00000000-E9F8-4787-91E4-00C2057572CD}"/>
            </c:ext>
          </c:extLst>
        </c:ser>
        <c:dLbls>
          <c:showLegendKey val="0"/>
          <c:showVal val="0"/>
          <c:showCatName val="0"/>
          <c:showSerName val="0"/>
          <c:showPercent val="0"/>
          <c:showBubbleSize val="0"/>
        </c:dLbls>
        <c:gapWidth val="150"/>
        <c:axId val="204774400"/>
        <c:axId val="204788480"/>
      </c:barChart>
      <c:catAx>
        <c:axId val="204774400"/>
        <c:scaling>
          <c:orientation val="minMax"/>
        </c:scaling>
        <c:delete val="0"/>
        <c:axPos val="b"/>
        <c:numFmt formatCode="General" sourceLinked="1"/>
        <c:majorTickMark val="out"/>
        <c:minorTickMark val="none"/>
        <c:tickLblPos val="nextTo"/>
        <c:spPr>
          <a:ln w="6536">
            <a:solidFill>
              <a:srgbClr val="000000"/>
            </a:solidFill>
            <a:prstDash val="solid"/>
          </a:ln>
        </c:spPr>
        <c:txPr>
          <a:bodyPr rot="0" vert="horz"/>
          <a:lstStyle/>
          <a:p>
            <a:pPr>
              <a:defRPr sz="1235" b="1" i="0" u="none" strike="noStrike" baseline="0">
                <a:solidFill>
                  <a:srgbClr val="000000"/>
                </a:solidFill>
                <a:latin typeface="Calibri"/>
                <a:ea typeface="Calibri"/>
                <a:cs typeface="Calibri"/>
              </a:defRPr>
            </a:pPr>
            <a:endParaRPr lang="en-US"/>
          </a:p>
        </c:txPr>
        <c:crossAx val="204788480"/>
        <c:crossesAt val="50"/>
        <c:auto val="1"/>
        <c:lblAlgn val="ctr"/>
        <c:lblOffset val="100"/>
        <c:tickLblSkip val="1"/>
        <c:tickMarkSkip val="1"/>
        <c:noMultiLvlLbl val="0"/>
      </c:catAx>
      <c:valAx>
        <c:axId val="204788480"/>
        <c:scaling>
          <c:orientation val="minMax"/>
          <c:max val="150"/>
          <c:min val="50"/>
        </c:scaling>
        <c:delete val="0"/>
        <c:axPos val="l"/>
        <c:majorGridlines>
          <c:spPr>
            <a:ln w="6536">
              <a:solidFill>
                <a:srgbClr val="FFFFFF"/>
              </a:solidFill>
              <a:prstDash val="solid"/>
            </a:ln>
          </c:spPr>
        </c:majorGridlines>
        <c:numFmt formatCode="General" sourceLinked="1"/>
        <c:majorTickMark val="out"/>
        <c:minorTickMark val="none"/>
        <c:tickLblPos val="nextTo"/>
        <c:spPr>
          <a:ln w="6536">
            <a:solidFill>
              <a:srgbClr val="000000"/>
            </a:solidFill>
            <a:prstDash val="solid"/>
          </a:ln>
        </c:spPr>
        <c:txPr>
          <a:bodyPr rot="0" vert="horz"/>
          <a:lstStyle/>
          <a:p>
            <a:pPr>
              <a:defRPr sz="1285" b="1" i="0" u="none" strike="noStrike" baseline="0">
                <a:solidFill>
                  <a:srgbClr val="000000"/>
                </a:solidFill>
                <a:latin typeface="Arial"/>
                <a:ea typeface="Arial"/>
                <a:cs typeface="Arial"/>
              </a:defRPr>
            </a:pPr>
            <a:endParaRPr lang="en-US"/>
          </a:p>
        </c:txPr>
        <c:crossAx val="204774400"/>
        <c:crosses val="autoZero"/>
        <c:crossBetween val="between"/>
        <c:majorUnit val="20"/>
        <c:minorUnit val="1"/>
      </c:valAx>
      <c:spPr>
        <a:noFill/>
        <a:ln w="25398">
          <a:noFill/>
        </a:ln>
      </c:spPr>
    </c:plotArea>
    <c:plotVisOnly val="1"/>
    <c:dispBlanksAs val="gap"/>
    <c:showDLblsOverMax val="0"/>
  </c:chart>
  <c:spPr>
    <a:solidFill>
      <a:srgbClr val="FFFFFF"/>
    </a:solidFill>
    <a:ln>
      <a:noFill/>
    </a:ln>
  </c:spPr>
  <c:txPr>
    <a:bodyPr/>
    <a:lstStyle/>
    <a:p>
      <a:pPr>
        <a:defRPr sz="1645" b="0" i="0" u="none" strike="noStrike" baseline="0">
          <a:solidFill>
            <a:srgbClr val="000000"/>
          </a:solidFill>
          <a:latin typeface="Arial"/>
          <a:ea typeface="Arial"/>
          <a:cs typeface="Arial"/>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647398993158643E-2"/>
          <c:y val="1.720031652463028E-2"/>
          <c:w val="0.91653323867303471"/>
          <c:h val="0.88277255084987227"/>
        </c:manualLayout>
      </c:layout>
      <c:barChart>
        <c:barDir val="col"/>
        <c:grouping val="clustered"/>
        <c:varyColors val="0"/>
        <c:ser>
          <c:idx val="0"/>
          <c:order val="0"/>
          <c:spPr>
            <a:solidFill>
              <a:srgbClr val="FF0000"/>
            </a:solidFill>
            <a:ln w="24866">
              <a:noFill/>
            </a:ln>
          </c:spPr>
          <c:invertIfNegative val="0"/>
          <c:dLbls>
            <c:spPr>
              <a:noFill/>
              <a:ln w="24866">
                <a:noFill/>
              </a:ln>
            </c:spPr>
            <c:txPr>
              <a:bodyPr/>
              <a:lstStyle/>
              <a:p>
                <a:pPr>
                  <a:defRPr sz="979" b="1" i="0" u="none" strike="noStrike" baseline="0">
                    <a:solidFill>
                      <a:srgbClr val="000000"/>
                    </a:solidFill>
                    <a:latin typeface="Calibri"/>
                    <a:ea typeface="Calibri"/>
                    <a:cs typeface="Calibri"/>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Sheet1!$B$1:$AC$1</c:f>
              <c:strCache>
                <c:ptCount val="28"/>
                <c:pt idx="0">
                  <c:v>JAN. 16</c:v>
                </c:pt>
                <c:pt idx="1">
                  <c:v>FEB.</c:v>
                </c:pt>
                <c:pt idx="2">
                  <c:v>MAR.</c:v>
                </c:pt>
                <c:pt idx="3">
                  <c:v>APRIL</c:v>
                </c:pt>
                <c:pt idx="4">
                  <c:v>MAY</c:v>
                </c:pt>
                <c:pt idx="5">
                  <c:v>JUNE</c:v>
                </c:pt>
                <c:pt idx="6">
                  <c:v>JULY</c:v>
                </c:pt>
                <c:pt idx="7">
                  <c:v>AUG.</c:v>
                </c:pt>
                <c:pt idx="8">
                  <c:v>SEPT.</c:v>
                </c:pt>
                <c:pt idx="9">
                  <c:v>OCT.</c:v>
                </c:pt>
                <c:pt idx="10">
                  <c:v>NOV.</c:v>
                </c:pt>
                <c:pt idx="11">
                  <c:v>DEC.</c:v>
                </c:pt>
                <c:pt idx="12">
                  <c:v>JAN. 17</c:v>
                </c:pt>
                <c:pt idx="13">
                  <c:v>FEB.</c:v>
                </c:pt>
                <c:pt idx="14">
                  <c:v>MAR.</c:v>
                </c:pt>
                <c:pt idx="15">
                  <c:v>APRIL</c:v>
                </c:pt>
                <c:pt idx="16">
                  <c:v>MAY</c:v>
                </c:pt>
                <c:pt idx="17">
                  <c:v>JUNE</c:v>
                </c:pt>
                <c:pt idx="18">
                  <c:v>JULY</c:v>
                </c:pt>
                <c:pt idx="19">
                  <c:v>AUG.</c:v>
                </c:pt>
                <c:pt idx="20">
                  <c:v>SEPT.</c:v>
                </c:pt>
                <c:pt idx="21">
                  <c:v>OCT.</c:v>
                </c:pt>
                <c:pt idx="22">
                  <c:v>NOV.</c:v>
                </c:pt>
                <c:pt idx="23">
                  <c:v>DEC.</c:v>
                </c:pt>
                <c:pt idx="24">
                  <c:v>JAN. 18</c:v>
                </c:pt>
                <c:pt idx="25">
                  <c:v>FEB.</c:v>
                </c:pt>
                <c:pt idx="26">
                  <c:v>MAR.</c:v>
                </c:pt>
                <c:pt idx="27">
                  <c:v>APRIL</c:v>
                </c:pt>
              </c:strCache>
            </c:strRef>
          </c:cat>
          <c:val>
            <c:numRef>
              <c:f>Sheet1!$B$2:$AC$2</c:f>
              <c:numCache>
                <c:formatCode>General</c:formatCode>
                <c:ptCount val="28"/>
                <c:pt idx="0">
                  <c:v>-20</c:v>
                </c:pt>
                <c:pt idx="1">
                  <c:v>202</c:v>
                </c:pt>
                <c:pt idx="2">
                  <c:v>272</c:v>
                </c:pt>
                <c:pt idx="3">
                  <c:v>471</c:v>
                </c:pt>
                <c:pt idx="4">
                  <c:v>453</c:v>
                </c:pt>
                <c:pt idx="5">
                  <c:v>161</c:v>
                </c:pt>
                <c:pt idx="6">
                  <c:v>-73</c:v>
                </c:pt>
                <c:pt idx="7">
                  <c:v>-286</c:v>
                </c:pt>
                <c:pt idx="8">
                  <c:v>-344</c:v>
                </c:pt>
                <c:pt idx="9">
                  <c:v>-354</c:v>
                </c:pt>
                <c:pt idx="10">
                  <c:v>-262</c:v>
                </c:pt>
                <c:pt idx="11">
                  <c:v>-123</c:v>
                </c:pt>
                <c:pt idx="12">
                  <c:v>125</c:v>
                </c:pt>
                <c:pt idx="13">
                  <c:v>342</c:v>
                </c:pt>
                <c:pt idx="14">
                  <c:v>541</c:v>
                </c:pt>
                <c:pt idx="15">
                  <c:v>632</c:v>
                </c:pt>
                <c:pt idx="16">
                  <c:v>650</c:v>
                </c:pt>
                <c:pt idx="17">
                  <c:v>422</c:v>
                </c:pt>
                <c:pt idx="18">
                  <c:v>185</c:v>
                </c:pt>
                <c:pt idx="19">
                  <c:v>-1</c:v>
                </c:pt>
                <c:pt idx="20">
                  <c:v>-143</c:v>
                </c:pt>
                <c:pt idx="21">
                  <c:v>-142</c:v>
                </c:pt>
                <c:pt idx="22">
                  <c:v>-77</c:v>
                </c:pt>
                <c:pt idx="23">
                  <c:v>-278</c:v>
                </c:pt>
                <c:pt idx="24">
                  <c:v>-21</c:v>
                </c:pt>
                <c:pt idx="25">
                  <c:v>317</c:v>
                </c:pt>
                <c:pt idx="26">
                  <c:v>326</c:v>
                </c:pt>
                <c:pt idx="27">
                  <c:v>330</c:v>
                </c:pt>
              </c:numCache>
            </c:numRef>
          </c:val>
          <c:extLst>
            <c:ext xmlns:c16="http://schemas.microsoft.com/office/drawing/2014/chart" uri="{C3380CC4-5D6E-409C-BE32-E72D297353CC}">
              <c16:uniqueId val="{00000000-938C-4934-8112-D22ECD0F6EB2}"/>
            </c:ext>
          </c:extLst>
        </c:ser>
        <c:dLbls>
          <c:showLegendKey val="0"/>
          <c:showVal val="0"/>
          <c:showCatName val="0"/>
          <c:showSerName val="0"/>
          <c:showPercent val="0"/>
          <c:showBubbleSize val="0"/>
        </c:dLbls>
        <c:gapWidth val="150"/>
        <c:axId val="37501952"/>
        <c:axId val="37507840"/>
      </c:barChart>
      <c:catAx>
        <c:axId val="37501952"/>
        <c:scaling>
          <c:orientation val="minMax"/>
        </c:scaling>
        <c:delete val="0"/>
        <c:axPos val="b"/>
        <c:numFmt formatCode="General" sourceLinked="1"/>
        <c:majorTickMark val="out"/>
        <c:minorTickMark val="none"/>
        <c:tickLblPos val="low"/>
        <c:spPr>
          <a:ln w="3108">
            <a:solidFill>
              <a:srgbClr val="000000"/>
            </a:solidFill>
            <a:prstDash val="solid"/>
          </a:ln>
        </c:spPr>
        <c:txPr>
          <a:bodyPr rot="-3900000" vert="horz"/>
          <a:lstStyle/>
          <a:p>
            <a:pPr>
              <a:defRPr sz="783" b="1" i="0" u="none" strike="noStrike" baseline="0">
                <a:solidFill>
                  <a:srgbClr val="000000"/>
                </a:solidFill>
                <a:latin typeface="Arial"/>
                <a:ea typeface="Arial"/>
                <a:cs typeface="Arial"/>
              </a:defRPr>
            </a:pPr>
            <a:endParaRPr lang="en-US"/>
          </a:p>
        </c:txPr>
        <c:crossAx val="37507840"/>
        <c:crosses val="autoZero"/>
        <c:auto val="0"/>
        <c:lblAlgn val="ctr"/>
        <c:lblOffset val="0"/>
        <c:tickLblSkip val="1"/>
        <c:tickMarkSkip val="1"/>
        <c:noMultiLvlLbl val="0"/>
      </c:catAx>
      <c:valAx>
        <c:axId val="37507840"/>
        <c:scaling>
          <c:orientation val="minMax"/>
          <c:max val="900"/>
          <c:min val="-400"/>
        </c:scaling>
        <c:delete val="0"/>
        <c:axPos val="l"/>
        <c:numFmt formatCode="0" sourceLinked="0"/>
        <c:majorTickMark val="out"/>
        <c:minorTickMark val="none"/>
        <c:tickLblPos val="nextTo"/>
        <c:spPr>
          <a:ln w="3108">
            <a:solidFill>
              <a:srgbClr val="000000"/>
            </a:solidFill>
            <a:prstDash val="solid"/>
          </a:ln>
        </c:spPr>
        <c:txPr>
          <a:bodyPr rot="0" vert="horz"/>
          <a:lstStyle/>
          <a:p>
            <a:pPr>
              <a:defRPr sz="979" b="0" i="0" u="none" strike="noStrike" baseline="0">
                <a:solidFill>
                  <a:srgbClr val="000000"/>
                </a:solidFill>
                <a:latin typeface="Calibri"/>
                <a:ea typeface="Calibri"/>
                <a:cs typeface="Calibri"/>
              </a:defRPr>
            </a:pPr>
            <a:endParaRPr lang="en-US"/>
          </a:p>
        </c:txPr>
        <c:crossAx val="37501952"/>
        <c:crosses val="autoZero"/>
        <c:crossBetween val="between"/>
        <c:majorUnit val="100"/>
      </c:valAx>
      <c:spPr>
        <a:noFill/>
        <a:ln w="25400">
          <a:noFill/>
        </a:ln>
      </c:spPr>
    </c:plotArea>
    <c:plotVisOnly val="1"/>
    <c:dispBlanksAs val="gap"/>
    <c:showDLblsOverMax val="0"/>
  </c:chart>
  <c:spPr>
    <a:noFill/>
    <a:ln>
      <a:noFill/>
    </a:ln>
  </c:spPr>
  <c:txPr>
    <a:bodyPr/>
    <a:lstStyle/>
    <a:p>
      <a:pPr>
        <a:defRPr sz="1811" b="1" i="0" u="none" strike="noStrike" baseline="0">
          <a:solidFill>
            <a:srgbClr val="000000"/>
          </a:solidFill>
          <a:latin typeface="Tahoma"/>
          <a:ea typeface="Tahoma"/>
          <a:cs typeface="Tahoma"/>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2261753494282084E-2"/>
          <c:y val="2.3012552301255231E-2"/>
          <c:w val="0.91232528589580686"/>
          <c:h val="0.86610878661087864"/>
        </c:manualLayout>
      </c:layout>
      <c:barChart>
        <c:barDir val="col"/>
        <c:grouping val="stacked"/>
        <c:varyColors val="0"/>
        <c:ser>
          <c:idx val="2"/>
          <c:order val="0"/>
          <c:tx>
            <c:strRef>
              <c:f>Sheet1!$A$2</c:f>
              <c:strCache>
                <c:ptCount val="1"/>
                <c:pt idx="0">
                  <c:v>Closed Missions</c:v>
                </c:pt>
              </c:strCache>
            </c:strRef>
          </c:tx>
          <c:spPr>
            <a:solidFill>
              <a:srgbClr val="99CCFF"/>
            </a:solidFill>
            <a:ln w="12278">
              <a:solidFill>
                <a:srgbClr val="000000"/>
              </a:solidFill>
              <a:prstDash val="solid"/>
            </a:ln>
          </c:spPr>
          <c:invertIfNegative val="0"/>
          <c:cat>
            <c:numRef>
              <c:f>Sheet1!$B$1:$AC$1</c:f>
              <c:numCache>
                <c:formatCode>mmm\-yy</c:formatCode>
                <c:ptCount val="28"/>
                <c:pt idx="0">
                  <c:v>42370</c:v>
                </c:pt>
                <c:pt idx="1">
                  <c:v>42401</c:v>
                </c:pt>
                <c:pt idx="2">
                  <c:v>42430</c:v>
                </c:pt>
                <c:pt idx="3">
                  <c:v>42461</c:v>
                </c:pt>
                <c:pt idx="4">
                  <c:v>42491</c:v>
                </c:pt>
                <c:pt idx="5">
                  <c:v>42522</c:v>
                </c:pt>
                <c:pt idx="6">
                  <c:v>42552</c:v>
                </c:pt>
                <c:pt idx="7">
                  <c:v>42583</c:v>
                </c:pt>
                <c:pt idx="8">
                  <c:v>42614</c:v>
                </c:pt>
                <c:pt idx="9">
                  <c:v>42644</c:v>
                </c:pt>
                <c:pt idx="10">
                  <c:v>42675</c:v>
                </c:pt>
                <c:pt idx="11">
                  <c:v>42705</c:v>
                </c:pt>
                <c:pt idx="12">
                  <c:v>42736</c:v>
                </c:pt>
                <c:pt idx="13">
                  <c:v>42767</c:v>
                </c:pt>
                <c:pt idx="14">
                  <c:v>42795</c:v>
                </c:pt>
                <c:pt idx="15">
                  <c:v>42826</c:v>
                </c:pt>
                <c:pt idx="16">
                  <c:v>42856</c:v>
                </c:pt>
                <c:pt idx="17">
                  <c:v>42887</c:v>
                </c:pt>
                <c:pt idx="18">
                  <c:v>42917</c:v>
                </c:pt>
                <c:pt idx="19">
                  <c:v>42948</c:v>
                </c:pt>
                <c:pt idx="20">
                  <c:v>42979</c:v>
                </c:pt>
                <c:pt idx="21">
                  <c:v>43009</c:v>
                </c:pt>
                <c:pt idx="22">
                  <c:v>43040</c:v>
                </c:pt>
                <c:pt idx="23">
                  <c:v>43070</c:v>
                </c:pt>
                <c:pt idx="24">
                  <c:v>43101</c:v>
                </c:pt>
                <c:pt idx="25">
                  <c:v>43132</c:v>
                </c:pt>
                <c:pt idx="26">
                  <c:v>43160</c:v>
                </c:pt>
                <c:pt idx="27">
                  <c:v>43191</c:v>
                </c:pt>
              </c:numCache>
            </c:numRef>
          </c:cat>
          <c:val>
            <c:numRef>
              <c:f>Sheet1!$B$2:$AC$2</c:f>
              <c:numCache>
                <c:formatCode>General</c:formatCode>
                <c:ptCount val="28"/>
                <c:pt idx="0">
                  <c:v>220</c:v>
                </c:pt>
                <c:pt idx="1">
                  <c:v>222</c:v>
                </c:pt>
                <c:pt idx="2">
                  <c:v>215</c:v>
                </c:pt>
                <c:pt idx="3">
                  <c:v>212</c:v>
                </c:pt>
                <c:pt idx="4">
                  <c:v>210</c:v>
                </c:pt>
                <c:pt idx="5">
                  <c:v>205</c:v>
                </c:pt>
                <c:pt idx="6">
                  <c:v>202</c:v>
                </c:pt>
                <c:pt idx="7">
                  <c:v>205</c:v>
                </c:pt>
                <c:pt idx="8">
                  <c:v>198</c:v>
                </c:pt>
                <c:pt idx="9">
                  <c:v>214</c:v>
                </c:pt>
                <c:pt idx="10">
                  <c:v>212</c:v>
                </c:pt>
                <c:pt idx="11">
                  <c:v>211</c:v>
                </c:pt>
                <c:pt idx="12">
                  <c:v>172</c:v>
                </c:pt>
                <c:pt idx="13">
                  <c:v>168</c:v>
                </c:pt>
                <c:pt idx="14">
                  <c:v>168</c:v>
                </c:pt>
                <c:pt idx="15">
                  <c:v>160</c:v>
                </c:pt>
                <c:pt idx="16">
                  <c:v>155</c:v>
                </c:pt>
                <c:pt idx="17">
                  <c:v>148</c:v>
                </c:pt>
                <c:pt idx="18">
                  <c:v>147</c:v>
                </c:pt>
                <c:pt idx="19">
                  <c:v>150</c:v>
                </c:pt>
                <c:pt idx="20">
                  <c:v>174</c:v>
                </c:pt>
                <c:pt idx="21">
                  <c:v>174</c:v>
                </c:pt>
                <c:pt idx="22">
                  <c:v>175</c:v>
                </c:pt>
                <c:pt idx="23">
                  <c:v>177</c:v>
                </c:pt>
                <c:pt idx="24">
                  <c:v>174</c:v>
                </c:pt>
                <c:pt idx="25">
                  <c:v>174</c:v>
                </c:pt>
                <c:pt idx="26">
                  <c:v>164</c:v>
                </c:pt>
                <c:pt idx="27">
                  <c:v>159</c:v>
                </c:pt>
              </c:numCache>
            </c:numRef>
          </c:val>
          <c:extLst>
            <c:ext xmlns:c16="http://schemas.microsoft.com/office/drawing/2014/chart" uri="{C3380CC4-5D6E-409C-BE32-E72D297353CC}">
              <c16:uniqueId val="{00000000-AB19-4510-AEA0-EA08A603F3E8}"/>
            </c:ext>
          </c:extLst>
        </c:ser>
        <c:ser>
          <c:idx val="1"/>
          <c:order val="1"/>
          <c:tx>
            <c:strRef>
              <c:f>Sheet1!$A$3</c:f>
              <c:strCache>
                <c:ptCount val="1"/>
                <c:pt idx="0">
                  <c:v>PK Reserve Fund</c:v>
                </c:pt>
              </c:strCache>
            </c:strRef>
          </c:tx>
          <c:spPr>
            <a:solidFill>
              <a:srgbClr val="008000"/>
            </a:solidFill>
            <a:ln w="12278">
              <a:solidFill>
                <a:srgbClr val="000000"/>
              </a:solidFill>
              <a:prstDash val="solid"/>
            </a:ln>
          </c:spPr>
          <c:invertIfNegative val="0"/>
          <c:cat>
            <c:numRef>
              <c:f>Sheet1!$B$1:$AC$1</c:f>
              <c:numCache>
                <c:formatCode>mmm\-yy</c:formatCode>
                <c:ptCount val="28"/>
                <c:pt idx="0">
                  <c:v>42370</c:v>
                </c:pt>
                <c:pt idx="1">
                  <c:v>42401</c:v>
                </c:pt>
                <c:pt idx="2">
                  <c:v>42430</c:v>
                </c:pt>
                <c:pt idx="3">
                  <c:v>42461</c:v>
                </c:pt>
                <c:pt idx="4">
                  <c:v>42491</c:v>
                </c:pt>
                <c:pt idx="5">
                  <c:v>42522</c:v>
                </c:pt>
                <c:pt idx="6">
                  <c:v>42552</c:v>
                </c:pt>
                <c:pt idx="7">
                  <c:v>42583</c:v>
                </c:pt>
                <c:pt idx="8">
                  <c:v>42614</c:v>
                </c:pt>
                <c:pt idx="9">
                  <c:v>42644</c:v>
                </c:pt>
                <c:pt idx="10">
                  <c:v>42675</c:v>
                </c:pt>
                <c:pt idx="11">
                  <c:v>42705</c:v>
                </c:pt>
                <c:pt idx="12">
                  <c:v>42736</c:v>
                </c:pt>
                <c:pt idx="13">
                  <c:v>42767</c:v>
                </c:pt>
                <c:pt idx="14">
                  <c:v>42795</c:v>
                </c:pt>
                <c:pt idx="15">
                  <c:v>42826</c:v>
                </c:pt>
                <c:pt idx="16">
                  <c:v>42856</c:v>
                </c:pt>
                <c:pt idx="17">
                  <c:v>42887</c:v>
                </c:pt>
                <c:pt idx="18">
                  <c:v>42917</c:v>
                </c:pt>
                <c:pt idx="19">
                  <c:v>42948</c:v>
                </c:pt>
                <c:pt idx="20">
                  <c:v>42979</c:v>
                </c:pt>
                <c:pt idx="21">
                  <c:v>43009</c:v>
                </c:pt>
                <c:pt idx="22">
                  <c:v>43040</c:v>
                </c:pt>
                <c:pt idx="23">
                  <c:v>43070</c:v>
                </c:pt>
                <c:pt idx="24">
                  <c:v>43101</c:v>
                </c:pt>
                <c:pt idx="25">
                  <c:v>43132</c:v>
                </c:pt>
                <c:pt idx="26">
                  <c:v>43160</c:v>
                </c:pt>
                <c:pt idx="27">
                  <c:v>43191</c:v>
                </c:pt>
              </c:numCache>
            </c:numRef>
          </c:cat>
          <c:val>
            <c:numRef>
              <c:f>Sheet1!$B$3:$AC$3</c:f>
              <c:numCache>
                <c:formatCode>General</c:formatCode>
                <c:ptCount val="28"/>
                <c:pt idx="0">
                  <c:v>139</c:v>
                </c:pt>
                <c:pt idx="1">
                  <c:v>139</c:v>
                </c:pt>
                <c:pt idx="2">
                  <c:v>139</c:v>
                </c:pt>
                <c:pt idx="3">
                  <c:v>139</c:v>
                </c:pt>
                <c:pt idx="4">
                  <c:v>139</c:v>
                </c:pt>
                <c:pt idx="5">
                  <c:v>139</c:v>
                </c:pt>
                <c:pt idx="6">
                  <c:v>139</c:v>
                </c:pt>
                <c:pt idx="7">
                  <c:v>139</c:v>
                </c:pt>
                <c:pt idx="8">
                  <c:v>139</c:v>
                </c:pt>
                <c:pt idx="9">
                  <c:v>139</c:v>
                </c:pt>
                <c:pt idx="10">
                  <c:v>139</c:v>
                </c:pt>
                <c:pt idx="11">
                  <c:v>138</c:v>
                </c:pt>
                <c:pt idx="12">
                  <c:v>139</c:v>
                </c:pt>
                <c:pt idx="13">
                  <c:v>139</c:v>
                </c:pt>
                <c:pt idx="14">
                  <c:v>139</c:v>
                </c:pt>
                <c:pt idx="15">
                  <c:v>139</c:v>
                </c:pt>
                <c:pt idx="16">
                  <c:v>139</c:v>
                </c:pt>
                <c:pt idx="17">
                  <c:v>139</c:v>
                </c:pt>
                <c:pt idx="18">
                  <c:v>138</c:v>
                </c:pt>
                <c:pt idx="19">
                  <c:v>138</c:v>
                </c:pt>
                <c:pt idx="20">
                  <c:v>138</c:v>
                </c:pt>
                <c:pt idx="21">
                  <c:v>138</c:v>
                </c:pt>
                <c:pt idx="22">
                  <c:v>138</c:v>
                </c:pt>
                <c:pt idx="23">
                  <c:v>138</c:v>
                </c:pt>
                <c:pt idx="24">
                  <c:v>139</c:v>
                </c:pt>
                <c:pt idx="25">
                  <c:v>139</c:v>
                </c:pt>
                <c:pt idx="26">
                  <c:v>139</c:v>
                </c:pt>
                <c:pt idx="27">
                  <c:v>139</c:v>
                </c:pt>
              </c:numCache>
            </c:numRef>
          </c:val>
          <c:extLst>
            <c:ext xmlns:c16="http://schemas.microsoft.com/office/drawing/2014/chart" uri="{C3380CC4-5D6E-409C-BE32-E72D297353CC}">
              <c16:uniqueId val="{00000001-AB19-4510-AEA0-EA08A603F3E8}"/>
            </c:ext>
          </c:extLst>
        </c:ser>
        <c:ser>
          <c:idx val="3"/>
          <c:order val="2"/>
          <c:tx>
            <c:strRef>
              <c:f>Sheet1!$A$4</c:f>
              <c:strCache>
                <c:ptCount val="1"/>
                <c:pt idx="0">
                  <c:v>Active Missions</c:v>
                </c:pt>
              </c:strCache>
            </c:strRef>
          </c:tx>
          <c:spPr>
            <a:solidFill>
              <a:srgbClr val="777777"/>
            </a:solidFill>
            <a:ln w="12278">
              <a:solidFill>
                <a:srgbClr val="000000"/>
              </a:solidFill>
              <a:prstDash val="solid"/>
            </a:ln>
          </c:spPr>
          <c:invertIfNegative val="0"/>
          <c:cat>
            <c:numRef>
              <c:f>Sheet1!$B$1:$AC$1</c:f>
              <c:numCache>
                <c:formatCode>mmm\-yy</c:formatCode>
                <c:ptCount val="28"/>
                <c:pt idx="0">
                  <c:v>42370</c:v>
                </c:pt>
                <c:pt idx="1">
                  <c:v>42401</c:v>
                </c:pt>
                <c:pt idx="2">
                  <c:v>42430</c:v>
                </c:pt>
                <c:pt idx="3">
                  <c:v>42461</c:v>
                </c:pt>
                <c:pt idx="4">
                  <c:v>42491</c:v>
                </c:pt>
                <c:pt idx="5">
                  <c:v>42522</c:v>
                </c:pt>
                <c:pt idx="6">
                  <c:v>42552</c:v>
                </c:pt>
                <c:pt idx="7">
                  <c:v>42583</c:v>
                </c:pt>
                <c:pt idx="8">
                  <c:v>42614</c:v>
                </c:pt>
                <c:pt idx="9">
                  <c:v>42644</c:v>
                </c:pt>
                <c:pt idx="10">
                  <c:v>42675</c:v>
                </c:pt>
                <c:pt idx="11">
                  <c:v>42705</c:v>
                </c:pt>
                <c:pt idx="12">
                  <c:v>42736</c:v>
                </c:pt>
                <c:pt idx="13">
                  <c:v>42767</c:v>
                </c:pt>
                <c:pt idx="14">
                  <c:v>42795</c:v>
                </c:pt>
                <c:pt idx="15">
                  <c:v>42826</c:v>
                </c:pt>
                <c:pt idx="16">
                  <c:v>42856</c:v>
                </c:pt>
                <c:pt idx="17">
                  <c:v>42887</c:v>
                </c:pt>
                <c:pt idx="18">
                  <c:v>42917</c:v>
                </c:pt>
                <c:pt idx="19">
                  <c:v>42948</c:v>
                </c:pt>
                <c:pt idx="20">
                  <c:v>42979</c:v>
                </c:pt>
                <c:pt idx="21">
                  <c:v>43009</c:v>
                </c:pt>
                <c:pt idx="22">
                  <c:v>43040</c:v>
                </c:pt>
                <c:pt idx="23">
                  <c:v>43070</c:v>
                </c:pt>
                <c:pt idx="24">
                  <c:v>43101</c:v>
                </c:pt>
                <c:pt idx="25">
                  <c:v>43132</c:v>
                </c:pt>
                <c:pt idx="26">
                  <c:v>43160</c:v>
                </c:pt>
                <c:pt idx="27">
                  <c:v>43191</c:v>
                </c:pt>
              </c:numCache>
            </c:numRef>
          </c:cat>
          <c:val>
            <c:numRef>
              <c:f>Sheet1!$B$4:$AC$4</c:f>
              <c:numCache>
                <c:formatCode>General</c:formatCode>
                <c:ptCount val="28"/>
                <c:pt idx="0">
                  <c:v>2406</c:v>
                </c:pt>
                <c:pt idx="1">
                  <c:v>3014</c:v>
                </c:pt>
                <c:pt idx="2">
                  <c:v>2443</c:v>
                </c:pt>
                <c:pt idx="3">
                  <c:v>2359</c:v>
                </c:pt>
                <c:pt idx="4">
                  <c:v>2296</c:v>
                </c:pt>
                <c:pt idx="5">
                  <c:v>1819</c:v>
                </c:pt>
                <c:pt idx="6">
                  <c:v>1589</c:v>
                </c:pt>
                <c:pt idx="7">
                  <c:v>2303</c:v>
                </c:pt>
                <c:pt idx="8">
                  <c:v>4697</c:v>
                </c:pt>
                <c:pt idx="9">
                  <c:v>4618</c:v>
                </c:pt>
                <c:pt idx="10">
                  <c:v>4406</c:v>
                </c:pt>
                <c:pt idx="11">
                  <c:v>3779</c:v>
                </c:pt>
                <c:pt idx="12">
                  <c:v>3786</c:v>
                </c:pt>
                <c:pt idx="13">
                  <c:v>3542</c:v>
                </c:pt>
                <c:pt idx="14">
                  <c:v>2885</c:v>
                </c:pt>
                <c:pt idx="15">
                  <c:v>2729</c:v>
                </c:pt>
                <c:pt idx="16">
                  <c:v>2519</c:v>
                </c:pt>
                <c:pt idx="17">
                  <c:v>1753</c:v>
                </c:pt>
                <c:pt idx="18">
                  <c:v>1510</c:v>
                </c:pt>
                <c:pt idx="19">
                  <c:v>2128</c:v>
                </c:pt>
                <c:pt idx="20">
                  <c:v>3092</c:v>
                </c:pt>
                <c:pt idx="21">
                  <c:v>2913</c:v>
                </c:pt>
                <c:pt idx="22">
                  <c:v>3037</c:v>
                </c:pt>
                <c:pt idx="23">
                  <c:v>2661</c:v>
                </c:pt>
                <c:pt idx="24">
                  <c:v>2391</c:v>
                </c:pt>
                <c:pt idx="25">
                  <c:v>2230</c:v>
                </c:pt>
                <c:pt idx="26">
                  <c:v>1962</c:v>
                </c:pt>
                <c:pt idx="27">
                  <c:v>1871</c:v>
                </c:pt>
              </c:numCache>
            </c:numRef>
          </c:val>
          <c:extLst>
            <c:ext xmlns:c16="http://schemas.microsoft.com/office/drawing/2014/chart" uri="{C3380CC4-5D6E-409C-BE32-E72D297353CC}">
              <c16:uniqueId val="{00000002-AB19-4510-AEA0-EA08A603F3E8}"/>
            </c:ext>
          </c:extLst>
        </c:ser>
        <c:dLbls>
          <c:showLegendKey val="0"/>
          <c:showVal val="0"/>
          <c:showCatName val="0"/>
          <c:showSerName val="0"/>
          <c:showPercent val="0"/>
          <c:showBubbleSize val="0"/>
        </c:dLbls>
        <c:gapWidth val="150"/>
        <c:overlap val="100"/>
        <c:axId val="238183168"/>
        <c:axId val="238195072"/>
      </c:barChart>
      <c:catAx>
        <c:axId val="238183168"/>
        <c:scaling>
          <c:orientation val="minMax"/>
        </c:scaling>
        <c:delete val="0"/>
        <c:axPos val="b"/>
        <c:numFmt formatCode="mmm\-yy" sourceLinked="1"/>
        <c:majorTickMark val="out"/>
        <c:minorTickMark val="none"/>
        <c:tickLblPos val="nextTo"/>
        <c:spPr>
          <a:ln w="3070">
            <a:solidFill>
              <a:srgbClr val="000000"/>
            </a:solidFill>
            <a:prstDash val="solid"/>
          </a:ln>
        </c:spPr>
        <c:txPr>
          <a:bodyPr rot="-3600000" vert="horz"/>
          <a:lstStyle/>
          <a:p>
            <a:pPr>
              <a:defRPr sz="773" b="1" i="0" u="none" strike="noStrike" baseline="0">
                <a:solidFill>
                  <a:srgbClr val="000000"/>
                </a:solidFill>
                <a:latin typeface="Calibri"/>
                <a:ea typeface="Calibri"/>
                <a:cs typeface="Calibri"/>
              </a:defRPr>
            </a:pPr>
            <a:endParaRPr lang="en-US"/>
          </a:p>
        </c:txPr>
        <c:crossAx val="238195072"/>
        <c:crosses val="autoZero"/>
        <c:auto val="0"/>
        <c:lblAlgn val="ctr"/>
        <c:lblOffset val="100"/>
        <c:tickLblSkip val="1"/>
        <c:tickMarkSkip val="1"/>
        <c:noMultiLvlLbl val="0"/>
      </c:catAx>
      <c:valAx>
        <c:axId val="238195072"/>
        <c:scaling>
          <c:orientation val="minMax"/>
          <c:max val="5000"/>
          <c:min val="0"/>
        </c:scaling>
        <c:delete val="0"/>
        <c:axPos val="l"/>
        <c:majorGridlines>
          <c:spPr>
            <a:ln w="12278">
              <a:solidFill>
                <a:srgbClr val="FFFFFF"/>
              </a:solidFill>
              <a:prstDash val="solid"/>
            </a:ln>
          </c:spPr>
        </c:majorGridlines>
        <c:numFmt formatCode="0" sourceLinked="0"/>
        <c:majorTickMark val="out"/>
        <c:minorTickMark val="none"/>
        <c:tickLblPos val="nextTo"/>
        <c:spPr>
          <a:ln w="3070">
            <a:solidFill>
              <a:srgbClr val="000000"/>
            </a:solidFill>
            <a:prstDash val="solid"/>
          </a:ln>
        </c:spPr>
        <c:txPr>
          <a:bodyPr rot="0" vert="horz"/>
          <a:lstStyle/>
          <a:p>
            <a:pPr>
              <a:defRPr sz="773" b="0" i="0" u="none" strike="noStrike" baseline="0">
                <a:solidFill>
                  <a:srgbClr val="000000"/>
                </a:solidFill>
                <a:latin typeface="Calibri"/>
                <a:ea typeface="Calibri"/>
                <a:cs typeface="Calibri"/>
              </a:defRPr>
            </a:pPr>
            <a:endParaRPr lang="en-US"/>
          </a:p>
        </c:txPr>
        <c:crossAx val="238183168"/>
        <c:crosses val="autoZero"/>
        <c:crossBetween val="between"/>
        <c:majorUnit val="1000"/>
      </c:valAx>
    </c:plotArea>
    <c:legend>
      <c:legendPos val="r"/>
      <c:layout>
        <c:manualLayout>
          <c:xMode val="edge"/>
          <c:yMode val="edge"/>
          <c:x val="0.85728501792107037"/>
          <c:y val="1.5685739771198863E-3"/>
          <c:w val="0.14271498207892963"/>
          <c:h val="0.15522650794300355"/>
        </c:manualLayout>
      </c:layout>
      <c:overlay val="0"/>
      <c:spPr>
        <a:solidFill>
          <a:srgbClr val="FFFFFF"/>
        </a:solidFill>
        <a:ln w="3070">
          <a:solidFill>
            <a:srgbClr val="000000"/>
          </a:solidFill>
          <a:prstDash val="solid"/>
        </a:ln>
      </c:spPr>
      <c:txPr>
        <a:bodyPr/>
        <a:lstStyle/>
        <a:p>
          <a:pPr>
            <a:defRPr sz="1044" b="0" i="0" u="none" strike="noStrike" baseline="0">
              <a:solidFill>
                <a:srgbClr val="000000"/>
              </a:solidFill>
              <a:latin typeface="Calibri"/>
              <a:ea typeface="Calibri"/>
              <a:cs typeface="Calibri"/>
            </a:defRPr>
          </a:pPr>
          <a:endParaRPr lang="en-US"/>
        </a:p>
      </c:txPr>
    </c:legend>
    <c:plotVisOnly val="1"/>
    <c:dispBlanksAs val="gap"/>
    <c:showDLblsOverMax val="0"/>
  </c:chart>
  <c:spPr>
    <a:noFill/>
    <a:ln>
      <a:noFill/>
    </a:ln>
  </c:spPr>
  <c:txPr>
    <a:bodyPr/>
    <a:lstStyle/>
    <a:p>
      <a:pPr>
        <a:defRPr sz="1716" b="1" i="0" u="none" strike="noStrike" baseline="0">
          <a:solidFill>
            <a:srgbClr val="000000"/>
          </a:solidFill>
          <a:latin typeface="Tahoma"/>
          <a:ea typeface="Tahoma"/>
          <a:cs typeface="Tahoma"/>
        </a:defRPr>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6102436910756197E-2"/>
          <c:y val="8.3999910776025546E-2"/>
          <c:w val="0.88800000000000001"/>
          <c:h val="0.77200000000000024"/>
        </c:manualLayout>
      </c:layout>
      <c:barChart>
        <c:barDir val="col"/>
        <c:grouping val="clustered"/>
        <c:varyColors val="0"/>
        <c:ser>
          <c:idx val="0"/>
          <c:order val="0"/>
          <c:spPr>
            <a:solidFill>
              <a:srgbClr val="99CC00"/>
            </a:solidFill>
            <a:ln w="47044">
              <a:noFill/>
            </a:ln>
          </c:spPr>
          <c:invertIfNegative val="0"/>
          <c:dLbls>
            <c:dLbl>
              <c:idx val="7"/>
              <c:numFmt formatCode="General" sourceLinked="0"/>
              <c:spPr>
                <a:noFill/>
                <a:ln w="47044">
                  <a:noFill/>
                </a:ln>
              </c:spPr>
              <c:txPr>
                <a:bodyPr/>
                <a:lstStyle/>
                <a:p>
                  <a:pPr>
                    <a:defRPr sz="1576" b="1" i="0" u="none" strike="noStrike" baseline="0">
                      <a:solidFill>
                        <a:srgbClr val="000000"/>
                      </a:solidFill>
                      <a:latin typeface="Calibri"/>
                      <a:ea typeface="Calibri"/>
                      <a:cs typeface="Calibri"/>
                    </a:defRPr>
                  </a:pPr>
                  <a:endParaRPr lang="en-US"/>
                </a:p>
              </c:txPr>
              <c:showLegendKey val="0"/>
              <c:showVal val="1"/>
              <c:showCatName val="0"/>
              <c:showSerName val="0"/>
              <c:showPercent val="0"/>
              <c:showBubbleSize val="0"/>
              <c:extLst>
                <c:ext xmlns:c16="http://schemas.microsoft.com/office/drawing/2014/chart" uri="{C3380CC4-5D6E-409C-BE32-E72D297353CC}">
                  <c16:uniqueId val="{00000000-B843-47B7-909A-71236C53CB63}"/>
                </c:ext>
              </c:extLst>
            </c:dLbl>
            <c:numFmt formatCode="General" sourceLinked="0"/>
            <c:spPr>
              <a:noFill/>
              <a:ln w="47044">
                <a:noFill/>
              </a:ln>
            </c:spPr>
            <c:txPr>
              <a:bodyPr/>
              <a:lstStyle/>
              <a:p>
                <a:pPr>
                  <a:defRPr sz="1481" b="1" i="0" u="none" strike="noStrike" baseline="0">
                    <a:solidFill>
                      <a:srgbClr val="000000"/>
                    </a:solidFill>
                    <a:latin typeface="Calibri"/>
                    <a:ea typeface="Calibri"/>
                    <a:cs typeface="Calibri"/>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Sheet1!$A$1:$I$1</c:f>
              <c:numCache>
                <c:formatCode>General</c:formatCode>
                <c:ptCount val="9"/>
                <c:pt idx="0">
                  <c:v>2009</c:v>
                </c:pt>
                <c:pt idx="1">
                  <c:v>2010</c:v>
                </c:pt>
                <c:pt idx="2">
                  <c:v>2011</c:v>
                </c:pt>
                <c:pt idx="3">
                  <c:v>2012</c:v>
                </c:pt>
                <c:pt idx="4">
                  <c:v>2013</c:v>
                </c:pt>
                <c:pt idx="5">
                  <c:v>2014</c:v>
                </c:pt>
                <c:pt idx="6">
                  <c:v>2015</c:v>
                </c:pt>
                <c:pt idx="7">
                  <c:v>2016</c:v>
                </c:pt>
                <c:pt idx="8">
                  <c:v>2017</c:v>
                </c:pt>
              </c:numCache>
            </c:numRef>
          </c:cat>
          <c:val>
            <c:numRef>
              <c:f>Sheet1!$A$2:$I$2</c:f>
              <c:numCache>
                <c:formatCode>General</c:formatCode>
                <c:ptCount val="9"/>
                <c:pt idx="0">
                  <c:v>37</c:v>
                </c:pt>
                <c:pt idx="1">
                  <c:v>27</c:v>
                </c:pt>
                <c:pt idx="2">
                  <c:v>27</c:v>
                </c:pt>
                <c:pt idx="3">
                  <c:v>36</c:v>
                </c:pt>
                <c:pt idx="4">
                  <c:v>54</c:v>
                </c:pt>
                <c:pt idx="5">
                  <c:v>40</c:v>
                </c:pt>
                <c:pt idx="6">
                  <c:v>65</c:v>
                </c:pt>
                <c:pt idx="7">
                  <c:v>40</c:v>
                </c:pt>
                <c:pt idx="8">
                  <c:v>47</c:v>
                </c:pt>
              </c:numCache>
            </c:numRef>
          </c:val>
          <c:extLst>
            <c:ext xmlns:c16="http://schemas.microsoft.com/office/drawing/2014/chart" uri="{C3380CC4-5D6E-409C-BE32-E72D297353CC}">
              <c16:uniqueId val="{00000001-B843-47B7-909A-71236C53CB63}"/>
            </c:ext>
          </c:extLst>
        </c:ser>
        <c:dLbls>
          <c:showLegendKey val="0"/>
          <c:showVal val="1"/>
          <c:showCatName val="0"/>
          <c:showSerName val="0"/>
          <c:showPercent val="0"/>
          <c:showBubbleSize val="0"/>
        </c:dLbls>
        <c:gapWidth val="150"/>
        <c:axId val="38840192"/>
        <c:axId val="38841728"/>
      </c:barChart>
      <c:catAx>
        <c:axId val="38840192"/>
        <c:scaling>
          <c:orientation val="minMax"/>
        </c:scaling>
        <c:delete val="0"/>
        <c:axPos val="b"/>
        <c:numFmt formatCode="General" sourceLinked="1"/>
        <c:majorTickMark val="out"/>
        <c:minorTickMark val="none"/>
        <c:tickLblPos val="nextTo"/>
        <c:txPr>
          <a:bodyPr rot="0" vert="horz"/>
          <a:lstStyle/>
          <a:p>
            <a:pPr>
              <a:defRPr sz="1300" baseline="0">
                <a:latin typeface="Calibri" panose="020F0502020204030204" pitchFamily="34" charset="0"/>
              </a:defRPr>
            </a:pPr>
            <a:endParaRPr lang="en-US"/>
          </a:p>
        </c:txPr>
        <c:crossAx val="38841728"/>
        <c:crosses val="autoZero"/>
        <c:auto val="1"/>
        <c:lblAlgn val="ctr"/>
        <c:lblOffset val="100"/>
        <c:tickLblSkip val="1"/>
        <c:tickMarkSkip val="1"/>
        <c:noMultiLvlLbl val="0"/>
      </c:catAx>
      <c:valAx>
        <c:axId val="38841728"/>
        <c:scaling>
          <c:orientation val="minMax"/>
        </c:scaling>
        <c:delete val="0"/>
        <c:axPos val="l"/>
        <c:majorGridlines>
          <c:spPr>
            <a:ln w="5881">
              <a:solidFill>
                <a:srgbClr val="FFFFFF"/>
              </a:solidFill>
              <a:prstDash val="solid"/>
            </a:ln>
          </c:spPr>
        </c:majorGridlines>
        <c:numFmt formatCode="General" sourceLinked="1"/>
        <c:majorTickMark val="out"/>
        <c:minorTickMark val="none"/>
        <c:tickLblPos val="nextTo"/>
        <c:spPr>
          <a:ln w="5881">
            <a:solidFill>
              <a:srgbClr val="000000"/>
            </a:solidFill>
            <a:prstDash val="solid"/>
          </a:ln>
        </c:spPr>
        <c:txPr>
          <a:bodyPr rot="0" vert="horz"/>
          <a:lstStyle/>
          <a:p>
            <a:pPr>
              <a:defRPr sz="1300" b="0" i="0" u="none" strike="noStrike" baseline="0">
                <a:solidFill>
                  <a:srgbClr val="000000"/>
                </a:solidFill>
                <a:latin typeface="Calibri"/>
                <a:ea typeface="Calibri"/>
                <a:cs typeface="Calibri"/>
              </a:defRPr>
            </a:pPr>
            <a:endParaRPr lang="en-US"/>
          </a:p>
        </c:txPr>
        <c:crossAx val="38840192"/>
        <c:crosses val="autoZero"/>
        <c:crossBetween val="between"/>
      </c:valAx>
      <c:spPr>
        <a:noFill/>
        <a:ln w="25411">
          <a:noFill/>
        </a:ln>
      </c:spPr>
    </c:plotArea>
    <c:plotVisOnly val="1"/>
    <c:dispBlanksAs val="gap"/>
    <c:showDLblsOverMax val="0"/>
  </c:chart>
  <c:spPr>
    <a:solidFill>
      <a:srgbClr val="FFFFFF"/>
    </a:solidFill>
    <a:ln>
      <a:noFill/>
    </a:ln>
  </c:spPr>
  <c:txPr>
    <a:bodyPr/>
    <a:lstStyle/>
    <a:p>
      <a:pPr>
        <a:defRPr sz="1576" b="0" i="0" u="none" strike="noStrike" baseline="0">
          <a:solidFill>
            <a:srgbClr val="000000"/>
          </a:solidFill>
          <a:latin typeface="Arial"/>
          <a:ea typeface="Arial"/>
          <a:cs typeface="Arial"/>
        </a:defRPr>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0545094152626362E-2"/>
          <c:y val="1.9639934533551555E-2"/>
          <c:w val="0.93359762140733393"/>
          <c:h val="0.87561374795417346"/>
        </c:manualLayout>
      </c:layout>
      <c:barChart>
        <c:barDir val="col"/>
        <c:grouping val="clustered"/>
        <c:varyColors val="0"/>
        <c:ser>
          <c:idx val="0"/>
          <c:order val="0"/>
          <c:spPr>
            <a:solidFill>
              <a:srgbClr val="99CC00"/>
            </a:solidFill>
            <a:ln w="24084">
              <a:noFill/>
            </a:ln>
          </c:spPr>
          <c:invertIfNegative val="0"/>
          <c:dLbls>
            <c:dLbl>
              <c:idx val="3"/>
              <c:layout>
                <c:manualLayout>
                  <c:x val="-7.4621394907762881E-3"/>
                  <c:y val="1.0820171501738906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FC3A-4FA5-8166-7460567988DD}"/>
                </c:ext>
              </c:extLst>
            </c:dLbl>
            <c:dLbl>
              <c:idx val="4"/>
              <c:layout>
                <c:manualLayout>
                  <c:x val="4.0226830646869736E-3"/>
                  <c:y val="1.1212159440996881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FC3A-4FA5-8166-7460567988DD}"/>
                </c:ext>
              </c:extLst>
            </c:dLbl>
            <c:dLbl>
              <c:idx val="5"/>
              <c:layout>
                <c:manualLayout>
                  <c:x val="-1.3408590973917678E-3"/>
                  <c:y val="1.0905367551256359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FC3A-4FA5-8166-7460567988DD}"/>
                </c:ext>
              </c:extLst>
            </c:dLbl>
            <c:dLbl>
              <c:idx val="6"/>
              <c:layout>
                <c:manualLayout>
                  <c:x val="2.2154584160265153E-3"/>
                  <c:y val="7.9252560273466843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FC3A-4FA5-8166-7460567988DD}"/>
                </c:ext>
              </c:extLst>
            </c:dLbl>
            <c:dLbl>
              <c:idx val="7"/>
              <c:layout>
                <c:manualLayout>
                  <c:x val="8.1623736395760173E-4"/>
                  <c:y val="3.0902492889425177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FC3A-4FA5-8166-7460567988DD}"/>
                </c:ext>
              </c:extLst>
            </c:dLbl>
            <c:spPr>
              <a:noFill/>
              <a:ln w="24084">
                <a:noFill/>
              </a:ln>
            </c:spPr>
            <c:txPr>
              <a:bodyPr/>
              <a:lstStyle/>
              <a:p>
                <a:pPr>
                  <a:defRPr sz="759" b="1" i="0" u="none" strike="noStrike" baseline="0">
                    <a:solidFill>
                      <a:srgbClr val="000000"/>
                    </a:solidFill>
                    <a:latin typeface="Calibri"/>
                    <a:ea typeface="Calibri"/>
                    <a:cs typeface="Calibri"/>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Sheet1!$N$1:$AO$1</c:f>
              <c:strCache>
                <c:ptCount val="28"/>
                <c:pt idx="0">
                  <c:v>JAN. 16</c:v>
                </c:pt>
                <c:pt idx="1">
                  <c:v>FEB.</c:v>
                </c:pt>
                <c:pt idx="2">
                  <c:v>MAR.</c:v>
                </c:pt>
                <c:pt idx="3">
                  <c:v>APRIL</c:v>
                </c:pt>
                <c:pt idx="4">
                  <c:v>MAY</c:v>
                </c:pt>
                <c:pt idx="5">
                  <c:v>JUNE</c:v>
                </c:pt>
                <c:pt idx="6">
                  <c:v>JULY</c:v>
                </c:pt>
                <c:pt idx="7">
                  <c:v>AUG.</c:v>
                </c:pt>
                <c:pt idx="8">
                  <c:v>SEPT.</c:v>
                </c:pt>
                <c:pt idx="9">
                  <c:v>OCT.</c:v>
                </c:pt>
                <c:pt idx="10">
                  <c:v>NOV.</c:v>
                </c:pt>
                <c:pt idx="11">
                  <c:v>DEC.</c:v>
                </c:pt>
                <c:pt idx="12">
                  <c:v>JAN. 17</c:v>
                </c:pt>
                <c:pt idx="13">
                  <c:v>FEB.</c:v>
                </c:pt>
                <c:pt idx="14">
                  <c:v>MAR.</c:v>
                </c:pt>
                <c:pt idx="15">
                  <c:v>APRIL</c:v>
                </c:pt>
                <c:pt idx="16">
                  <c:v>MAY</c:v>
                </c:pt>
                <c:pt idx="17">
                  <c:v>JUNE</c:v>
                </c:pt>
                <c:pt idx="18">
                  <c:v>JULY</c:v>
                </c:pt>
                <c:pt idx="19">
                  <c:v>AUG.</c:v>
                </c:pt>
                <c:pt idx="20">
                  <c:v>SEPT.</c:v>
                </c:pt>
                <c:pt idx="21">
                  <c:v>OCT.</c:v>
                </c:pt>
                <c:pt idx="22">
                  <c:v>NOV.</c:v>
                </c:pt>
                <c:pt idx="23">
                  <c:v>DEC.</c:v>
                </c:pt>
                <c:pt idx="24">
                  <c:v>JAN.18</c:v>
                </c:pt>
                <c:pt idx="25">
                  <c:v>FEB.</c:v>
                </c:pt>
                <c:pt idx="26">
                  <c:v>MAR.</c:v>
                </c:pt>
                <c:pt idx="27">
                  <c:v>APRIL</c:v>
                </c:pt>
              </c:strCache>
            </c:strRef>
          </c:cat>
          <c:val>
            <c:numRef>
              <c:f>Sheet1!$N$2:$AO$2</c:f>
              <c:numCache>
                <c:formatCode>#,##0_);[Red]\(#,##0\)</c:formatCode>
                <c:ptCount val="28"/>
                <c:pt idx="0">
                  <c:v>175</c:v>
                </c:pt>
                <c:pt idx="1">
                  <c:v>165</c:v>
                </c:pt>
                <c:pt idx="2">
                  <c:v>169</c:v>
                </c:pt>
                <c:pt idx="3">
                  <c:v>167</c:v>
                </c:pt>
                <c:pt idx="4" formatCode="General">
                  <c:v>164</c:v>
                </c:pt>
                <c:pt idx="5" formatCode="General">
                  <c:v>153</c:v>
                </c:pt>
                <c:pt idx="6" formatCode="General">
                  <c:v>142</c:v>
                </c:pt>
                <c:pt idx="7" formatCode="General">
                  <c:v>134</c:v>
                </c:pt>
                <c:pt idx="8" formatCode="General">
                  <c:v>150</c:v>
                </c:pt>
                <c:pt idx="9">
                  <c:v>146</c:v>
                </c:pt>
                <c:pt idx="10">
                  <c:v>142</c:v>
                </c:pt>
                <c:pt idx="11">
                  <c:v>142</c:v>
                </c:pt>
                <c:pt idx="12">
                  <c:v>145</c:v>
                </c:pt>
                <c:pt idx="13">
                  <c:v>151</c:v>
                </c:pt>
                <c:pt idx="14">
                  <c:v>170</c:v>
                </c:pt>
                <c:pt idx="15">
                  <c:v>172</c:v>
                </c:pt>
                <c:pt idx="16">
                  <c:v>177</c:v>
                </c:pt>
                <c:pt idx="17">
                  <c:v>171</c:v>
                </c:pt>
                <c:pt idx="18">
                  <c:v>163</c:v>
                </c:pt>
                <c:pt idx="19">
                  <c:v>155</c:v>
                </c:pt>
                <c:pt idx="20">
                  <c:v>171</c:v>
                </c:pt>
                <c:pt idx="21">
                  <c:v>162</c:v>
                </c:pt>
                <c:pt idx="22">
                  <c:v>152</c:v>
                </c:pt>
                <c:pt idx="23">
                  <c:v>143</c:v>
                </c:pt>
                <c:pt idx="24">
                  <c:v>147</c:v>
                </c:pt>
                <c:pt idx="25">
                  <c:v>155</c:v>
                </c:pt>
                <c:pt idx="26">
                  <c:v>160</c:v>
                </c:pt>
                <c:pt idx="27">
                  <c:v>166</c:v>
                </c:pt>
              </c:numCache>
            </c:numRef>
          </c:val>
          <c:extLst>
            <c:ext xmlns:c16="http://schemas.microsoft.com/office/drawing/2014/chart" uri="{C3380CC4-5D6E-409C-BE32-E72D297353CC}">
              <c16:uniqueId val="{00000005-FC3A-4FA5-8166-7460567988DD}"/>
            </c:ext>
          </c:extLst>
        </c:ser>
        <c:dLbls>
          <c:showLegendKey val="0"/>
          <c:showVal val="0"/>
          <c:showCatName val="0"/>
          <c:showSerName val="0"/>
          <c:showPercent val="0"/>
          <c:showBubbleSize val="0"/>
        </c:dLbls>
        <c:gapWidth val="150"/>
        <c:axId val="39538048"/>
        <c:axId val="39539840"/>
      </c:barChart>
      <c:catAx>
        <c:axId val="39538048"/>
        <c:scaling>
          <c:orientation val="minMax"/>
        </c:scaling>
        <c:delete val="0"/>
        <c:axPos val="b"/>
        <c:numFmt formatCode="General" sourceLinked="1"/>
        <c:majorTickMark val="out"/>
        <c:minorTickMark val="none"/>
        <c:tickLblPos val="nextTo"/>
        <c:spPr>
          <a:ln w="3010">
            <a:solidFill>
              <a:srgbClr val="000000"/>
            </a:solidFill>
            <a:prstDash val="solid"/>
          </a:ln>
        </c:spPr>
        <c:txPr>
          <a:bodyPr rot="-3600000" vert="horz"/>
          <a:lstStyle/>
          <a:p>
            <a:pPr>
              <a:defRPr sz="759" b="1" i="0" u="none" strike="noStrike" baseline="0">
                <a:solidFill>
                  <a:srgbClr val="000000"/>
                </a:solidFill>
                <a:latin typeface="Calibri"/>
                <a:ea typeface="Calibri"/>
                <a:cs typeface="Calibri"/>
              </a:defRPr>
            </a:pPr>
            <a:endParaRPr lang="en-US"/>
          </a:p>
        </c:txPr>
        <c:crossAx val="39539840"/>
        <c:crosses val="autoZero"/>
        <c:auto val="0"/>
        <c:lblAlgn val="ctr"/>
        <c:lblOffset val="100"/>
        <c:tickLblSkip val="1"/>
        <c:tickMarkSkip val="1"/>
        <c:noMultiLvlLbl val="0"/>
      </c:catAx>
      <c:valAx>
        <c:axId val="39539840"/>
        <c:scaling>
          <c:orientation val="minMax"/>
          <c:max val="240"/>
          <c:min val="0"/>
        </c:scaling>
        <c:delete val="0"/>
        <c:axPos val="l"/>
        <c:majorGridlines>
          <c:spPr>
            <a:ln w="12042">
              <a:solidFill>
                <a:srgbClr val="FFFFFF"/>
              </a:solidFill>
              <a:prstDash val="solid"/>
            </a:ln>
          </c:spPr>
        </c:majorGridlines>
        <c:numFmt formatCode="0" sourceLinked="0"/>
        <c:majorTickMark val="out"/>
        <c:minorTickMark val="none"/>
        <c:tickLblPos val="nextTo"/>
        <c:spPr>
          <a:ln w="3010">
            <a:solidFill>
              <a:srgbClr val="000000"/>
            </a:solidFill>
            <a:prstDash val="solid"/>
          </a:ln>
        </c:spPr>
        <c:txPr>
          <a:bodyPr rot="0" vert="horz"/>
          <a:lstStyle/>
          <a:p>
            <a:pPr>
              <a:defRPr sz="759" b="0" i="0" u="none" strike="noStrike" baseline="0">
                <a:solidFill>
                  <a:srgbClr val="000000"/>
                </a:solidFill>
                <a:latin typeface="Calibri"/>
                <a:ea typeface="Calibri"/>
                <a:cs typeface="Calibri"/>
              </a:defRPr>
            </a:pPr>
            <a:endParaRPr lang="en-US"/>
          </a:p>
        </c:txPr>
        <c:crossAx val="39538048"/>
        <c:crosses val="autoZero"/>
        <c:crossBetween val="between"/>
        <c:majorUnit val="20"/>
      </c:valAx>
      <c:spPr>
        <a:noFill/>
        <a:ln w="24084">
          <a:noFill/>
        </a:ln>
      </c:spPr>
    </c:plotArea>
    <c:plotVisOnly val="1"/>
    <c:dispBlanksAs val="gap"/>
    <c:showDLblsOverMax val="0"/>
  </c:chart>
  <c:spPr>
    <a:noFill/>
    <a:ln>
      <a:noFill/>
    </a:ln>
  </c:spPr>
  <c:txPr>
    <a:bodyPr/>
    <a:lstStyle/>
    <a:p>
      <a:pPr>
        <a:defRPr sz="1707" b="1" i="0" u="none" strike="noStrike" baseline="0">
          <a:solidFill>
            <a:srgbClr val="000000"/>
          </a:solidFill>
          <a:latin typeface="Tahoma"/>
          <a:ea typeface="Tahoma"/>
          <a:cs typeface="Tahoma"/>
        </a:defRPr>
      </a:pPr>
      <a:endParaRPr lang="en-US"/>
    </a:p>
  </c:txPr>
  <c:externalData r:id="rId1">
    <c:autoUpdate val="0"/>
  </c:externalData>
</c:chartSpace>
</file>

<file path=ppt/drawings/_rels/vmlDrawing1.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6.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794" name="Rectangle 2"/>
          <p:cNvSpPr>
            <a:spLocks noGrp="1" noChangeArrowheads="1"/>
          </p:cNvSpPr>
          <p:nvPr>
            <p:ph type="hdr" sz="quarter"/>
          </p:nvPr>
        </p:nvSpPr>
        <p:spPr bwMode="auto">
          <a:xfrm>
            <a:off x="10" y="6"/>
            <a:ext cx="4029075" cy="350838"/>
          </a:xfrm>
          <a:prstGeom prst="rect">
            <a:avLst/>
          </a:prstGeom>
          <a:noFill/>
          <a:ln w="9525">
            <a:noFill/>
            <a:miter lim="800000"/>
            <a:headEnd/>
            <a:tailEnd/>
          </a:ln>
          <a:effectLst/>
        </p:spPr>
        <p:txBody>
          <a:bodyPr vert="horz" wrap="square" lIns="91368" tIns="45680" rIns="91368" bIns="45680" numCol="1" anchor="t" anchorCtr="0" compatLnSpc="1">
            <a:prstTxWarp prst="textNoShape">
              <a:avLst/>
            </a:prstTxWarp>
          </a:bodyPr>
          <a:lstStyle>
            <a:lvl1pPr defTabSz="912234" eaLnBrk="0" hangingPunct="0">
              <a:defRPr sz="1200">
                <a:latin typeface="Arial" charset="0"/>
                <a:ea typeface="Arial" charset="0"/>
              </a:defRPr>
            </a:lvl1pPr>
          </a:lstStyle>
          <a:p>
            <a:pPr>
              <a:defRPr/>
            </a:pPr>
            <a:endParaRPr lang="en-US" dirty="0"/>
          </a:p>
        </p:txBody>
      </p:sp>
      <p:sp>
        <p:nvSpPr>
          <p:cNvPr id="33795" name="Rectangle 3"/>
          <p:cNvSpPr>
            <a:spLocks noGrp="1" noChangeArrowheads="1"/>
          </p:cNvSpPr>
          <p:nvPr>
            <p:ph type="dt" sz="quarter" idx="1"/>
          </p:nvPr>
        </p:nvSpPr>
        <p:spPr bwMode="auto">
          <a:xfrm>
            <a:off x="5265764" y="6"/>
            <a:ext cx="4029075" cy="350838"/>
          </a:xfrm>
          <a:prstGeom prst="rect">
            <a:avLst/>
          </a:prstGeom>
          <a:noFill/>
          <a:ln w="9525">
            <a:noFill/>
            <a:miter lim="800000"/>
            <a:headEnd/>
            <a:tailEnd/>
          </a:ln>
          <a:effectLst/>
        </p:spPr>
        <p:txBody>
          <a:bodyPr vert="horz" wrap="square" lIns="91368" tIns="45680" rIns="91368" bIns="45680" numCol="1" anchor="t" anchorCtr="0" compatLnSpc="1">
            <a:prstTxWarp prst="textNoShape">
              <a:avLst/>
            </a:prstTxWarp>
          </a:bodyPr>
          <a:lstStyle>
            <a:lvl1pPr algn="r" defTabSz="912234" eaLnBrk="0" hangingPunct="0">
              <a:defRPr sz="1200">
                <a:latin typeface="Arial" charset="0"/>
              </a:defRPr>
            </a:lvl1pPr>
          </a:lstStyle>
          <a:p>
            <a:pPr>
              <a:defRPr/>
            </a:pPr>
            <a:fld id="{350DBAAA-CCC6-40ED-B9B6-109C2035596C}" type="datetime1">
              <a:rPr lang="en-GB" altLang="en-US"/>
              <a:pPr>
                <a:defRPr/>
              </a:pPr>
              <a:t>02/05/2019</a:t>
            </a:fld>
            <a:endParaRPr lang="en-GB" altLang="en-US" dirty="0"/>
          </a:p>
        </p:txBody>
      </p:sp>
      <p:sp>
        <p:nvSpPr>
          <p:cNvPr id="33796" name="Rectangle 4"/>
          <p:cNvSpPr>
            <a:spLocks noGrp="1" noChangeArrowheads="1"/>
          </p:cNvSpPr>
          <p:nvPr>
            <p:ph type="ftr" sz="quarter" idx="2"/>
          </p:nvPr>
        </p:nvSpPr>
        <p:spPr bwMode="auto">
          <a:xfrm>
            <a:off x="10" y="6657981"/>
            <a:ext cx="4029075" cy="350838"/>
          </a:xfrm>
          <a:prstGeom prst="rect">
            <a:avLst/>
          </a:prstGeom>
          <a:noFill/>
          <a:ln w="9525">
            <a:noFill/>
            <a:miter lim="800000"/>
            <a:headEnd/>
            <a:tailEnd/>
          </a:ln>
          <a:effectLst/>
        </p:spPr>
        <p:txBody>
          <a:bodyPr vert="horz" wrap="square" lIns="91368" tIns="45680" rIns="91368" bIns="45680" numCol="1" anchor="b" anchorCtr="0" compatLnSpc="1">
            <a:prstTxWarp prst="textNoShape">
              <a:avLst/>
            </a:prstTxWarp>
          </a:bodyPr>
          <a:lstStyle>
            <a:lvl1pPr defTabSz="912234" eaLnBrk="0" hangingPunct="0">
              <a:defRPr sz="1200">
                <a:latin typeface="Arial" charset="0"/>
                <a:ea typeface="Arial" charset="0"/>
              </a:defRPr>
            </a:lvl1pPr>
          </a:lstStyle>
          <a:p>
            <a:pPr>
              <a:defRPr/>
            </a:pPr>
            <a:endParaRPr lang="en-US" dirty="0"/>
          </a:p>
        </p:txBody>
      </p:sp>
      <p:sp>
        <p:nvSpPr>
          <p:cNvPr id="33797" name="Rectangle 5"/>
          <p:cNvSpPr>
            <a:spLocks noGrp="1" noChangeArrowheads="1"/>
          </p:cNvSpPr>
          <p:nvPr>
            <p:ph type="sldNum" sz="quarter" idx="3"/>
          </p:nvPr>
        </p:nvSpPr>
        <p:spPr bwMode="auto">
          <a:xfrm>
            <a:off x="5265764" y="6657981"/>
            <a:ext cx="4029075" cy="350838"/>
          </a:xfrm>
          <a:prstGeom prst="rect">
            <a:avLst/>
          </a:prstGeom>
          <a:noFill/>
          <a:ln w="9525">
            <a:noFill/>
            <a:miter lim="800000"/>
            <a:headEnd/>
            <a:tailEnd/>
          </a:ln>
          <a:effectLst/>
        </p:spPr>
        <p:txBody>
          <a:bodyPr vert="horz" wrap="square" lIns="91368" tIns="45680" rIns="91368" bIns="45680" numCol="1" anchor="b" anchorCtr="0" compatLnSpc="1">
            <a:prstTxWarp prst="textNoShape">
              <a:avLst/>
            </a:prstTxWarp>
          </a:bodyPr>
          <a:lstStyle>
            <a:lvl1pPr algn="r" defTabSz="912234" eaLnBrk="0" hangingPunct="0">
              <a:defRPr sz="1200">
                <a:latin typeface="Arial" charset="0"/>
              </a:defRPr>
            </a:lvl1pPr>
          </a:lstStyle>
          <a:p>
            <a:pPr>
              <a:defRPr/>
            </a:pPr>
            <a:fld id="{77D3586D-D019-41A1-85D5-821F60B7C843}" type="slidenum">
              <a:rPr lang="en-GB" altLang="en-US"/>
              <a:pPr>
                <a:defRPr/>
              </a:pPr>
              <a:t>‹#›</a:t>
            </a:fld>
            <a:endParaRPr lang="en-GB" altLang="en-US" dirty="0"/>
          </a:p>
        </p:txBody>
      </p:sp>
    </p:spTree>
    <p:extLst>
      <p:ext uri="{BB962C8B-B14F-4D97-AF65-F5344CB8AC3E}">
        <p14:creationId xmlns:p14="http://schemas.microsoft.com/office/powerpoint/2010/main" val="1828947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22" name="Rectangle 2"/>
          <p:cNvSpPr>
            <a:spLocks noGrp="1" noChangeArrowheads="1"/>
          </p:cNvSpPr>
          <p:nvPr>
            <p:ph type="hdr" sz="quarter"/>
          </p:nvPr>
        </p:nvSpPr>
        <p:spPr bwMode="auto">
          <a:xfrm>
            <a:off x="10" y="6"/>
            <a:ext cx="4029075" cy="350838"/>
          </a:xfrm>
          <a:prstGeom prst="rect">
            <a:avLst/>
          </a:prstGeom>
          <a:noFill/>
          <a:ln w="9525">
            <a:noFill/>
            <a:miter lim="800000"/>
            <a:headEnd/>
            <a:tailEnd/>
          </a:ln>
          <a:effectLst/>
        </p:spPr>
        <p:txBody>
          <a:bodyPr vert="horz" wrap="square" lIns="91368" tIns="45680" rIns="91368" bIns="45680" numCol="1" anchor="t" anchorCtr="0" compatLnSpc="1">
            <a:prstTxWarp prst="textNoShape">
              <a:avLst/>
            </a:prstTxWarp>
          </a:bodyPr>
          <a:lstStyle>
            <a:lvl1pPr defTabSz="912234" eaLnBrk="0" hangingPunct="0">
              <a:defRPr sz="1200">
                <a:latin typeface="Arial" charset="0"/>
                <a:ea typeface="Arial" charset="0"/>
              </a:defRPr>
            </a:lvl1pPr>
          </a:lstStyle>
          <a:p>
            <a:pPr>
              <a:defRPr/>
            </a:pPr>
            <a:endParaRPr lang="en-US" dirty="0"/>
          </a:p>
        </p:txBody>
      </p:sp>
      <p:sp>
        <p:nvSpPr>
          <p:cNvPr id="30723" name="Rectangle 3"/>
          <p:cNvSpPr>
            <a:spLocks noGrp="1" noChangeArrowheads="1"/>
          </p:cNvSpPr>
          <p:nvPr>
            <p:ph type="dt" idx="1"/>
          </p:nvPr>
        </p:nvSpPr>
        <p:spPr bwMode="auto">
          <a:xfrm>
            <a:off x="5265764" y="6"/>
            <a:ext cx="4029075" cy="350838"/>
          </a:xfrm>
          <a:prstGeom prst="rect">
            <a:avLst/>
          </a:prstGeom>
          <a:noFill/>
          <a:ln w="9525">
            <a:noFill/>
            <a:miter lim="800000"/>
            <a:headEnd/>
            <a:tailEnd/>
          </a:ln>
          <a:effectLst/>
        </p:spPr>
        <p:txBody>
          <a:bodyPr vert="horz" wrap="square" lIns="91368" tIns="45680" rIns="91368" bIns="45680" numCol="1" anchor="t" anchorCtr="0" compatLnSpc="1">
            <a:prstTxWarp prst="textNoShape">
              <a:avLst/>
            </a:prstTxWarp>
          </a:bodyPr>
          <a:lstStyle>
            <a:lvl1pPr algn="r" defTabSz="912234" eaLnBrk="0" hangingPunct="0">
              <a:defRPr sz="1200">
                <a:latin typeface="Arial" charset="0"/>
              </a:defRPr>
            </a:lvl1pPr>
          </a:lstStyle>
          <a:p>
            <a:pPr>
              <a:defRPr/>
            </a:pPr>
            <a:fld id="{85A5EAA4-8FC4-4444-8996-C606687F5308}" type="datetime1">
              <a:rPr lang="en-GB" altLang="en-US"/>
              <a:pPr>
                <a:defRPr/>
              </a:pPr>
              <a:t>02/05/2019</a:t>
            </a:fld>
            <a:endParaRPr lang="en-GB" altLang="en-US" dirty="0"/>
          </a:p>
        </p:txBody>
      </p:sp>
      <p:sp>
        <p:nvSpPr>
          <p:cNvPr id="14340" name="Rectangle 4"/>
          <p:cNvSpPr>
            <a:spLocks noGrp="1" noRot="1" noChangeAspect="1" noChangeArrowheads="1" noTextEdit="1"/>
          </p:cNvSpPr>
          <p:nvPr>
            <p:ph type="sldImg" idx="2"/>
          </p:nvPr>
        </p:nvSpPr>
        <p:spPr bwMode="auto">
          <a:xfrm>
            <a:off x="2963863" y="525463"/>
            <a:ext cx="3368675" cy="2628900"/>
          </a:xfrm>
          <a:prstGeom prst="rect">
            <a:avLst/>
          </a:prstGeom>
          <a:noFill/>
          <a:ln w="9525">
            <a:solidFill>
              <a:srgbClr val="000000"/>
            </a:solidFill>
            <a:miter lim="800000"/>
            <a:headEnd/>
            <a:tailEnd/>
          </a:ln>
        </p:spPr>
      </p:sp>
      <p:sp>
        <p:nvSpPr>
          <p:cNvPr id="30725" name="Rectangle 5"/>
          <p:cNvSpPr>
            <a:spLocks noGrp="1" noChangeArrowheads="1"/>
          </p:cNvSpPr>
          <p:nvPr>
            <p:ph type="body" sz="quarter" idx="3"/>
          </p:nvPr>
        </p:nvSpPr>
        <p:spPr bwMode="auto">
          <a:xfrm>
            <a:off x="930276" y="3330581"/>
            <a:ext cx="7435850" cy="3154363"/>
          </a:xfrm>
          <a:prstGeom prst="rect">
            <a:avLst/>
          </a:prstGeom>
          <a:noFill/>
          <a:ln w="9525">
            <a:noFill/>
            <a:miter lim="800000"/>
            <a:headEnd/>
            <a:tailEnd/>
          </a:ln>
          <a:effectLst/>
        </p:spPr>
        <p:txBody>
          <a:bodyPr vert="horz" wrap="square" lIns="91368" tIns="45680" rIns="91368" bIns="4568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30726" name="Rectangle 6"/>
          <p:cNvSpPr>
            <a:spLocks noGrp="1" noChangeArrowheads="1"/>
          </p:cNvSpPr>
          <p:nvPr>
            <p:ph type="ftr" sz="quarter" idx="4"/>
          </p:nvPr>
        </p:nvSpPr>
        <p:spPr bwMode="auto">
          <a:xfrm>
            <a:off x="10" y="6657981"/>
            <a:ext cx="4029075" cy="350838"/>
          </a:xfrm>
          <a:prstGeom prst="rect">
            <a:avLst/>
          </a:prstGeom>
          <a:noFill/>
          <a:ln w="9525">
            <a:noFill/>
            <a:miter lim="800000"/>
            <a:headEnd/>
            <a:tailEnd/>
          </a:ln>
          <a:effectLst/>
        </p:spPr>
        <p:txBody>
          <a:bodyPr vert="horz" wrap="square" lIns="91368" tIns="45680" rIns="91368" bIns="45680" numCol="1" anchor="b" anchorCtr="0" compatLnSpc="1">
            <a:prstTxWarp prst="textNoShape">
              <a:avLst/>
            </a:prstTxWarp>
          </a:bodyPr>
          <a:lstStyle>
            <a:lvl1pPr defTabSz="912234" eaLnBrk="0" hangingPunct="0">
              <a:defRPr sz="1200">
                <a:latin typeface="Arial" charset="0"/>
                <a:ea typeface="Arial" charset="0"/>
              </a:defRPr>
            </a:lvl1pPr>
          </a:lstStyle>
          <a:p>
            <a:pPr>
              <a:defRPr/>
            </a:pPr>
            <a:endParaRPr lang="en-US" dirty="0"/>
          </a:p>
        </p:txBody>
      </p:sp>
      <p:sp>
        <p:nvSpPr>
          <p:cNvPr id="30727" name="Rectangle 7"/>
          <p:cNvSpPr>
            <a:spLocks noGrp="1" noChangeArrowheads="1"/>
          </p:cNvSpPr>
          <p:nvPr>
            <p:ph type="sldNum" sz="quarter" idx="5"/>
          </p:nvPr>
        </p:nvSpPr>
        <p:spPr bwMode="auto">
          <a:xfrm>
            <a:off x="5265764" y="6657981"/>
            <a:ext cx="4029075" cy="350838"/>
          </a:xfrm>
          <a:prstGeom prst="rect">
            <a:avLst/>
          </a:prstGeom>
          <a:noFill/>
          <a:ln w="9525">
            <a:noFill/>
            <a:miter lim="800000"/>
            <a:headEnd/>
            <a:tailEnd/>
          </a:ln>
          <a:effectLst/>
        </p:spPr>
        <p:txBody>
          <a:bodyPr vert="horz" wrap="square" lIns="91368" tIns="45680" rIns="91368" bIns="45680" numCol="1" anchor="b" anchorCtr="0" compatLnSpc="1">
            <a:prstTxWarp prst="textNoShape">
              <a:avLst/>
            </a:prstTxWarp>
          </a:bodyPr>
          <a:lstStyle>
            <a:lvl1pPr algn="r" defTabSz="912234" eaLnBrk="0" hangingPunct="0">
              <a:defRPr sz="1200">
                <a:latin typeface="Arial" charset="0"/>
              </a:defRPr>
            </a:lvl1pPr>
          </a:lstStyle>
          <a:p>
            <a:pPr>
              <a:defRPr/>
            </a:pPr>
            <a:fld id="{958F369F-CDB3-46D5-BA5C-61210F068B31}" type="slidenum">
              <a:rPr lang="en-GB" altLang="en-US"/>
              <a:pPr>
                <a:defRPr/>
              </a:pPr>
              <a:t>‹#›</a:t>
            </a:fld>
            <a:endParaRPr lang="en-GB" altLang="en-US" dirty="0"/>
          </a:p>
        </p:txBody>
      </p:sp>
    </p:spTree>
    <p:extLst>
      <p:ext uri="{BB962C8B-B14F-4D97-AF65-F5344CB8AC3E}">
        <p14:creationId xmlns:p14="http://schemas.microsoft.com/office/powerpoint/2010/main" val="110849632"/>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Calibri" pitchFamily="34" charset="0"/>
        <a:ea typeface="ＭＳ Ｐゴシック" pitchFamily="34" charset="-128"/>
        <a:cs typeface="ＭＳ Ｐゴシック" charset="-128"/>
      </a:defRPr>
    </a:lvl1pPr>
    <a:lvl2pPr marL="457200" algn="l" defTabSz="457200" rtl="0" eaLnBrk="0" fontAlgn="base" hangingPunct="0">
      <a:spcBef>
        <a:spcPct val="30000"/>
      </a:spcBef>
      <a:spcAft>
        <a:spcPct val="0"/>
      </a:spcAft>
      <a:defRPr sz="1200" kern="1200">
        <a:solidFill>
          <a:schemeClr val="tx1"/>
        </a:solidFill>
        <a:latin typeface="Calibri" pitchFamily="34" charset="0"/>
        <a:ea typeface="ＭＳ Ｐゴシック" pitchFamily="34" charset="-128"/>
        <a:cs typeface="+mn-cs"/>
      </a:defRPr>
    </a:lvl2pPr>
    <a:lvl3pPr marL="914400" algn="l" defTabSz="457200" rtl="0" eaLnBrk="0" fontAlgn="base" hangingPunct="0">
      <a:spcBef>
        <a:spcPct val="30000"/>
      </a:spcBef>
      <a:spcAft>
        <a:spcPct val="0"/>
      </a:spcAft>
      <a:defRPr sz="1200" kern="1200">
        <a:solidFill>
          <a:schemeClr val="tx1"/>
        </a:solidFill>
        <a:latin typeface="Calibri" pitchFamily="34" charset="0"/>
        <a:ea typeface="ＭＳ Ｐゴシック" pitchFamily="34" charset="-128"/>
        <a:cs typeface="+mn-cs"/>
      </a:defRPr>
    </a:lvl3pPr>
    <a:lvl4pPr marL="1371600" algn="l" defTabSz="457200" rtl="0" eaLnBrk="0" fontAlgn="base" hangingPunct="0">
      <a:spcBef>
        <a:spcPct val="30000"/>
      </a:spcBef>
      <a:spcAft>
        <a:spcPct val="0"/>
      </a:spcAft>
      <a:defRPr sz="1200" kern="1200">
        <a:solidFill>
          <a:schemeClr val="tx1"/>
        </a:solidFill>
        <a:latin typeface="Calibri" pitchFamily="34" charset="0"/>
        <a:ea typeface="ＭＳ Ｐゴシック" pitchFamily="34" charset="-128"/>
        <a:cs typeface="+mn-cs"/>
      </a:defRPr>
    </a:lvl4pPr>
    <a:lvl5pPr marL="1828800" algn="l" defTabSz="457200" rtl="0" eaLnBrk="0" fontAlgn="base" hangingPunct="0">
      <a:spcBef>
        <a:spcPct val="30000"/>
      </a:spcBef>
      <a:spcAft>
        <a:spcPct val="0"/>
      </a:spcAft>
      <a:defRPr sz="1200" kern="1200">
        <a:solidFill>
          <a:schemeClr val="tx1"/>
        </a:solidFill>
        <a:latin typeface="Calibri" pitchFamily="34" charset="0"/>
        <a:ea typeface="ＭＳ Ｐゴシック"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p:cNvSpPr txBox="1">
            <a:spLocks noGrp="1" noChangeArrowheads="1"/>
          </p:cNvSpPr>
          <p:nvPr/>
        </p:nvSpPr>
        <p:spPr bwMode="auto">
          <a:xfrm>
            <a:off x="5265764" y="6657981"/>
            <a:ext cx="4029075" cy="350838"/>
          </a:xfrm>
          <a:prstGeom prst="rect">
            <a:avLst/>
          </a:prstGeom>
          <a:noFill/>
          <a:ln w="9525">
            <a:noFill/>
            <a:miter lim="800000"/>
            <a:headEnd/>
            <a:tailEnd/>
          </a:ln>
        </p:spPr>
        <p:txBody>
          <a:bodyPr lIns="91368" tIns="45680" rIns="91368" bIns="45680" anchor="b"/>
          <a:lstStyle/>
          <a:p>
            <a:pPr algn="r" defTabSz="912234" eaLnBrk="0" hangingPunct="0"/>
            <a:fld id="{6B003A88-FA00-4184-A8AA-6D158CA3E7B0}" type="slidenum">
              <a:rPr lang="en-GB" altLang="ja-JP" sz="1200">
                <a:latin typeface="Arial" charset="0"/>
              </a:rPr>
              <a:pPr algn="r" defTabSz="912234" eaLnBrk="0" hangingPunct="0"/>
              <a:t>1</a:t>
            </a:fld>
            <a:endParaRPr lang="en-GB" altLang="ja-JP" sz="1200">
              <a:latin typeface="Arial" charset="0"/>
            </a:endParaRPr>
          </a:p>
        </p:txBody>
      </p:sp>
      <p:sp>
        <p:nvSpPr>
          <p:cNvPr id="18434" name="Rectangle 2"/>
          <p:cNvSpPr>
            <a:spLocks noGrp="1" noRot="1" noChangeAspect="1" noChangeArrowheads="1" noTextEdit="1"/>
          </p:cNvSpPr>
          <p:nvPr>
            <p:ph type="sldImg"/>
          </p:nvPr>
        </p:nvSpPr>
        <p:spPr>
          <a:xfrm>
            <a:off x="2963863" y="525463"/>
            <a:ext cx="3368675" cy="2628900"/>
          </a:xfrm>
          <a:ln/>
        </p:spPr>
      </p:sp>
      <p:sp>
        <p:nvSpPr>
          <p:cNvPr id="18435" name="Rectangle 3"/>
          <p:cNvSpPr>
            <a:spLocks noGrp="1" noChangeArrowheads="1"/>
          </p:cNvSpPr>
          <p:nvPr>
            <p:ph type="body" idx="1"/>
          </p:nvPr>
        </p:nvSpPr>
        <p:spPr>
          <a:noFill/>
          <a:ln/>
        </p:spPr>
        <p:txBody>
          <a:bodyPr/>
          <a:lstStyle/>
          <a:p>
            <a:pPr eaLnBrk="1" hangingPunct="1"/>
            <a:endParaRPr lang="en-US" altLang="en-US">
              <a:ea typeface="ＭＳ Ｐゴシック"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958F369F-CDB3-46D5-BA5C-61210F068B31}" type="slidenum">
              <a:rPr lang="en-GB" altLang="en-US" smtClean="0"/>
              <a:pPr>
                <a:defRPr/>
              </a:pPr>
              <a:t>14</a:t>
            </a:fld>
            <a:endParaRPr lang="en-GB" altLang="en-US" dirty="0"/>
          </a:p>
        </p:txBody>
      </p:sp>
    </p:spTree>
    <p:extLst>
      <p:ext uri="{BB962C8B-B14F-4D97-AF65-F5344CB8AC3E}">
        <p14:creationId xmlns:p14="http://schemas.microsoft.com/office/powerpoint/2010/main" val="34465884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958F369F-CDB3-46D5-BA5C-61210F068B31}" type="slidenum">
              <a:rPr lang="en-GB" altLang="en-US" smtClean="0"/>
              <a:pPr>
                <a:defRPr/>
              </a:pPr>
              <a:t>17</a:t>
            </a:fld>
            <a:endParaRPr lang="en-GB" altLang="en-US" dirty="0"/>
          </a:p>
        </p:txBody>
      </p:sp>
    </p:spTree>
    <p:extLst>
      <p:ext uri="{BB962C8B-B14F-4D97-AF65-F5344CB8AC3E}">
        <p14:creationId xmlns:p14="http://schemas.microsoft.com/office/powerpoint/2010/main" val="10583470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Slide Image Placeholder 1"/>
          <p:cNvSpPr>
            <a:spLocks noGrp="1" noRot="1" noChangeAspect="1"/>
          </p:cNvSpPr>
          <p:nvPr>
            <p:ph type="sldImg"/>
          </p:nvPr>
        </p:nvSpPr>
        <p:spPr>
          <a:xfrm>
            <a:off x="2963863" y="525463"/>
            <a:ext cx="3368675" cy="2628900"/>
          </a:xfrm>
          <a:ln/>
        </p:spPr>
      </p:sp>
      <p:sp>
        <p:nvSpPr>
          <p:cNvPr id="43010" name="Notes Placeholder 2"/>
          <p:cNvSpPr>
            <a:spLocks noGrp="1"/>
          </p:cNvSpPr>
          <p:nvPr>
            <p:ph type="body" idx="1"/>
          </p:nvPr>
        </p:nvSpPr>
        <p:spPr>
          <a:noFill/>
          <a:ln/>
        </p:spPr>
        <p:txBody>
          <a:bodyPr/>
          <a:lstStyle/>
          <a:p>
            <a:endParaRPr lang="en-US">
              <a:ea typeface="ＭＳ Ｐゴシック" charset="-128"/>
            </a:endParaRPr>
          </a:p>
        </p:txBody>
      </p:sp>
      <p:sp>
        <p:nvSpPr>
          <p:cNvPr id="43011" name="Slide Number Placeholder 3"/>
          <p:cNvSpPr>
            <a:spLocks noGrp="1"/>
          </p:cNvSpPr>
          <p:nvPr>
            <p:ph type="sldNum" sz="quarter" idx="5"/>
          </p:nvPr>
        </p:nvSpPr>
        <p:spPr>
          <a:noFill/>
        </p:spPr>
        <p:txBody>
          <a:bodyPr/>
          <a:lstStyle/>
          <a:p>
            <a:fld id="{6D0830DB-0216-4F42-B174-73D025ED984B}" type="slidenum">
              <a:rPr lang="en-GB" altLang="en-US" smtClean="0"/>
              <a:pPr/>
              <a:t>19</a:t>
            </a:fld>
            <a:endParaRPr lang="en-GB"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15741"/>
            <a:ext cx="7772400" cy="1528894"/>
          </a:xfrm>
        </p:spPr>
        <p:txBody>
          <a:bodyPr/>
          <a:lstStyle/>
          <a:p>
            <a:r>
              <a:rPr lang="en-US"/>
              <a:t>Click to edit Master title style</a:t>
            </a:r>
          </a:p>
        </p:txBody>
      </p:sp>
      <p:sp>
        <p:nvSpPr>
          <p:cNvPr id="3" name="Subtitle 2"/>
          <p:cNvSpPr>
            <a:spLocks noGrp="1"/>
          </p:cNvSpPr>
          <p:nvPr>
            <p:ph type="subTitle" idx="1"/>
          </p:nvPr>
        </p:nvSpPr>
        <p:spPr>
          <a:xfrm>
            <a:off x="1371600" y="4041828"/>
            <a:ext cx="6400800" cy="182278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fld id="{BAC5EABB-1108-419D-8B94-B03205BE66B8}" type="datetime1">
              <a:rPr lang="en-US" altLang="en-US"/>
              <a:pPr>
                <a:defRPr/>
              </a:pPr>
              <a:t>02/05/2019</a:t>
            </a:fld>
            <a:endParaRPr lang="en-GB" alt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8B64773B-0D37-4A7D-B3AE-CE3EB68FFBEB}" type="slidenum">
              <a:rPr lang="en-GB" altLang="en-US"/>
              <a:pPr>
                <a:defRPr/>
              </a:pPr>
              <a:t>‹#›</a:t>
            </a:fld>
            <a:endParaRPr lang="en-GB"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fld id="{05FE2442-BC89-41E0-AC1C-CD90C709D3E3}" type="datetime1">
              <a:rPr lang="en-US" altLang="en-US"/>
              <a:pPr>
                <a:defRPr/>
              </a:pPr>
              <a:t>02/05/2019</a:t>
            </a:fld>
            <a:endParaRPr lang="en-GB" alt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F5A2E07C-0ABD-4A50-BCC2-03C9AEB900BB}" type="slidenum">
              <a:rPr lang="en-GB" altLang="en-US"/>
              <a:pPr>
                <a:defRPr/>
              </a:pPr>
              <a:t>‹#›</a:t>
            </a:fld>
            <a:endParaRPr lang="en-GB"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85637"/>
            <a:ext cx="2057400" cy="608585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85637"/>
            <a:ext cx="6019800" cy="608585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fld id="{38DAA2D7-AE0D-477E-84F1-2126EE164C91}" type="datetime1">
              <a:rPr lang="en-US" altLang="en-US"/>
              <a:pPr>
                <a:defRPr/>
              </a:pPr>
              <a:t>02/05/2019</a:t>
            </a:fld>
            <a:endParaRPr lang="en-GB" alt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89C9433A-7B29-4E63-9870-2A42B6FDBCF9}" type="slidenum">
              <a:rPr lang="en-GB" altLang="en-US"/>
              <a:pPr>
                <a:defRPr/>
              </a:pPr>
              <a:t>‹#›</a:t>
            </a:fld>
            <a:endParaRPr lang="en-GB" alt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85637"/>
            <a:ext cx="8229600" cy="60858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a:ln/>
        </p:spPr>
        <p:txBody>
          <a:bodyPr/>
          <a:lstStyle>
            <a:lvl1pPr>
              <a:defRPr/>
            </a:lvl1pPr>
          </a:lstStyle>
          <a:p>
            <a:pPr>
              <a:defRPr/>
            </a:pPr>
            <a:fld id="{3091CA97-EDE3-42E6-BC1E-0DA33649FE7B}" type="datetime1">
              <a:rPr lang="en-US" altLang="en-US"/>
              <a:pPr>
                <a:defRPr/>
              </a:pPr>
              <a:t>02/05/2019</a:t>
            </a:fld>
            <a:endParaRPr lang="en-GB" alt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6BF73546-8B75-43FC-9022-FA8576FB54DE}" type="slidenum">
              <a:rPr lang="en-GB" altLang="en-US"/>
              <a:pPr>
                <a:defRPr/>
              </a:pPr>
              <a:t>‹#›</a:t>
            </a:fld>
            <a:endParaRPr lang="en-GB"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fld id="{102AB44E-5107-490C-87A5-7E51DA0BC122}" type="datetime1">
              <a:rPr lang="en-US" altLang="en-US"/>
              <a:pPr>
                <a:defRPr/>
              </a:pPr>
              <a:t>02/05/2019</a:t>
            </a:fld>
            <a:endParaRPr lang="en-GB" alt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7B37C117-6255-497F-967D-E8B50F38CD25}" type="slidenum">
              <a:rPr lang="en-GB" altLang="en-US"/>
              <a:pPr>
                <a:defRPr/>
              </a:pPr>
              <a:t>‹#›</a:t>
            </a:fld>
            <a:endParaRPr lang="en-GB"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583381"/>
            <a:ext cx="7772400" cy="1416621"/>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3023117"/>
            <a:ext cx="7772400" cy="1560264"/>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fld id="{E44F3EC3-EAD1-4356-9F57-1AA4DFD2E9A4}" type="datetime1">
              <a:rPr lang="en-US" altLang="en-US"/>
              <a:pPr>
                <a:defRPr/>
              </a:pPr>
              <a:t>02/05/2019</a:t>
            </a:fld>
            <a:endParaRPr lang="en-GB" alt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46B6E579-E98B-432A-8F98-B41AB7A6E8BB}" type="slidenum">
              <a:rPr lang="en-GB" altLang="en-US"/>
              <a:pPr>
                <a:defRPr/>
              </a:pPr>
              <a:t>‹#›</a:t>
            </a:fld>
            <a:endParaRPr lang="en-GB" alt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64283"/>
            <a:ext cx="4038600" cy="470721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64283"/>
            <a:ext cx="4038600" cy="470721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fld id="{0DCBCF27-D406-4C36-BA4B-53A09589FC7A}" type="datetime1">
              <a:rPr lang="en-US" altLang="en-US"/>
              <a:pPr>
                <a:defRPr/>
              </a:pPr>
              <a:t>02/05/2019</a:t>
            </a:fld>
            <a:endParaRPr lang="en-GB" alt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C37229A3-3D97-4081-BCF2-7283D568CCB2}" type="slidenum">
              <a:rPr lang="en-GB" altLang="en-US"/>
              <a:pPr>
                <a:defRPr/>
              </a:pPr>
              <a:t>‹#›</a:t>
            </a:fld>
            <a:endParaRPr lang="en-GB" alt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96589"/>
            <a:ext cx="4040188" cy="66538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261971"/>
            <a:ext cx="4040188" cy="410952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96589"/>
            <a:ext cx="4041775" cy="66538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261971"/>
            <a:ext cx="4041775" cy="410952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fld id="{1A08F56F-02BC-4903-AD42-C96AE73850D3}" type="datetime1">
              <a:rPr lang="en-US" altLang="en-US"/>
              <a:pPr>
                <a:defRPr/>
              </a:pPr>
              <a:t>02/05/2019</a:t>
            </a:fld>
            <a:endParaRPr lang="en-GB" alt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B6C463A3-910B-4B25-B8BA-BD48B5758562}" type="slidenum">
              <a:rPr lang="en-GB" altLang="en-US"/>
              <a:pPr>
                <a:defRPr/>
              </a:pPr>
              <a:t>‹#›</a:t>
            </a:fld>
            <a:endParaRPr lang="en-GB" alt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fld id="{3E69ED1E-81AC-4D3D-9193-D5C0CC1BA7D6}" type="datetime1">
              <a:rPr lang="en-US" altLang="en-US"/>
              <a:pPr>
                <a:defRPr/>
              </a:pPr>
              <a:t>02/05/2019</a:t>
            </a:fld>
            <a:endParaRPr lang="en-GB" alt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88E2C7EB-FAC6-48FC-AC18-7C2CE3F5C069}" type="slidenum">
              <a:rPr lang="en-GB" altLang="en-US"/>
              <a:pPr>
                <a:defRPr/>
              </a:pPr>
              <a:t>‹#›</a:t>
            </a:fld>
            <a:endParaRPr lang="en-GB" alt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903EB977-F0E1-4FEC-91AF-06C9FFD42731}" type="datetime1">
              <a:rPr lang="en-US" altLang="en-US"/>
              <a:pPr>
                <a:defRPr/>
              </a:pPr>
              <a:t>02/05/2019</a:t>
            </a:fld>
            <a:endParaRPr lang="en-GB" alt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74B4C50B-9D86-4D5C-AF4C-46A36B5A5496}" type="slidenum">
              <a:rPr lang="en-GB" altLang="en-US"/>
              <a:pPr>
                <a:defRPr/>
              </a:pPr>
              <a:t>‹#›</a:t>
            </a:fld>
            <a:endParaRPr lang="en-GB" alt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83985"/>
            <a:ext cx="3008313" cy="1208586"/>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83985"/>
            <a:ext cx="5111750" cy="6087509"/>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92571"/>
            <a:ext cx="3008313" cy="487892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96C95CB1-4963-41F3-B287-C1AF1F2B4D07}" type="datetime1">
              <a:rPr lang="en-US" altLang="en-US"/>
              <a:pPr>
                <a:defRPr/>
              </a:pPr>
              <a:t>02/05/2019</a:t>
            </a:fld>
            <a:endParaRPr lang="en-GB" alt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76E8B5E5-0866-48D6-A1AA-FC2BE82D4763}" type="slidenum">
              <a:rPr lang="en-GB" altLang="en-US"/>
              <a:pPr>
                <a:defRPr/>
              </a:pPr>
              <a:t>‹#›</a:t>
            </a:fld>
            <a:endParaRPr lang="en-GB" alt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992846"/>
            <a:ext cx="5486400" cy="58943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37314"/>
            <a:ext cx="5486400" cy="427958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582280"/>
            <a:ext cx="5486400" cy="83709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453BF5BC-E45A-4C4B-A34D-22BB247B2960}" type="datetime1">
              <a:rPr lang="en-US" altLang="en-US"/>
              <a:pPr>
                <a:defRPr/>
              </a:pPr>
              <a:t>02/05/2019</a:t>
            </a:fld>
            <a:endParaRPr lang="en-GB" alt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F4933577-E755-45A1-B7F6-AD14F2C8FFB2}" type="slidenum">
              <a:rPr lang="en-GB" altLang="en-US"/>
              <a:pPr>
                <a:defRPr/>
              </a:pPr>
              <a:t>‹#›</a:t>
            </a:fld>
            <a:endParaRPr lang="en-GB" alt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85636"/>
            <a:ext cx="8229600" cy="118877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altLang="en-US"/>
              <a:t>Click to edit Master title style</a:t>
            </a:r>
          </a:p>
        </p:txBody>
      </p:sp>
      <p:sp>
        <p:nvSpPr>
          <p:cNvPr id="1027" name="Rectangle 3"/>
          <p:cNvSpPr>
            <a:spLocks noGrp="1" noChangeArrowheads="1"/>
          </p:cNvSpPr>
          <p:nvPr>
            <p:ph type="body" idx="1"/>
          </p:nvPr>
        </p:nvSpPr>
        <p:spPr bwMode="auto">
          <a:xfrm>
            <a:off x="457200" y="1664283"/>
            <a:ext cx="8229600" cy="470721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1028" name="Rectangle 4"/>
          <p:cNvSpPr>
            <a:spLocks noGrp="1" noChangeArrowheads="1"/>
          </p:cNvSpPr>
          <p:nvPr>
            <p:ph type="dt" sz="half" idx="2"/>
          </p:nvPr>
        </p:nvSpPr>
        <p:spPr bwMode="auto">
          <a:xfrm>
            <a:off x="457200" y="6495324"/>
            <a:ext cx="2133600" cy="49532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fld id="{4B5466B4-C4FA-43F9-859F-A798C2298EBB}" type="datetime1">
              <a:rPr lang="en-US" altLang="en-US"/>
              <a:pPr>
                <a:defRPr/>
              </a:pPr>
              <a:t>02/05/2019</a:t>
            </a:fld>
            <a:endParaRPr lang="en-GB" altLang="en-US" dirty="0"/>
          </a:p>
        </p:txBody>
      </p:sp>
      <p:sp>
        <p:nvSpPr>
          <p:cNvPr id="1029" name="Rectangle 5"/>
          <p:cNvSpPr>
            <a:spLocks noGrp="1" noChangeArrowheads="1"/>
          </p:cNvSpPr>
          <p:nvPr>
            <p:ph type="ftr" sz="quarter" idx="3"/>
          </p:nvPr>
        </p:nvSpPr>
        <p:spPr bwMode="auto">
          <a:xfrm>
            <a:off x="3124200" y="6495324"/>
            <a:ext cx="2895600" cy="49532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dirty="0"/>
          </a:p>
        </p:txBody>
      </p:sp>
      <p:sp>
        <p:nvSpPr>
          <p:cNvPr id="1030" name="Rectangle 6"/>
          <p:cNvSpPr>
            <a:spLocks noGrp="1" noChangeArrowheads="1"/>
          </p:cNvSpPr>
          <p:nvPr>
            <p:ph type="sldNum" sz="quarter" idx="4"/>
          </p:nvPr>
        </p:nvSpPr>
        <p:spPr bwMode="auto">
          <a:xfrm>
            <a:off x="6553200" y="6495324"/>
            <a:ext cx="2133600" cy="49532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0F8B8406-F478-4238-B5A6-F8FBE7FF6F69}" type="slidenum">
              <a:rPr lang="en-GB" altLang="en-US"/>
              <a:pPr>
                <a:defRPr/>
              </a:pPr>
              <a:t>‹#›</a:t>
            </a:fld>
            <a:endParaRPr lang="en-GB" altLang="en-US" dirty="0"/>
          </a:p>
        </p:txBody>
      </p:sp>
    </p:spTree>
  </p:cSld>
  <p:clrMap bg1="lt1" tx1="dk1" bg2="lt2" tx2="dk2" accent1="accent1" accent2="accent2" accent3="accent3" accent4="accent4" accent5="accent5" accent6="accent6" hlink="hlink" folHlink="folHlink"/>
  <p:sldLayoutIdLst>
    <p:sldLayoutId id="2147483660" r:id="rId1"/>
    <p:sldLayoutId id="2147483659" r:id="rId2"/>
    <p:sldLayoutId id="2147483658" r:id="rId3"/>
    <p:sldLayoutId id="2147483657" r:id="rId4"/>
    <p:sldLayoutId id="2147483656" r:id="rId5"/>
    <p:sldLayoutId id="2147483655" r:id="rId6"/>
    <p:sldLayoutId id="2147483654" r:id="rId7"/>
    <p:sldLayoutId id="2147483653" r:id="rId8"/>
    <p:sldLayoutId id="2147483652" r:id="rId9"/>
    <p:sldLayoutId id="2147483651" r:id="rId10"/>
    <p:sldLayoutId id="2147483650" r:id="rId11"/>
    <p:sldLayoutId id="2147483649" r:id="rId12"/>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ea typeface="Arial" charset="0"/>
          <a:cs typeface="Arial" charset="0"/>
        </a:defRPr>
      </a:lvl2pPr>
      <a:lvl3pPr algn="ctr" rtl="0" eaLnBrk="0" fontAlgn="base" hangingPunct="0">
        <a:spcBef>
          <a:spcPct val="0"/>
        </a:spcBef>
        <a:spcAft>
          <a:spcPct val="0"/>
        </a:spcAft>
        <a:defRPr sz="4400">
          <a:solidFill>
            <a:schemeClr val="tx2"/>
          </a:solidFill>
          <a:latin typeface="Arial" charset="0"/>
          <a:ea typeface="Arial" charset="0"/>
          <a:cs typeface="Arial" charset="0"/>
        </a:defRPr>
      </a:lvl3pPr>
      <a:lvl4pPr algn="ctr" rtl="0" eaLnBrk="0" fontAlgn="base" hangingPunct="0">
        <a:spcBef>
          <a:spcPct val="0"/>
        </a:spcBef>
        <a:spcAft>
          <a:spcPct val="0"/>
        </a:spcAft>
        <a:defRPr sz="4400">
          <a:solidFill>
            <a:schemeClr val="tx2"/>
          </a:solidFill>
          <a:latin typeface="Arial" charset="0"/>
          <a:ea typeface="Arial" charset="0"/>
          <a:cs typeface="Arial" charset="0"/>
        </a:defRPr>
      </a:lvl4pPr>
      <a:lvl5pPr algn="ctr" rtl="0" eaLnBrk="0" fontAlgn="base" hangingPunct="0">
        <a:spcBef>
          <a:spcPct val="0"/>
        </a:spcBef>
        <a:spcAft>
          <a:spcPct val="0"/>
        </a:spcAft>
        <a:defRPr sz="4400">
          <a:solidFill>
            <a:schemeClr val="tx2"/>
          </a:solidFill>
          <a:latin typeface="Arial" charset="0"/>
          <a:ea typeface="Arial" charset="0"/>
          <a:cs typeface="Arial" charset="0"/>
        </a:defRPr>
      </a:lvl5pPr>
      <a:lvl6pPr marL="457200" algn="ctr" rtl="0" fontAlgn="base">
        <a:spcBef>
          <a:spcPct val="0"/>
        </a:spcBef>
        <a:spcAft>
          <a:spcPct val="0"/>
        </a:spcAft>
        <a:defRPr sz="4400">
          <a:solidFill>
            <a:schemeClr val="tx2"/>
          </a:solidFill>
          <a:latin typeface="Arial" charset="0"/>
          <a:ea typeface="Arial" charset="0"/>
          <a:cs typeface="Arial" charset="0"/>
        </a:defRPr>
      </a:lvl6pPr>
      <a:lvl7pPr marL="914400" algn="ctr" rtl="0" fontAlgn="base">
        <a:spcBef>
          <a:spcPct val="0"/>
        </a:spcBef>
        <a:spcAft>
          <a:spcPct val="0"/>
        </a:spcAft>
        <a:defRPr sz="4400">
          <a:solidFill>
            <a:schemeClr val="tx2"/>
          </a:solidFill>
          <a:latin typeface="Arial" charset="0"/>
          <a:ea typeface="Arial" charset="0"/>
          <a:cs typeface="Arial" charset="0"/>
        </a:defRPr>
      </a:lvl7pPr>
      <a:lvl8pPr marL="1371600" algn="ctr" rtl="0" fontAlgn="base">
        <a:spcBef>
          <a:spcPct val="0"/>
        </a:spcBef>
        <a:spcAft>
          <a:spcPct val="0"/>
        </a:spcAft>
        <a:defRPr sz="4400">
          <a:solidFill>
            <a:schemeClr val="tx2"/>
          </a:solidFill>
          <a:latin typeface="Arial" charset="0"/>
          <a:ea typeface="Arial" charset="0"/>
          <a:cs typeface="Arial" charset="0"/>
        </a:defRPr>
      </a:lvl8pPr>
      <a:lvl9pPr marL="1828800" algn="ctr" rtl="0" fontAlgn="base">
        <a:spcBef>
          <a:spcPct val="0"/>
        </a:spcBef>
        <a:spcAft>
          <a:spcPct val="0"/>
        </a:spcAft>
        <a:defRPr sz="4400">
          <a:solidFill>
            <a:schemeClr val="tx2"/>
          </a:solidFill>
          <a:latin typeface="Arial" charset="0"/>
          <a:ea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a:solidFill>
            <a:schemeClr val="tx1"/>
          </a:solidFill>
          <a:latin typeface="+mn-lt"/>
          <a:ea typeface="+mn-ea"/>
          <a:cs typeface="+mn-cs"/>
        </a:defRPr>
      </a:lvl5pPr>
      <a:lvl6pPr marL="2514600" indent="-228600" algn="l" rtl="0" fontAlgn="base">
        <a:spcBef>
          <a:spcPct val="20000"/>
        </a:spcBef>
        <a:spcAft>
          <a:spcPct val="0"/>
        </a:spcAft>
        <a:buChar char="»"/>
        <a:defRPr sz="2000">
          <a:solidFill>
            <a:schemeClr val="tx1"/>
          </a:solidFill>
          <a:latin typeface="+mn-lt"/>
          <a:ea typeface="+mn-ea"/>
          <a:cs typeface="+mn-cs"/>
        </a:defRPr>
      </a:lvl6pPr>
      <a:lvl7pPr marL="2971800" indent="-228600" algn="l" rtl="0" fontAlgn="base">
        <a:spcBef>
          <a:spcPct val="20000"/>
        </a:spcBef>
        <a:spcAft>
          <a:spcPct val="0"/>
        </a:spcAft>
        <a:buChar char="»"/>
        <a:defRPr sz="2000">
          <a:solidFill>
            <a:schemeClr val="tx1"/>
          </a:solidFill>
          <a:latin typeface="+mn-lt"/>
          <a:ea typeface="+mn-ea"/>
          <a:cs typeface="+mn-cs"/>
        </a:defRPr>
      </a:lvl7pPr>
      <a:lvl8pPr marL="3429000" indent="-228600" algn="l" rtl="0" fontAlgn="base">
        <a:spcBef>
          <a:spcPct val="20000"/>
        </a:spcBef>
        <a:spcAft>
          <a:spcPct val="0"/>
        </a:spcAft>
        <a:buChar char="»"/>
        <a:defRPr sz="2000">
          <a:solidFill>
            <a:schemeClr val="tx1"/>
          </a:solidFill>
          <a:latin typeface="+mn-lt"/>
          <a:ea typeface="+mn-ea"/>
          <a:cs typeface="+mn-cs"/>
        </a:defRPr>
      </a:lvl8pPr>
      <a:lvl9pPr marL="3886200" indent="-228600" algn="l" rtl="0" fontAlgn="base">
        <a:spcBef>
          <a:spcPct val="20000"/>
        </a:spcBef>
        <a:spcAft>
          <a:spcPct val="0"/>
        </a:spcAft>
        <a:buChar char="»"/>
        <a:defRPr sz="20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image" Target="../media/image1.png"/><Relationship Id="rId4" Type="http://schemas.openxmlformats.org/officeDocument/2006/relationships/oleObject" Target="../embeddings/oleObject1.bin"/></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xml"/><Relationship Id="rId1" Type="http://schemas.openxmlformats.org/officeDocument/2006/relationships/vmlDrawing" Target="../drawings/vmlDrawing2.vml"/><Relationship Id="rId6" Type="http://schemas.openxmlformats.org/officeDocument/2006/relationships/image" Target="../media/image4.emf"/><Relationship Id="rId5" Type="http://schemas.openxmlformats.org/officeDocument/2006/relationships/oleObject" Target="../embeddings/oleObject2.bin"/><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3.xml"/><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chart" Target="../charts/chart5.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1.xml"/><Relationship Id="rId1" Type="http://schemas.openxmlformats.org/officeDocument/2006/relationships/vmlDrawing" Target="../drawings/vmlDrawing3.vml"/><Relationship Id="rId5" Type="http://schemas.openxmlformats.org/officeDocument/2006/relationships/image" Target="../media/image6.emf"/><Relationship Id="rId4" Type="http://schemas.openxmlformats.org/officeDocument/2006/relationships/oleObject" Target="../embeddings/oleObject3.bin"/></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chart" Target="../charts/chart6.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2.png"/><Relationship Id="rId1" Type="http://schemas.openxmlformats.org/officeDocument/2006/relationships/slideLayout" Target="../slideLayouts/slideLayout12.xml"/><Relationship Id="rId4" Type="http://schemas.openxmlformats.org/officeDocument/2006/relationships/chart" Target="../charts/char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chart" Target="../charts/chart3.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0" name="Rectangle 47"/>
          <p:cNvSpPr>
            <a:spLocks/>
          </p:cNvSpPr>
          <p:nvPr/>
        </p:nvSpPr>
        <p:spPr bwMode="auto">
          <a:xfrm>
            <a:off x="155576" y="208036"/>
            <a:ext cx="7007225" cy="6766100"/>
          </a:xfrm>
          <a:prstGeom prst="rect">
            <a:avLst/>
          </a:prstGeom>
          <a:noFill/>
          <a:ln w="9525">
            <a:noFill/>
            <a:miter lim="800000"/>
            <a:headEnd/>
            <a:tailEnd/>
          </a:ln>
        </p:spPr>
        <p:txBody>
          <a:bodyPr lIns="274320" tIns="914400" rIns="274320" anchor="ctr"/>
          <a:lstStyle/>
          <a:p>
            <a:pPr algn="r">
              <a:spcAft>
                <a:spcPts val="1500"/>
              </a:spcAft>
            </a:pPr>
            <a:br>
              <a:rPr lang="en-US" altLang="zh-CN" sz="2400" b="1" dirty="0">
                <a:solidFill>
                  <a:srgbClr val="CCECFF"/>
                </a:solidFill>
                <a:latin typeface="Cambria" pitchFamily="18" charset="0"/>
                <a:ea typeface="SimSun" pitchFamily="2" charset="-122"/>
              </a:rPr>
            </a:br>
            <a:r>
              <a:rPr lang="en-US" altLang="zh-CN" sz="2400" b="1" dirty="0">
                <a:solidFill>
                  <a:srgbClr val="CCECFF"/>
                </a:solidFill>
                <a:latin typeface="Cambria" pitchFamily="18" charset="0"/>
                <a:ea typeface="SimSun" pitchFamily="2" charset="-122"/>
              </a:rPr>
              <a:t> </a:t>
            </a:r>
            <a:r>
              <a:rPr lang="en-US" altLang="zh-CN" sz="4000" b="1" dirty="0">
                <a:solidFill>
                  <a:srgbClr val="003366"/>
                </a:solidFill>
                <a:ea typeface="SimSun" pitchFamily="2" charset="-122"/>
              </a:rPr>
              <a:t>The United Nations</a:t>
            </a:r>
            <a:br>
              <a:rPr lang="en-US" altLang="zh-CN" sz="4000" b="1" dirty="0">
                <a:solidFill>
                  <a:srgbClr val="003366"/>
                </a:solidFill>
                <a:ea typeface="SimSun" pitchFamily="2" charset="-122"/>
              </a:rPr>
            </a:br>
            <a:r>
              <a:rPr lang="en-US" altLang="zh-CN" sz="4000" b="1" dirty="0">
                <a:solidFill>
                  <a:srgbClr val="003366"/>
                </a:solidFill>
                <a:ea typeface="SimSun" pitchFamily="2" charset="-122"/>
              </a:rPr>
              <a:t>Financial Situation</a:t>
            </a:r>
          </a:p>
          <a:p>
            <a:pPr algn="ctr"/>
            <a:endParaRPr lang="en-US" altLang="zh-CN" sz="1600" dirty="0">
              <a:solidFill>
                <a:srgbClr val="CCECFF"/>
              </a:solidFill>
              <a:ea typeface="SimSun" pitchFamily="2" charset="-122"/>
            </a:endParaRPr>
          </a:p>
          <a:p>
            <a:pPr algn="ctr"/>
            <a:endParaRPr lang="en-US" altLang="zh-CN" sz="1600" dirty="0">
              <a:solidFill>
                <a:srgbClr val="CCECFF"/>
              </a:solidFill>
              <a:ea typeface="SimSun" pitchFamily="2" charset="-122"/>
            </a:endParaRPr>
          </a:p>
          <a:p>
            <a:pPr lvl="1" algn="r">
              <a:spcBef>
                <a:spcPts val="1200"/>
              </a:spcBef>
            </a:pPr>
            <a:endParaRPr lang="en-GB" altLang="ja-JP" sz="1600" dirty="0">
              <a:solidFill>
                <a:srgbClr val="CCECFF"/>
              </a:solidFill>
              <a:ea typeface="ＭＳ 明朝" charset="-128"/>
            </a:endParaRPr>
          </a:p>
          <a:p>
            <a:pPr lvl="1" algn="r">
              <a:spcBef>
                <a:spcPts val="1200"/>
              </a:spcBef>
            </a:pPr>
            <a:endParaRPr lang="en-GB" altLang="ja-JP" sz="1600" dirty="0">
              <a:solidFill>
                <a:srgbClr val="CCECFF"/>
              </a:solidFill>
              <a:ea typeface="ＭＳ 明朝" charset="-128"/>
            </a:endParaRPr>
          </a:p>
          <a:p>
            <a:pPr lvl="1" algn="r">
              <a:spcBef>
                <a:spcPts val="1200"/>
              </a:spcBef>
            </a:pPr>
            <a:endParaRPr lang="en-GB" altLang="ja-JP" sz="1600" dirty="0">
              <a:solidFill>
                <a:srgbClr val="CCECFF"/>
              </a:solidFill>
              <a:ea typeface="ＭＳ 明朝" charset="-128"/>
            </a:endParaRPr>
          </a:p>
          <a:p>
            <a:pPr lvl="1" algn="r">
              <a:spcBef>
                <a:spcPts val="1200"/>
              </a:spcBef>
            </a:pPr>
            <a:endParaRPr lang="en-GB" altLang="ja-JP" sz="1200" dirty="0">
              <a:solidFill>
                <a:srgbClr val="CCECFF"/>
              </a:solidFill>
              <a:latin typeface="Times New Roman" pitchFamily="18" charset="0"/>
              <a:ea typeface="ＭＳ 明朝" charset="-128"/>
            </a:endParaRPr>
          </a:p>
          <a:p>
            <a:pPr lvl="2" algn="r">
              <a:spcBef>
                <a:spcPts val="1200"/>
              </a:spcBef>
            </a:pPr>
            <a:endParaRPr lang="en-GB" altLang="ja-JP" sz="1200" dirty="0">
              <a:solidFill>
                <a:srgbClr val="CCECFF"/>
              </a:solidFill>
              <a:latin typeface="Times New Roman" pitchFamily="18" charset="0"/>
              <a:ea typeface="ＭＳ 明朝" charset="-128"/>
            </a:endParaRPr>
          </a:p>
          <a:p>
            <a:pPr lvl="1" algn="r">
              <a:spcBef>
                <a:spcPts val="1200"/>
              </a:spcBef>
            </a:pPr>
            <a:r>
              <a:rPr lang="en-GB" altLang="ja-JP" sz="1400" b="1" dirty="0">
                <a:solidFill>
                  <a:srgbClr val="CCECFF"/>
                </a:solidFill>
                <a:latin typeface="Times New Roman" pitchFamily="18" charset="0"/>
                <a:ea typeface="ＭＳ 明朝" charset="-128"/>
              </a:rPr>
              <a:t>                                                                              </a:t>
            </a:r>
            <a:endParaRPr lang="en-GB" altLang="ja-JP" sz="1400" b="1" dirty="0">
              <a:solidFill>
                <a:srgbClr val="CCECFF"/>
              </a:solidFill>
              <a:ea typeface="ＭＳ 明朝" charset="-128"/>
            </a:endParaRPr>
          </a:p>
        </p:txBody>
      </p:sp>
      <p:sp>
        <p:nvSpPr>
          <p:cNvPr id="2111" name="Rectangle 48"/>
          <p:cNvSpPr>
            <a:spLocks/>
          </p:cNvSpPr>
          <p:nvPr/>
        </p:nvSpPr>
        <p:spPr bwMode="auto">
          <a:xfrm>
            <a:off x="7543801" y="209687"/>
            <a:ext cx="1458913" cy="6764448"/>
          </a:xfrm>
          <a:prstGeom prst="rect">
            <a:avLst/>
          </a:prstGeom>
          <a:solidFill>
            <a:srgbClr val="1F497D"/>
          </a:solidFill>
          <a:ln w="9525">
            <a:noFill/>
            <a:miter lim="800000"/>
            <a:headEnd/>
            <a:tailEnd/>
          </a:ln>
        </p:spPr>
        <p:txBody>
          <a:bodyPr lIns="182880" rIns="182880" anchor="ctr"/>
          <a:lstStyle/>
          <a:p>
            <a:pPr>
              <a:spcAft>
                <a:spcPts val="1000"/>
              </a:spcAft>
            </a:pPr>
            <a:endParaRPr lang="en-US" altLang="ja-JP" sz="800" i="1" dirty="0">
              <a:solidFill>
                <a:srgbClr val="FFFFFF"/>
              </a:solidFill>
              <a:latin typeface="Cambria" pitchFamily="18" charset="0"/>
              <a:ea typeface="SimSun" pitchFamily="2" charset="-122"/>
            </a:endParaRPr>
          </a:p>
          <a:p>
            <a:endParaRPr lang="en-GB" altLang="ja-JP" sz="1200" dirty="0">
              <a:latin typeface="Times New Roman" pitchFamily="18" charset="0"/>
              <a:ea typeface="ＭＳ 明朝" charset="-128"/>
            </a:endParaRPr>
          </a:p>
          <a:p>
            <a:endParaRPr lang="en-GB" altLang="ja-JP" sz="1200" dirty="0">
              <a:latin typeface="Times New Roman" pitchFamily="18" charset="0"/>
              <a:ea typeface="ＭＳ 明朝" charset="-128"/>
            </a:endParaRPr>
          </a:p>
          <a:p>
            <a:endParaRPr lang="en-GB" altLang="ja-JP" sz="1200" dirty="0">
              <a:latin typeface="Times New Roman" pitchFamily="18" charset="0"/>
              <a:ea typeface="ＭＳ 明朝" charset="-128"/>
            </a:endParaRPr>
          </a:p>
          <a:p>
            <a:endParaRPr lang="en-GB" altLang="ja-JP" sz="1200" dirty="0">
              <a:latin typeface="Times New Roman" pitchFamily="18" charset="0"/>
              <a:ea typeface="ＭＳ 明朝" charset="-128"/>
            </a:endParaRPr>
          </a:p>
          <a:p>
            <a:endParaRPr lang="en-GB" altLang="ja-JP" sz="1200" dirty="0">
              <a:latin typeface="Times New Roman" pitchFamily="18" charset="0"/>
              <a:ea typeface="ＭＳ 明朝" charset="-128"/>
            </a:endParaRPr>
          </a:p>
          <a:p>
            <a:endParaRPr lang="en-GB" altLang="ja-JP" sz="1200" dirty="0">
              <a:latin typeface="Times New Roman" pitchFamily="18" charset="0"/>
              <a:ea typeface="ＭＳ 明朝" charset="-128"/>
            </a:endParaRPr>
          </a:p>
          <a:p>
            <a:endParaRPr lang="en-GB" altLang="ja-JP" sz="1200" dirty="0">
              <a:latin typeface="Times New Roman" pitchFamily="18" charset="0"/>
              <a:ea typeface="ＭＳ 明朝" charset="-128"/>
            </a:endParaRPr>
          </a:p>
          <a:p>
            <a:endParaRPr lang="en-US" altLang="ja-JP" sz="1400" i="1" dirty="0">
              <a:solidFill>
                <a:srgbClr val="FFFFFF"/>
              </a:solidFill>
              <a:latin typeface="Cambria" pitchFamily="18" charset="0"/>
              <a:ea typeface="SimSun" pitchFamily="2" charset="-122"/>
            </a:endParaRPr>
          </a:p>
          <a:p>
            <a:endParaRPr lang="en-US" altLang="ja-JP" sz="1400" i="1" dirty="0">
              <a:solidFill>
                <a:srgbClr val="FFFFFF"/>
              </a:solidFill>
              <a:latin typeface="Cambria" pitchFamily="18" charset="0"/>
              <a:ea typeface="SimSun" pitchFamily="2" charset="-122"/>
            </a:endParaRPr>
          </a:p>
          <a:p>
            <a:endParaRPr lang="en-US" altLang="ja-JP" sz="1400" i="1" dirty="0">
              <a:solidFill>
                <a:srgbClr val="FFFFFF"/>
              </a:solidFill>
              <a:latin typeface="Cambria" pitchFamily="18" charset="0"/>
              <a:ea typeface="SimSun" pitchFamily="2" charset="-122"/>
            </a:endParaRPr>
          </a:p>
          <a:p>
            <a:endParaRPr lang="en-US" altLang="ja-JP" sz="1400" i="1" dirty="0">
              <a:solidFill>
                <a:srgbClr val="FFFFFF"/>
              </a:solidFill>
              <a:latin typeface="Cambria" pitchFamily="18" charset="0"/>
              <a:ea typeface="SimSun" pitchFamily="2" charset="-122"/>
            </a:endParaRPr>
          </a:p>
          <a:p>
            <a:endParaRPr lang="en-US" altLang="ja-JP" sz="1400" i="1" dirty="0">
              <a:solidFill>
                <a:srgbClr val="FFFFFF"/>
              </a:solidFill>
              <a:latin typeface="Cambria" pitchFamily="18" charset="0"/>
              <a:ea typeface="SimSun" pitchFamily="2" charset="-122"/>
            </a:endParaRPr>
          </a:p>
          <a:p>
            <a:endParaRPr lang="en-US" altLang="ja-JP" sz="1400" i="1" dirty="0">
              <a:solidFill>
                <a:srgbClr val="FFFFFF"/>
              </a:solidFill>
              <a:latin typeface="Cambria" pitchFamily="18" charset="0"/>
              <a:ea typeface="SimSun" pitchFamily="2" charset="-122"/>
            </a:endParaRPr>
          </a:p>
          <a:p>
            <a:endParaRPr lang="en-US" altLang="ja-JP" sz="1400" i="1" dirty="0">
              <a:solidFill>
                <a:srgbClr val="FFFFFF"/>
              </a:solidFill>
              <a:latin typeface="Cambria" pitchFamily="18" charset="0"/>
              <a:ea typeface="SimSun" pitchFamily="2" charset="-122"/>
            </a:endParaRPr>
          </a:p>
          <a:p>
            <a:endParaRPr lang="en-US" altLang="ja-JP" sz="1400" i="1" dirty="0">
              <a:solidFill>
                <a:srgbClr val="FFFFFF"/>
              </a:solidFill>
              <a:latin typeface="Cambria" pitchFamily="18" charset="0"/>
              <a:ea typeface="SimSun" pitchFamily="2" charset="-122"/>
            </a:endParaRPr>
          </a:p>
          <a:p>
            <a:endParaRPr lang="en-US" altLang="ja-JP" sz="1400" i="1" dirty="0">
              <a:solidFill>
                <a:srgbClr val="FFFFFF"/>
              </a:solidFill>
              <a:latin typeface="Cambria" pitchFamily="18" charset="0"/>
              <a:ea typeface="SimSun" pitchFamily="2" charset="-122"/>
            </a:endParaRPr>
          </a:p>
          <a:p>
            <a:endParaRPr lang="en-US" altLang="ja-JP" sz="1400" i="1" dirty="0">
              <a:solidFill>
                <a:srgbClr val="FFFFFF"/>
              </a:solidFill>
              <a:latin typeface="Cambria" pitchFamily="18" charset="0"/>
              <a:ea typeface="SimSun" pitchFamily="2" charset="-122"/>
            </a:endParaRPr>
          </a:p>
          <a:p>
            <a:endParaRPr lang="en-US" altLang="ja-JP" sz="1400" i="1" dirty="0">
              <a:solidFill>
                <a:srgbClr val="FFFFFF"/>
              </a:solidFill>
              <a:latin typeface="Cambria" pitchFamily="18" charset="0"/>
              <a:ea typeface="SimSun" pitchFamily="2" charset="-122"/>
            </a:endParaRPr>
          </a:p>
          <a:p>
            <a:endParaRPr lang="en-US" altLang="ja-JP" sz="1400" i="1" dirty="0">
              <a:solidFill>
                <a:srgbClr val="FFFFFF"/>
              </a:solidFill>
              <a:latin typeface="Cambria" pitchFamily="18" charset="0"/>
              <a:ea typeface="SimSun" pitchFamily="2" charset="-122"/>
            </a:endParaRPr>
          </a:p>
          <a:p>
            <a:pPr algn="r"/>
            <a:endParaRPr lang="ja-JP" altLang="en-GB" sz="1600" b="1">
              <a:latin typeface="Arial" charset="0"/>
              <a:ea typeface="ＭＳ Ｐゴシック" charset="-128"/>
            </a:endParaRPr>
          </a:p>
        </p:txBody>
      </p:sp>
      <p:graphicFrame>
        <p:nvGraphicFramePr>
          <p:cNvPr id="2109" name="Object 61"/>
          <p:cNvGraphicFramePr>
            <a:graphicFrameLocks noChangeAspect="1"/>
          </p:cNvGraphicFramePr>
          <p:nvPr/>
        </p:nvGraphicFramePr>
        <p:xfrm>
          <a:off x="7772400" y="396258"/>
          <a:ext cx="1066800" cy="939461"/>
        </p:xfrm>
        <a:graphic>
          <a:graphicData uri="http://schemas.openxmlformats.org/presentationml/2006/ole">
            <mc:AlternateContent xmlns:mc="http://schemas.openxmlformats.org/markup-compatibility/2006">
              <mc:Choice xmlns:v="urn:schemas-microsoft-com:vml" Requires="v">
                <p:oleObj spid="_x0000_s6168" name="Image" r:id="rId4" imgW="3707937" imgH="3136508" progId="">
                  <p:embed/>
                </p:oleObj>
              </mc:Choice>
              <mc:Fallback>
                <p:oleObj name="Image" r:id="rId4" imgW="3707937" imgH="3136508" progId="">
                  <p:embed/>
                  <p:pic>
                    <p:nvPicPr>
                      <p:cNvPr id="0" name="Picture 6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772400" y="396258"/>
                        <a:ext cx="1066800" cy="9394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112" name="Text Box 8"/>
          <p:cNvSpPr txBox="1">
            <a:spLocks noChangeArrowheads="1"/>
          </p:cNvSpPr>
          <p:nvPr/>
        </p:nvSpPr>
        <p:spPr bwMode="auto">
          <a:xfrm>
            <a:off x="5715001" y="6023116"/>
            <a:ext cx="1277401" cy="338554"/>
          </a:xfrm>
          <a:prstGeom prst="rect">
            <a:avLst/>
          </a:prstGeom>
          <a:noFill/>
          <a:ln w="9525">
            <a:noFill/>
            <a:miter lim="800000"/>
            <a:headEnd/>
            <a:tailEnd/>
          </a:ln>
        </p:spPr>
        <p:txBody>
          <a:bodyPr wrap="none">
            <a:spAutoFit/>
          </a:bodyPr>
          <a:lstStyle/>
          <a:p>
            <a:r>
              <a:rPr lang="en-GB" altLang="ja-JP" sz="1600" b="1" dirty="0">
                <a:solidFill>
                  <a:srgbClr val="336699"/>
                </a:solidFill>
                <a:ea typeface="ＭＳ Ｐゴシック" charset="-128"/>
              </a:rPr>
              <a:t>11 May 2018</a:t>
            </a:r>
          </a:p>
        </p:txBody>
      </p:sp>
      <p:sp>
        <p:nvSpPr>
          <p:cNvPr id="2113" name="Text Box 11"/>
          <p:cNvSpPr txBox="1">
            <a:spLocks noChangeArrowheads="1"/>
          </p:cNvSpPr>
          <p:nvPr/>
        </p:nvSpPr>
        <p:spPr bwMode="auto">
          <a:xfrm>
            <a:off x="5562600" y="5072098"/>
            <a:ext cx="1455738" cy="350028"/>
          </a:xfrm>
          <a:prstGeom prst="rect">
            <a:avLst/>
          </a:prstGeom>
          <a:noFill/>
          <a:ln w="9525">
            <a:noFill/>
            <a:miter lim="800000"/>
            <a:headEnd/>
            <a:tailEnd/>
          </a:ln>
        </p:spPr>
        <p:txBody>
          <a:bodyPr wrap="none">
            <a:spAutoFit/>
          </a:bodyPr>
          <a:lstStyle/>
          <a:p>
            <a:r>
              <a:rPr lang="en-GB" altLang="ja-JP" sz="1600" b="1" dirty="0">
                <a:solidFill>
                  <a:srgbClr val="336699"/>
                </a:solidFill>
                <a:ea typeface="ＭＳ Ｐゴシック" charset="-128"/>
              </a:rPr>
              <a:t>United Nations</a:t>
            </a:r>
          </a:p>
        </p:txBody>
      </p:sp>
      <p:sp>
        <p:nvSpPr>
          <p:cNvPr id="2114" name="Text Box 12"/>
          <p:cNvSpPr txBox="1">
            <a:spLocks noChangeArrowheads="1"/>
          </p:cNvSpPr>
          <p:nvPr/>
        </p:nvSpPr>
        <p:spPr bwMode="auto">
          <a:xfrm>
            <a:off x="3211513" y="4200332"/>
            <a:ext cx="3770312" cy="604293"/>
          </a:xfrm>
          <a:prstGeom prst="rect">
            <a:avLst/>
          </a:prstGeom>
          <a:noFill/>
          <a:ln w="9525">
            <a:noFill/>
            <a:miter lim="800000"/>
            <a:headEnd/>
            <a:tailEnd/>
          </a:ln>
        </p:spPr>
        <p:txBody>
          <a:bodyPr wrap="none">
            <a:spAutoFit/>
          </a:bodyPr>
          <a:lstStyle/>
          <a:p>
            <a:pPr algn="r">
              <a:buNone/>
            </a:pPr>
            <a:r>
              <a:rPr lang="en-GB" altLang="ja-JP" sz="1600" b="1" dirty="0">
                <a:solidFill>
                  <a:srgbClr val="336699"/>
                </a:solidFill>
                <a:ea typeface="ＭＳ Ｐゴシック" charset="-128"/>
              </a:rPr>
              <a:t>Jan Beagle</a:t>
            </a:r>
          </a:p>
          <a:p>
            <a:pPr algn="r">
              <a:buNone/>
            </a:pPr>
            <a:r>
              <a:rPr lang="en-GB" altLang="ja-JP" sz="1600" b="1" dirty="0">
                <a:solidFill>
                  <a:srgbClr val="336699"/>
                </a:solidFill>
                <a:ea typeface="ＭＳ Ｐゴシック" charset="-128"/>
              </a:rPr>
              <a:t>Under-Secretary-General for Management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6"/>
          <p:cNvSpPr>
            <a:spLocks noGrp="1" noChangeArrowheads="1"/>
          </p:cNvSpPr>
          <p:nvPr>
            <p:ph type="sldNum" sz="quarter" idx="12"/>
          </p:nvPr>
        </p:nvSpPr>
        <p:spPr>
          <a:noFill/>
        </p:spPr>
        <p:txBody>
          <a:bodyPr/>
          <a:lstStyle/>
          <a:p>
            <a:r>
              <a:rPr lang="en-GB" altLang="en-US" dirty="0">
                <a:latin typeface="Calibri" pitchFamily="34" charset="0"/>
              </a:rPr>
              <a:t>9</a:t>
            </a:r>
          </a:p>
        </p:txBody>
      </p:sp>
      <p:sp>
        <p:nvSpPr>
          <p:cNvPr id="30722" name="Text Box 2"/>
          <p:cNvSpPr txBox="1">
            <a:spLocks noChangeArrowheads="1"/>
          </p:cNvSpPr>
          <p:nvPr/>
        </p:nvSpPr>
        <p:spPr bwMode="auto">
          <a:xfrm>
            <a:off x="152400" y="264828"/>
            <a:ext cx="7284045" cy="892552"/>
          </a:xfrm>
          <a:prstGeom prst="rect">
            <a:avLst/>
          </a:prstGeom>
          <a:noFill/>
          <a:ln w="9525">
            <a:noFill/>
            <a:miter lim="800000"/>
            <a:headEnd/>
            <a:tailEnd/>
          </a:ln>
        </p:spPr>
        <p:txBody>
          <a:bodyPr wrap="none">
            <a:spAutoFit/>
          </a:bodyPr>
          <a:lstStyle/>
          <a:p>
            <a:r>
              <a:rPr lang="en-GB" altLang="ja-JP" sz="3200" dirty="0">
                <a:ea typeface="ＭＳ Ｐゴシック" pitchFamily="34" charset="-128"/>
              </a:rPr>
              <a:t>Chart 9 -</a:t>
            </a:r>
            <a:r>
              <a:rPr lang="en-GB" altLang="ja-JP" sz="3200" dirty="0">
                <a:solidFill>
                  <a:srgbClr val="0066CC"/>
                </a:solidFill>
                <a:ea typeface="ＭＳ Ｐゴシック" pitchFamily="34" charset="-128"/>
              </a:rPr>
              <a:t> Peacekeeping: Assessment Status</a:t>
            </a:r>
            <a:br>
              <a:rPr lang="en-GB" altLang="en-US" sz="3600" dirty="0"/>
            </a:br>
            <a:r>
              <a:rPr lang="en-GB" altLang="en-US" sz="2000" dirty="0"/>
              <a:t>Actual (US$ millions)</a:t>
            </a:r>
          </a:p>
        </p:txBody>
      </p:sp>
      <p:sp>
        <p:nvSpPr>
          <p:cNvPr id="30723" name="Text Box 7"/>
          <p:cNvSpPr txBox="1">
            <a:spLocks noChangeArrowheads="1"/>
          </p:cNvSpPr>
          <p:nvPr/>
        </p:nvSpPr>
        <p:spPr bwMode="auto">
          <a:xfrm>
            <a:off x="1127125" y="5347828"/>
            <a:ext cx="184150" cy="381397"/>
          </a:xfrm>
          <a:prstGeom prst="rect">
            <a:avLst/>
          </a:prstGeom>
          <a:noFill/>
          <a:ln w="9525">
            <a:noFill/>
            <a:miter lim="800000"/>
            <a:headEnd/>
            <a:tailEnd/>
          </a:ln>
        </p:spPr>
        <p:txBody>
          <a:bodyPr wrap="none">
            <a:spAutoFit/>
          </a:bodyPr>
          <a:lstStyle/>
          <a:p>
            <a:endParaRPr lang="en-US" altLang="en-US" sz="1800">
              <a:latin typeface="Arial" charset="0"/>
            </a:endParaRPr>
          </a:p>
        </p:txBody>
      </p:sp>
      <p:pic>
        <p:nvPicPr>
          <p:cNvPr id="30724" name="Picture 4"/>
          <p:cNvPicPr>
            <a:picLocks noChangeAspect="1" noChangeArrowheads="1"/>
          </p:cNvPicPr>
          <p:nvPr/>
        </p:nvPicPr>
        <p:blipFill>
          <a:blip r:embed="rId2"/>
          <a:srcRect/>
          <a:stretch>
            <a:fillRect/>
          </a:stretch>
        </p:blipFill>
        <p:spPr bwMode="auto">
          <a:xfrm>
            <a:off x="7772400" y="396258"/>
            <a:ext cx="1066800" cy="998900"/>
          </a:xfrm>
          <a:prstGeom prst="rect">
            <a:avLst/>
          </a:prstGeom>
          <a:noFill/>
          <a:ln w="9525">
            <a:noFill/>
            <a:miter lim="800000"/>
            <a:headEnd/>
            <a:tailEnd/>
          </a:ln>
        </p:spPr>
      </p:pic>
      <p:sp>
        <p:nvSpPr>
          <p:cNvPr id="30725" name="Rectangle 48"/>
          <p:cNvSpPr>
            <a:spLocks/>
          </p:cNvSpPr>
          <p:nvPr/>
        </p:nvSpPr>
        <p:spPr bwMode="auto">
          <a:xfrm>
            <a:off x="7543800" y="209687"/>
            <a:ext cx="76200" cy="6764448"/>
          </a:xfrm>
          <a:prstGeom prst="rect">
            <a:avLst/>
          </a:prstGeom>
          <a:solidFill>
            <a:srgbClr val="0066CC"/>
          </a:solidFill>
          <a:ln w="9525">
            <a:noFill/>
            <a:miter lim="800000"/>
            <a:headEnd/>
            <a:tailEnd/>
          </a:ln>
        </p:spPr>
        <p:txBody>
          <a:bodyPr lIns="182880" rIns="182880" anchor="ctr"/>
          <a:lstStyle/>
          <a:p>
            <a:pPr>
              <a:spcAft>
                <a:spcPts val="1000"/>
              </a:spcAft>
            </a:pPr>
            <a:endParaRPr lang="en-US" altLang="ja-JP" sz="800" i="1">
              <a:solidFill>
                <a:srgbClr val="FFFFFF"/>
              </a:solidFill>
              <a:latin typeface="Cambria" pitchFamily="18" charset="0"/>
              <a:ea typeface="SimSun" pitchFamily="2" charset="-122"/>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p:txBody>
      </p:sp>
      <p:sp>
        <p:nvSpPr>
          <p:cNvPr id="30726" name="Text Box 6"/>
          <p:cNvSpPr txBox="1">
            <a:spLocks noChangeArrowheads="1"/>
          </p:cNvSpPr>
          <p:nvPr/>
        </p:nvSpPr>
        <p:spPr bwMode="auto">
          <a:xfrm>
            <a:off x="7664450" y="1505779"/>
            <a:ext cx="1441450" cy="475509"/>
          </a:xfrm>
          <a:prstGeom prst="rect">
            <a:avLst/>
          </a:prstGeom>
          <a:noFill/>
          <a:ln w="9525">
            <a:noFill/>
            <a:miter lim="800000"/>
            <a:headEnd/>
            <a:tailEnd/>
          </a:ln>
        </p:spPr>
        <p:txBody>
          <a:bodyPr wrap="none">
            <a:spAutoFit/>
          </a:bodyPr>
          <a:lstStyle/>
          <a:p>
            <a:r>
              <a:rPr lang="en-US" altLang="zh-CN" sz="1200" b="1" i="1" dirty="0">
                <a:solidFill>
                  <a:srgbClr val="336699"/>
                </a:solidFill>
                <a:ea typeface="SimSun" pitchFamily="2" charset="-122"/>
              </a:rPr>
              <a:t>The United Nations </a:t>
            </a:r>
            <a:br>
              <a:rPr lang="en-US" altLang="zh-CN" sz="1200" b="1" i="1" dirty="0">
                <a:solidFill>
                  <a:srgbClr val="336699"/>
                </a:solidFill>
                <a:ea typeface="SimSun" pitchFamily="2" charset="-122"/>
              </a:rPr>
            </a:br>
            <a:r>
              <a:rPr lang="en-US" altLang="zh-CN" sz="1200" b="1" i="1" dirty="0">
                <a:solidFill>
                  <a:srgbClr val="336699"/>
                </a:solidFill>
                <a:ea typeface="SimSun" pitchFamily="2" charset="-122"/>
              </a:rPr>
              <a:t>Financial Situation</a:t>
            </a:r>
            <a:endParaRPr lang="en-GB" altLang="en-US" sz="1200" b="1" i="1" dirty="0">
              <a:solidFill>
                <a:srgbClr val="336699"/>
              </a:solidFill>
            </a:endParaRPr>
          </a:p>
        </p:txBody>
      </p:sp>
      <p:sp>
        <p:nvSpPr>
          <p:cNvPr id="30727" name="Line 8"/>
          <p:cNvSpPr>
            <a:spLocks noChangeShapeType="1"/>
          </p:cNvSpPr>
          <p:nvPr/>
        </p:nvSpPr>
        <p:spPr bwMode="auto">
          <a:xfrm>
            <a:off x="152400" y="1505779"/>
            <a:ext cx="1487488" cy="0"/>
          </a:xfrm>
          <a:prstGeom prst="line">
            <a:avLst/>
          </a:prstGeom>
          <a:noFill/>
          <a:ln w="9525">
            <a:noFill/>
            <a:round/>
            <a:headEnd/>
            <a:tailEnd/>
          </a:ln>
        </p:spPr>
        <p:txBody>
          <a:bodyPr wrap="none"/>
          <a:lstStyle/>
          <a:p>
            <a:endParaRPr lang="en-US"/>
          </a:p>
        </p:txBody>
      </p:sp>
      <p:sp>
        <p:nvSpPr>
          <p:cNvPr id="30728" name="Line 9"/>
          <p:cNvSpPr>
            <a:spLocks noChangeShapeType="1"/>
          </p:cNvSpPr>
          <p:nvPr/>
        </p:nvSpPr>
        <p:spPr bwMode="auto">
          <a:xfrm>
            <a:off x="152400" y="9510184"/>
            <a:ext cx="1487488" cy="0"/>
          </a:xfrm>
          <a:prstGeom prst="line">
            <a:avLst/>
          </a:prstGeom>
          <a:noFill/>
          <a:ln w="9525">
            <a:noFill/>
            <a:round/>
            <a:headEnd/>
            <a:tailEnd/>
          </a:ln>
        </p:spPr>
        <p:txBody>
          <a:bodyPr wrap="none"/>
          <a:lstStyle/>
          <a:p>
            <a:endParaRPr lang="en-US"/>
          </a:p>
        </p:txBody>
      </p:sp>
      <p:sp>
        <p:nvSpPr>
          <p:cNvPr id="30729" name="Line 10"/>
          <p:cNvSpPr>
            <a:spLocks noChangeShapeType="1"/>
          </p:cNvSpPr>
          <p:nvPr/>
        </p:nvSpPr>
        <p:spPr bwMode="auto">
          <a:xfrm>
            <a:off x="152400" y="1505779"/>
            <a:ext cx="0" cy="8004405"/>
          </a:xfrm>
          <a:prstGeom prst="line">
            <a:avLst/>
          </a:prstGeom>
          <a:noFill/>
          <a:ln w="9525">
            <a:noFill/>
            <a:round/>
            <a:headEnd/>
            <a:tailEnd/>
          </a:ln>
        </p:spPr>
        <p:txBody>
          <a:bodyPr wrap="none"/>
          <a:lstStyle/>
          <a:p>
            <a:endParaRPr lang="en-US"/>
          </a:p>
        </p:txBody>
      </p:sp>
      <p:sp>
        <p:nvSpPr>
          <p:cNvPr id="30730" name="Line 11"/>
          <p:cNvSpPr>
            <a:spLocks noChangeShapeType="1"/>
          </p:cNvSpPr>
          <p:nvPr/>
        </p:nvSpPr>
        <p:spPr bwMode="auto">
          <a:xfrm>
            <a:off x="7924800" y="1505779"/>
            <a:ext cx="0" cy="8004405"/>
          </a:xfrm>
          <a:prstGeom prst="line">
            <a:avLst/>
          </a:prstGeom>
          <a:noFill/>
          <a:ln w="9525">
            <a:noFill/>
            <a:round/>
            <a:headEnd/>
            <a:tailEnd/>
          </a:ln>
        </p:spPr>
        <p:txBody>
          <a:bodyPr wrap="none"/>
          <a:lstStyle/>
          <a:p>
            <a:endParaRPr lang="en-US"/>
          </a:p>
        </p:txBody>
      </p:sp>
      <p:sp>
        <p:nvSpPr>
          <p:cNvPr id="30731" name="Line 12"/>
          <p:cNvSpPr>
            <a:spLocks noChangeShapeType="1"/>
          </p:cNvSpPr>
          <p:nvPr/>
        </p:nvSpPr>
        <p:spPr bwMode="auto">
          <a:xfrm>
            <a:off x="1639889" y="1505779"/>
            <a:ext cx="1558925" cy="0"/>
          </a:xfrm>
          <a:prstGeom prst="line">
            <a:avLst/>
          </a:prstGeom>
          <a:noFill/>
          <a:ln w="9525">
            <a:noFill/>
            <a:round/>
            <a:headEnd/>
            <a:tailEnd/>
          </a:ln>
        </p:spPr>
        <p:txBody>
          <a:bodyPr wrap="none"/>
          <a:lstStyle/>
          <a:p>
            <a:endParaRPr lang="en-US"/>
          </a:p>
        </p:txBody>
      </p:sp>
      <p:sp>
        <p:nvSpPr>
          <p:cNvPr id="30732" name="Line 13"/>
          <p:cNvSpPr>
            <a:spLocks noChangeShapeType="1"/>
          </p:cNvSpPr>
          <p:nvPr/>
        </p:nvSpPr>
        <p:spPr bwMode="auto">
          <a:xfrm>
            <a:off x="1639889" y="9510184"/>
            <a:ext cx="1558925" cy="0"/>
          </a:xfrm>
          <a:prstGeom prst="line">
            <a:avLst/>
          </a:prstGeom>
          <a:noFill/>
          <a:ln w="9525">
            <a:noFill/>
            <a:round/>
            <a:headEnd/>
            <a:tailEnd/>
          </a:ln>
        </p:spPr>
        <p:txBody>
          <a:bodyPr wrap="none"/>
          <a:lstStyle/>
          <a:p>
            <a:endParaRPr lang="en-US"/>
          </a:p>
        </p:txBody>
      </p:sp>
      <p:sp>
        <p:nvSpPr>
          <p:cNvPr id="30733" name="Line 14"/>
          <p:cNvSpPr>
            <a:spLocks noChangeShapeType="1"/>
          </p:cNvSpPr>
          <p:nvPr/>
        </p:nvSpPr>
        <p:spPr bwMode="auto">
          <a:xfrm>
            <a:off x="3198814" y="1505779"/>
            <a:ext cx="1558925" cy="0"/>
          </a:xfrm>
          <a:prstGeom prst="line">
            <a:avLst/>
          </a:prstGeom>
          <a:noFill/>
          <a:ln w="9525">
            <a:noFill/>
            <a:round/>
            <a:headEnd/>
            <a:tailEnd/>
          </a:ln>
        </p:spPr>
        <p:txBody>
          <a:bodyPr wrap="none"/>
          <a:lstStyle/>
          <a:p>
            <a:endParaRPr lang="en-US"/>
          </a:p>
        </p:txBody>
      </p:sp>
      <p:sp>
        <p:nvSpPr>
          <p:cNvPr id="30734" name="Line 15"/>
          <p:cNvSpPr>
            <a:spLocks noChangeShapeType="1"/>
          </p:cNvSpPr>
          <p:nvPr/>
        </p:nvSpPr>
        <p:spPr bwMode="auto">
          <a:xfrm>
            <a:off x="3198814" y="9510184"/>
            <a:ext cx="1558925" cy="0"/>
          </a:xfrm>
          <a:prstGeom prst="line">
            <a:avLst/>
          </a:prstGeom>
          <a:noFill/>
          <a:ln w="9525">
            <a:noFill/>
            <a:round/>
            <a:headEnd/>
            <a:tailEnd/>
          </a:ln>
        </p:spPr>
        <p:txBody>
          <a:bodyPr wrap="none"/>
          <a:lstStyle/>
          <a:p>
            <a:endParaRPr lang="en-US"/>
          </a:p>
        </p:txBody>
      </p:sp>
      <p:sp>
        <p:nvSpPr>
          <p:cNvPr id="30735" name="Line 16"/>
          <p:cNvSpPr>
            <a:spLocks noChangeShapeType="1"/>
          </p:cNvSpPr>
          <p:nvPr/>
        </p:nvSpPr>
        <p:spPr bwMode="auto">
          <a:xfrm>
            <a:off x="4757739" y="1505779"/>
            <a:ext cx="1557337" cy="0"/>
          </a:xfrm>
          <a:prstGeom prst="line">
            <a:avLst/>
          </a:prstGeom>
          <a:noFill/>
          <a:ln w="9525">
            <a:noFill/>
            <a:round/>
            <a:headEnd/>
            <a:tailEnd/>
          </a:ln>
        </p:spPr>
        <p:txBody>
          <a:bodyPr wrap="none"/>
          <a:lstStyle/>
          <a:p>
            <a:endParaRPr lang="en-US"/>
          </a:p>
        </p:txBody>
      </p:sp>
      <p:sp>
        <p:nvSpPr>
          <p:cNvPr id="30736" name="Line 17"/>
          <p:cNvSpPr>
            <a:spLocks noChangeShapeType="1"/>
          </p:cNvSpPr>
          <p:nvPr/>
        </p:nvSpPr>
        <p:spPr bwMode="auto">
          <a:xfrm>
            <a:off x="4757739" y="9510184"/>
            <a:ext cx="1557337" cy="0"/>
          </a:xfrm>
          <a:prstGeom prst="line">
            <a:avLst/>
          </a:prstGeom>
          <a:noFill/>
          <a:ln w="9525">
            <a:noFill/>
            <a:round/>
            <a:headEnd/>
            <a:tailEnd/>
          </a:ln>
        </p:spPr>
        <p:txBody>
          <a:bodyPr wrap="none"/>
          <a:lstStyle/>
          <a:p>
            <a:endParaRPr lang="en-US"/>
          </a:p>
        </p:txBody>
      </p:sp>
      <p:sp>
        <p:nvSpPr>
          <p:cNvPr id="30737" name="Line 18"/>
          <p:cNvSpPr>
            <a:spLocks noChangeShapeType="1"/>
          </p:cNvSpPr>
          <p:nvPr/>
        </p:nvSpPr>
        <p:spPr bwMode="auto">
          <a:xfrm>
            <a:off x="6315076" y="1505779"/>
            <a:ext cx="1609725" cy="0"/>
          </a:xfrm>
          <a:prstGeom prst="line">
            <a:avLst/>
          </a:prstGeom>
          <a:noFill/>
          <a:ln w="9525">
            <a:noFill/>
            <a:round/>
            <a:headEnd/>
            <a:tailEnd/>
          </a:ln>
        </p:spPr>
        <p:txBody>
          <a:bodyPr wrap="none"/>
          <a:lstStyle/>
          <a:p>
            <a:endParaRPr lang="en-US"/>
          </a:p>
        </p:txBody>
      </p:sp>
      <p:sp>
        <p:nvSpPr>
          <p:cNvPr id="30738" name="Line 19"/>
          <p:cNvSpPr>
            <a:spLocks noChangeShapeType="1"/>
          </p:cNvSpPr>
          <p:nvPr/>
        </p:nvSpPr>
        <p:spPr bwMode="auto">
          <a:xfrm>
            <a:off x="6315076" y="9510184"/>
            <a:ext cx="1609725" cy="0"/>
          </a:xfrm>
          <a:prstGeom prst="line">
            <a:avLst/>
          </a:prstGeom>
          <a:noFill/>
          <a:ln w="9525">
            <a:noFill/>
            <a:round/>
            <a:headEnd/>
            <a:tailEnd/>
          </a:ln>
        </p:spPr>
        <p:txBody>
          <a:bodyPr wrap="none"/>
          <a:lstStyle/>
          <a:p>
            <a:endParaRPr lang="en-US"/>
          </a:p>
        </p:txBody>
      </p:sp>
      <p:grpSp>
        <p:nvGrpSpPr>
          <p:cNvPr id="30740" name="Group 58"/>
          <p:cNvGrpSpPr>
            <a:grpSpLocks/>
          </p:cNvGrpSpPr>
          <p:nvPr/>
        </p:nvGrpSpPr>
        <p:grpSpPr bwMode="auto">
          <a:xfrm>
            <a:off x="7667625" y="2190975"/>
            <a:ext cx="1152525" cy="630710"/>
            <a:chOff x="4830" y="1327"/>
            <a:chExt cx="726" cy="382"/>
          </a:xfrm>
        </p:grpSpPr>
        <p:sp>
          <p:nvSpPr>
            <p:cNvPr id="30767" name="Text Box 59"/>
            <p:cNvSpPr txBox="1">
              <a:spLocks noChangeArrowheads="1"/>
            </p:cNvSpPr>
            <p:nvPr/>
          </p:nvSpPr>
          <p:spPr bwMode="auto">
            <a:xfrm>
              <a:off x="4830" y="1327"/>
              <a:ext cx="726" cy="173"/>
            </a:xfrm>
            <a:prstGeom prst="rect">
              <a:avLst/>
            </a:prstGeom>
            <a:noFill/>
            <a:ln w="9525">
              <a:noFill/>
              <a:miter lim="800000"/>
              <a:headEnd/>
              <a:tailEnd/>
            </a:ln>
          </p:spPr>
          <p:txBody>
            <a:bodyPr wrap="none">
              <a:spAutoFit/>
            </a:bodyPr>
            <a:lstStyle/>
            <a:p>
              <a:r>
                <a:rPr lang="en-US" altLang="en-US" sz="1200" b="1">
                  <a:solidFill>
                    <a:srgbClr val="B2B2B2"/>
                  </a:solidFill>
                </a:rPr>
                <a:t>Regular budget</a:t>
              </a:r>
            </a:p>
          </p:txBody>
        </p:sp>
        <p:sp>
          <p:nvSpPr>
            <p:cNvPr id="30768" name="Text Box 60"/>
            <p:cNvSpPr txBox="1">
              <a:spLocks noChangeArrowheads="1"/>
            </p:cNvSpPr>
            <p:nvPr/>
          </p:nvSpPr>
          <p:spPr bwMode="auto">
            <a:xfrm>
              <a:off x="4830" y="1429"/>
              <a:ext cx="666" cy="173"/>
            </a:xfrm>
            <a:prstGeom prst="rect">
              <a:avLst/>
            </a:prstGeom>
            <a:noFill/>
            <a:ln w="9525">
              <a:noFill/>
              <a:miter lim="800000"/>
              <a:headEnd/>
              <a:tailEnd/>
            </a:ln>
          </p:spPr>
          <p:txBody>
            <a:bodyPr wrap="none">
              <a:spAutoFit/>
            </a:bodyPr>
            <a:lstStyle/>
            <a:p>
              <a:r>
                <a:rPr lang="en-US" altLang="en-US" sz="1200" b="1">
                  <a:solidFill>
                    <a:srgbClr val="0066CC"/>
                  </a:solidFill>
                </a:rPr>
                <a:t>Peacekeeping</a:t>
              </a:r>
            </a:p>
          </p:txBody>
        </p:sp>
        <p:sp>
          <p:nvSpPr>
            <p:cNvPr id="30769" name="Text Box 61"/>
            <p:cNvSpPr txBox="1">
              <a:spLocks noChangeArrowheads="1"/>
            </p:cNvSpPr>
            <p:nvPr/>
          </p:nvSpPr>
          <p:spPr bwMode="auto">
            <a:xfrm>
              <a:off x="4830" y="1536"/>
              <a:ext cx="487" cy="173"/>
            </a:xfrm>
            <a:prstGeom prst="rect">
              <a:avLst/>
            </a:prstGeom>
            <a:noFill/>
            <a:ln w="9525">
              <a:noFill/>
              <a:miter lim="800000"/>
              <a:headEnd/>
              <a:tailEnd/>
            </a:ln>
          </p:spPr>
          <p:txBody>
            <a:bodyPr wrap="none">
              <a:spAutoFit/>
            </a:bodyPr>
            <a:lstStyle/>
            <a:p>
              <a:r>
                <a:rPr lang="en-US" altLang="en-US" sz="1200" b="1">
                  <a:solidFill>
                    <a:srgbClr val="B2B2B2"/>
                  </a:solidFill>
                </a:rPr>
                <a:t>Tribunals</a:t>
              </a:r>
            </a:p>
          </p:txBody>
        </p:sp>
      </p:grpSp>
      <p:sp>
        <p:nvSpPr>
          <p:cNvPr id="30741" name="Rectangle 63"/>
          <p:cNvSpPr>
            <a:spLocks noChangeArrowheads="1"/>
          </p:cNvSpPr>
          <p:nvPr/>
        </p:nvSpPr>
        <p:spPr bwMode="auto">
          <a:xfrm flipH="1">
            <a:off x="7658100" y="2456797"/>
            <a:ext cx="76200" cy="79252"/>
          </a:xfrm>
          <a:prstGeom prst="rect">
            <a:avLst/>
          </a:prstGeom>
          <a:solidFill>
            <a:srgbClr val="0066CC"/>
          </a:solidFill>
          <a:ln w="9525">
            <a:solidFill>
              <a:srgbClr val="0066CC"/>
            </a:solidFill>
            <a:miter lim="800000"/>
            <a:headEnd/>
            <a:tailEnd/>
          </a:ln>
        </p:spPr>
        <p:txBody>
          <a:bodyPr wrap="none" anchor="ctr"/>
          <a:lstStyle/>
          <a:p>
            <a:endParaRPr lang="en-US" altLang="en-US" sz="1800"/>
          </a:p>
        </p:txBody>
      </p:sp>
      <p:graphicFrame>
        <p:nvGraphicFramePr>
          <p:cNvPr id="30775" name="Group 55"/>
          <p:cNvGraphicFramePr>
            <a:graphicFrameLocks noGrp="1"/>
          </p:cNvGraphicFramePr>
          <p:nvPr>
            <p:extLst>
              <p:ext uri="{D42A27DB-BD31-4B8C-83A1-F6EECF244321}">
                <p14:modId xmlns:p14="http://schemas.microsoft.com/office/powerpoint/2010/main" val="3685675783"/>
              </p:ext>
            </p:extLst>
          </p:nvPr>
        </p:nvGraphicFramePr>
        <p:xfrm>
          <a:off x="152400" y="1970873"/>
          <a:ext cx="7315200" cy="3181944"/>
        </p:xfrm>
        <a:graphic>
          <a:graphicData uri="http://schemas.openxmlformats.org/drawingml/2006/table">
            <a:tbl>
              <a:tblPr/>
              <a:tblGrid>
                <a:gridCol w="1828800">
                  <a:extLst>
                    <a:ext uri="{9D8B030D-6E8A-4147-A177-3AD203B41FA5}">
                      <a16:colId xmlns:a16="http://schemas.microsoft.com/office/drawing/2014/main" val="20000"/>
                    </a:ext>
                  </a:extLst>
                </a:gridCol>
                <a:gridCol w="457200">
                  <a:extLst>
                    <a:ext uri="{9D8B030D-6E8A-4147-A177-3AD203B41FA5}">
                      <a16:colId xmlns:a16="http://schemas.microsoft.com/office/drawing/2014/main" val="20001"/>
                    </a:ext>
                  </a:extLst>
                </a:gridCol>
                <a:gridCol w="1143000">
                  <a:extLst>
                    <a:ext uri="{9D8B030D-6E8A-4147-A177-3AD203B41FA5}">
                      <a16:colId xmlns:a16="http://schemas.microsoft.com/office/drawing/2014/main" val="20002"/>
                    </a:ext>
                  </a:extLst>
                </a:gridCol>
                <a:gridCol w="1219200">
                  <a:extLst>
                    <a:ext uri="{9D8B030D-6E8A-4147-A177-3AD203B41FA5}">
                      <a16:colId xmlns:a16="http://schemas.microsoft.com/office/drawing/2014/main" val="20003"/>
                    </a:ext>
                  </a:extLst>
                </a:gridCol>
                <a:gridCol w="1371600">
                  <a:extLst>
                    <a:ext uri="{9D8B030D-6E8A-4147-A177-3AD203B41FA5}">
                      <a16:colId xmlns:a16="http://schemas.microsoft.com/office/drawing/2014/main" val="20004"/>
                    </a:ext>
                  </a:extLst>
                </a:gridCol>
                <a:gridCol w="1295400">
                  <a:extLst>
                    <a:ext uri="{9D8B030D-6E8A-4147-A177-3AD203B41FA5}">
                      <a16:colId xmlns:a16="http://schemas.microsoft.com/office/drawing/2014/main" val="20005"/>
                    </a:ext>
                  </a:extLst>
                </a:gridCol>
              </a:tblGrid>
              <a:tr h="506880">
                <a:tc>
                  <a:txBody>
                    <a:bodyPr/>
                    <a:lstStyle>
                      <a:lvl1pPr defTabSz="973138" eaLnBrk="0" hangingPunct="0">
                        <a:spcBef>
                          <a:spcPct val="20000"/>
                        </a:spcBef>
                        <a:defRPr sz="2800">
                          <a:solidFill>
                            <a:schemeClr val="tx1"/>
                          </a:solidFill>
                          <a:latin typeface="Arial" charset="0"/>
                          <a:cs typeface="Arial" charset="0"/>
                        </a:defRPr>
                      </a:lvl1pPr>
                      <a:lvl2pPr marL="37931725" indent="-37474525" defTabSz="973138"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l" defTabSz="973138" rtl="0" eaLnBrk="1" fontAlgn="base" latinLnBrk="0" hangingPunct="1">
                        <a:lnSpc>
                          <a:spcPct val="100000"/>
                        </a:lnSpc>
                        <a:spcBef>
                          <a:spcPct val="20000"/>
                        </a:spcBef>
                        <a:spcAft>
                          <a:spcPct val="0"/>
                        </a:spcAft>
                        <a:buClrTx/>
                        <a:buSzTx/>
                        <a:buFontTx/>
                        <a:buNone/>
                        <a:tabLst/>
                      </a:pPr>
                      <a:endParaRPr kumimoji="0" lang="en-US" altLang="en-US" sz="1500" b="0" i="0" u="none" strike="noStrike" cap="none" normalizeH="0" baseline="0" dirty="0">
                        <a:ln>
                          <a:noFill/>
                        </a:ln>
                        <a:solidFill>
                          <a:schemeClr val="tx1"/>
                        </a:solidFill>
                        <a:effectLst/>
                        <a:latin typeface="Calibri" pitchFamily="34" charset="0"/>
                        <a:cs typeface="Arial" charset="0"/>
                      </a:endParaRPr>
                    </a:p>
                  </a:txBody>
                  <a:tcPr marL="91429" marR="91429" marT="47546" marB="47546" anchor="ctr" horzOverflow="overflow">
                    <a:lnL>
                      <a:noFill/>
                    </a:lnL>
                    <a:lnR>
                      <a:noFill/>
                    </a:lnR>
                    <a:lnT w="12700" cap="flat" cmpd="sng" algn="ctr">
                      <a:solidFill>
                        <a:schemeClr val="tx1"/>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a:noFill/>
                    </a:lnTlToBr>
                    <a:lnBlToTr>
                      <a:noFill/>
                    </a:lnBlToTr>
                    <a:noFill/>
                  </a:tcPr>
                </a:tc>
                <a:tc gridSpan="2">
                  <a:txBody>
                    <a:bodyPr/>
                    <a:lstStyle>
                      <a:lvl1pPr defTabSz="973138" eaLnBrk="0" hangingPunct="0">
                        <a:spcBef>
                          <a:spcPct val="20000"/>
                        </a:spcBef>
                        <a:defRPr sz="2800">
                          <a:solidFill>
                            <a:schemeClr val="tx1"/>
                          </a:solidFill>
                          <a:latin typeface="Arial" charset="0"/>
                          <a:cs typeface="Arial" charset="0"/>
                        </a:defRPr>
                      </a:lvl1pPr>
                      <a:lvl2pPr marL="37931725" indent="-37474525" defTabSz="973138"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73138" rtl="0" eaLnBrk="1" fontAlgn="base" latinLnBrk="0" hangingPunct="1">
                        <a:lnSpc>
                          <a:spcPct val="100000"/>
                        </a:lnSpc>
                        <a:spcBef>
                          <a:spcPct val="20000"/>
                        </a:spcBef>
                        <a:spcAft>
                          <a:spcPct val="0"/>
                        </a:spcAft>
                        <a:buClrTx/>
                        <a:buSzTx/>
                        <a:buFontTx/>
                        <a:buNone/>
                        <a:tabLst/>
                      </a:pPr>
                      <a:r>
                        <a:rPr kumimoji="0" lang="en-US" altLang="en-US" sz="1500" b="0" i="0" u="none" strike="noStrike" cap="none" normalizeH="0" baseline="0" dirty="0">
                          <a:ln>
                            <a:noFill/>
                          </a:ln>
                          <a:solidFill>
                            <a:schemeClr val="tx1"/>
                          </a:solidFill>
                          <a:effectLst/>
                          <a:latin typeface="Calibri" pitchFamily="34" charset="0"/>
                          <a:cs typeface="Arial" charset="0"/>
                        </a:rPr>
                        <a:t>    31 Dec 2016</a:t>
                      </a:r>
                    </a:p>
                  </a:txBody>
                  <a:tcPr marL="91429" marR="91429" marT="47546" marB="47546" horzOverflow="overflow">
                    <a:lnL>
                      <a:noFill/>
                    </a:lnL>
                    <a:lnR>
                      <a:noFill/>
                    </a:lnR>
                    <a:lnT w="12700" cap="flat" cmpd="sng" algn="ctr">
                      <a:solidFill>
                        <a:schemeClr val="tx1"/>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a:txBody>
                    <a:bodyPr/>
                    <a:lstStyle/>
                    <a:p>
                      <a:pPr marL="0" marR="0" lvl="0" indent="0" algn="r" defTabSz="973138" rtl="0" eaLnBrk="1" fontAlgn="base" latinLnBrk="0" hangingPunct="1">
                        <a:lnSpc>
                          <a:spcPct val="100000"/>
                        </a:lnSpc>
                        <a:spcBef>
                          <a:spcPct val="20000"/>
                        </a:spcBef>
                        <a:spcAft>
                          <a:spcPct val="0"/>
                        </a:spcAft>
                        <a:buClrTx/>
                        <a:buSzTx/>
                        <a:buFontTx/>
                        <a:buNone/>
                        <a:tabLst/>
                        <a:defRPr/>
                      </a:pPr>
                      <a:r>
                        <a:rPr kumimoji="0" lang="en-US" altLang="en-US" sz="1500" b="0" i="0" u="none" strike="noStrike" cap="none" normalizeH="0" baseline="0" dirty="0">
                          <a:ln>
                            <a:noFill/>
                          </a:ln>
                          <a:solidFill>
                            <a:schemeClr val="tx1"/>
                          </a:solidFill>
                          <a:effectLst/>
                          <a:latin typeface="Calibri" pitchFamily="34" charset="0"/>
                          <a:cs typeface="Arial" charset="0"/>
                        </a:rPr>
                        <a:t>30 Apr 2017</a:t>
                      </a:r>
                    </a:p>
                    <a:p>
                      <a:pPr marL="0" marR="0" lvl="0" indent="0" algn="r" defTabSz="973138" rtl="0" eaLnBrk="1" fontAlgn="base" latinLnBrk="0" hangingPunct="1">
                        <a:lnSpc>
                          <a:spcPct val="100000"/>
                        </a:lnSpc>
                        <a:spcBef>
                          <a:spcPct val="20000"/>
                        </a:spcBef>
                        <a:spcAft>
                          <a:spcPct val="0"/>
                        </a:spcAft>
                        <a:buClrTx/>
                        <a:buSzTx/>
                        <a:buFontTx/>
                        <a:buNone/>
                        <a:tabLst/>
                      </a:pPr>
                      <a:endParaRPr kumimoji="0" lang="en-US" altLang="en-US" sz="1500" b="0" i="0" u="none" strike="noStrike" cap="none" normalizeH="0" baseline="0" dirty="0">
                        <a:ln>
                          <a:noFill/>
                        </a:ln>
                        <a:solidFill>
                          <a:schemeClr val="tx1"/>
                        </a:solidFill>
                        <a:effectLst/>
                        <a:latin typeface="Calibri" pitchFamily="34" charset="0"/>
                        <a:cs typeface="Arial" charset="0"/>
                      </a:endParaRPr>
                    </a:p>
                  </a:txBody>
                  <a:tcPr marL="91429" marR="91429" marT="47546" marB="47546" horzOverflow="overflow">
                    <a:lnL>
                      <a:noFill/>
                    </a:lnL>
                    <a:lnR>
                      <a:noFill/>
                    </a:lnR>
                    <a:lnT w="12700" cap="flat" cmpd="sng" algn="ctr">
                      <a:solidFill>
                        <a:schemeClr val="tx1"/>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a:noFill/>
                    </a:lnTlToBr>
                    <a:lnBlToTr>
                      <a:noFill/>
                    </a:lnBlToTr>
                    <a:noFill/>
                  </a:tcPr>
                </a:tc>
                <a:tc>
                  <a:txBody>
                    <a:bodyPr/>
                    <a:lstStyle>
                      <a:lvl1pPr defTabSz="973138" eaLnBrk="0" hangingPunct="0">
                        <a:spcBef>
                          <a:spcPct val="20000"/>
                        </a:spcBef>
                        <a:defRPr sz="2800">
                          <a:solidFill>
                            <a:schemeClr val="tx1"/>
                          </a:solidFill>
                          <a:latin typeface="Arial" charset="0"/>
                          <a:cs typeface="Arial" charset="0"/>
                        </a:defRPr>
                      </a:lvl1pPr>
                      <a:lvl2pPr marL="37931725" indent="-37474525" defTabSz="973138"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73138" rtl="0" eaLnBrk="1" fontAlgn="base" latinLnBrk="0" hangingPunct="1">
                        <a:lnSpc>
                          <a:spcPct val="100000"/>
                        </a:lnSpc>
                        <a:spcBef>
                          <a:spcPct val="20000"/>
                        </a:spcBef>
                        <a:spcAft>
                          <a:spcPct val="0"/>
                        </a:spcAft>
                        <a:buClrTx/>
                        <a:buSzTx/>
                        <a:buFontTx/>
                        <a:buNone/>
                        <a:tabLst/>
                      </a:pPr>
                      <a:r>
                        <a:rPr kumimoji="0" lang="en-US" altLang="en-US" sz="1500" b="0" i="0" u="none" strike="noStrike" cap="none" normalizeH="0" baseline="0" dirty="0">
                          <a:ln>
                            <a:noFill/>
                          </a:ln>
                          <a:solidFill>
                            <a:schemeClr val="tx1"/>
                          </a:solidFill>
                          <a:effectLst/>
                          <a:latin typeface="Calibri" pitchFamily="34" charset="0"/>
                          <a:cs typeface="Arial" charset="0"/>
                        </a:rPr>
                        <a:t> 31 Dec  2017</a:t>
                      </a:r>
                    </a:p>
                  </a:txBody>
                  <a:tcPr marL="91429" marR="91429" marT="47546" marB="47546" horzOverflow="overflow">
                    <a:lnL>
                      <a:noFill/>
                    </a:lnL>
                    <a:lnR>
                      <a:noFill/>
                    </a:lnR>
                    <a:lnT w="12700" cap="flat" cmpd="sng" algn="ctr">
                      <a:solidFill>
                        <a:schemeClr val="tx1"/>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a:noFill/>
                    </a:lnTlToBr>
                    <a:lnBlToTr>
                      <a:noFill/>
                    </a:lnBlToTr>
                    <a:noFill/>
                  </a:tcPr>
                </a:tc>
                <a:tc>
                  <a:txBody>
                    <a:bodyPr/>
                    <a:lstStyle>
                      <a:lvl1pPr defTabSz="973138" eaLnBrk="0" hangingPunct="0">
                        <a:spcBef>
                          <a:spcPct val="20000"/>
                        </a:spcBef>
                        <a:defRPr sz="2800">
                          <a:solidFill>
                            <a:schemeClr val="tx1"/>
                          </a:solidFill>
                          <a:latin typeface="Arial" charset="0"/>
                          <a:cs typeface="Arial" charset="0"/>
                        </a:defRPr>
                      </a:lvl1pPr>
                      <a:lvl2pPr marL="37931725" indent="-37474525" defTabSz="973138"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73138" rtl="0" eaLnBrk="1" fontAlgn="base" latinLnBrk="0" hangingPunct="1">
                        <a:lnSpc>
                          <a:spcPct val="100000"/>
                        </a:lnSpc>
                        <a:spcBef>
                          <a:spcPct val="20000"/>
                        </a:spcBef>
                        <a:spcAft>
                          <a:spcPct val="0"/>
                        </a:spcAft>
                        <a:buClrTx/>
                        <a:buSzTx/>
                        <a:buFontTx/>
                        <a:buNone/>
                        <a:tabLst/>
                      </a:pPr>
                      <a:r>
                        <a:rPr kumimoji="0" lang="en-US" altLang="en-US" sz="1500" b="0" i="0" u="none" strike="noStrike" cap="none" normalizeH="0" baseline="0" dirty="0">
                          <a:ln>
                            <a:noFill/>
                          </a:ln>
                          <a:solidFill>
                            <a:schemeClr val="tx1"/>
                          </a:solidFill>
                          <a:effectLst/>
                          <a:latin typeface="Calibri" pitchFamily="34" charset="0"/>
                          <a:cs typeface="Arial" charset="0"/>
                        </a:rPr>
                        <a:t>30 Apr 2018</a:t>
                      </a:r>
                    </a:p>
                  </a:txBody>
                  <a:tcPr marL="91429" marR="91429" marT="47546" marB="47546" horzOverflow="overflow">
                    <a:lnL>
                      <a:noFill/>
                    </a:lnL>
                    <a:lnR>
                      <a:noFill/>
                    </a:lnR>
                    <a:lnT w="12700" cap="flat" cmpd="sng" algn="ctr">
                      <a:solidFill>
                        <a:schemeClr val="tx1"/>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655477">
                <a:tc>
                  <a:txBody>
                    <a:bodyPr/>
                    <a:lstStyle>
                      <a:lvl1pPr defTabSz="973138" eaLnBrk="0" hangingPunct="0">
                        <a:spcBef>
                          <a:spcPct val="20000"/>
                        </a:spcBef>
                        <a:defRPr sz="2800">
                          <a:solidFill>
                            <a:schemeClr val="tx1"/>
                          </a:solidFill>
                          <a:latin typeface="Arial" charset="0"/>
                          <a:cs typeface="Arial" charset="0"/>
                        </a:defRPr>
                      </a:lvl1pPr>
                      <a:lvl2pPr marL="37931725" indent="-37474525" defTabSz="973138"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l" defTabSz="973138" rtl="0" eaLnBrk="1" fontAlgn="base" latinLnBrk="0" hangingPunct="1">
                        <a:lnSpc>
                          <a:spcPct val="100000"/>
                        </a:lnSpc>
                        <a:spcBef>
                          <a:spcPct val="20000"/>
                        </a:spcBef>
                        <a:spcAft>
                          <a:spcPct val="0"/>
                        </a:spcAft>
                        <a:buClrTx/>
                        <a:buSzTx/>
                        <a:buFontTx/>
                        <a:buNone/>
                        <a:tabLst/>
                      </a:pPr>
                      <a:r>
                        <a:rPr kumimoji="0" lang="en-US" altLang="en-US" sz="1500" b="0" i="0" u="none" strike="noStrike" cap="none" normalizeH="0" baseline="0" dirty="0">
                          <a:ln>
                            <a:noFill/>
                          </a:ln>
                          <a:solidFill>
                            <a:schemeClr val="tx1"/>
                          </a:solidFill>
                          <a:effectLst/>
                          <a:latin typeface="Calibri" pitchFamily="34" charset="0"/>
                          <a:cs typeface="Arial" charset="0"/>
                        </a:rPr>
                        <a:t>Prior-years balance*</a:t>
                      </a:r>
                    </a:p>
                  </a:txBody>
                  <a:tcPr marL="91429" marR="91429" marT="47546" marB="47546" anchor="ctr" horzOverflow="overflow">
                    <a:lnL>
                      <a:noFill/>
                    </a:lnL>
                    <a:lnR>
                      <a:noFill/>
                    </a:lnR>
                    <a:lnT w="381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lvl1pPr defTabSz="973138" eaLnBrk="0" hangingPunct="0">
                        <a:spcBef>
                          <a:spcPct val="20000"/>
                        </a:spcBef>
                        <a:defRPr sz="2800">
                          <a:solidFill>
                            <a:schemeClr val="tx1"/>
                          </a:solidFill>
                          <a:latin typeface="Arial" charset="0"/>
                          <a:cs typeface="Arial" charset="0"/>
                        </a:defRPr>
                      </a:lvl1pPr>
                      <a:lvl2pPr marL="37931725" indent="-37474525" defTabSz="973138"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73138" rtl="0" eaLnBrk="1" fontAlgn="base" latinLnBrk="0" hangingPunct="1">
                        <a:lnSpc>
                          <a:spcPct val="100000"/>
                        </a:lnSpc>
                        <a:spcBef>
                          <a:spcPct val="20000"/>
                        </a:spcBef>
                        <a:spcAft>
                          <a:spcPct val="0"/>
                        </a:spcAft>
                        <a:buClrTx/>
                        <a:buSzTx/>
                        <a:buFontTx/>
                        <a:buNone/>
                        <a:tabLst/>
                        <a:defRPr/>
                      </a:pPr>
                      <a:r>
                        <a:rPr kumimoji="0" lang="en-US" altLang="en-US" sz="1500" b="0" i="0" u="none" strike="noStrike" cap="none" normalizeH="0" baseline="0" dirty="0">
                          <a:ln>
                            <a:noFill/>
                          </a:ln>
                          <a:solidFill>
                            <a:schemeClr val="tx1"/>
                          </a:solidFill>
                          <a:effectLst/>
                          <a:latin typeface="Calibri" pitchFamily="34" charset="0"/>
                          <a:cs typeface="Arial" charset="0"/>
                        </a:rPr>
                        <a:t>976</a:t>
                      </a:r>
                    </a:p>
                  </a:txBody>
                  <a:tcPr marL="91429" marR="91429" marT="47546" marB="47546" anchor="ctr" horzOverflow="overflow">
                    <a:lnL>
                      <a:noFill/>
                    </a:lnL>
                    <a:lnR>
                      <a:noFill/>
                    </a:lnR>
                    <a:lnT w="381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GB"/>
                    </a:p>
                  </a:txBody>
                  <a:tcPr/>
                </a:tc>
                <a:tc>
                  <a:txBody>
                    <a:bodyPr/>
                    <a:lstStyle>
                      <a:lvl1pPr defTabSz="973138" eaLnBrk="0" hangingPunct="0">
                        <a:spcBef>
                          <a:spcPct val="20000"/>
                        </a:spcBef>
                        <a:defRPr sz="2800">
                          <a:solidFill>
                            <a:schemeClr val="tx1"/>
                          </a:solidFill>
                          <a:latin typeface="Arial" charset="0"/>
                          <a:cs typeface="Arial" charset="0"/>
                        </a:defRPr>
                      </a:lvl1pPr>
                      <a:lvl2pPr marL="37931725" indent="-37474525" defTabSz="973138"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73138" rtl="0" eaLnBrk="1" fontAlgn="base" latinLnBrk="0" hangingPunct="1">
                        <a:lnSpc>
                          <a:spcPct val="100000"/>
                        </a:lnSpc>
                        <a:spcBef>
                          <a:spcPct val="20000"/>
                        </a:spcBef>
                        <a:spcAft>
                          <a:spcPct val="0"/>
                        </a:spcAft>
                        <a:buClrTx/>
                        <a:buSzTx/>
                        <a:buFontTx/>
                        <a:buNone/>
                        <a:tabLst/>
                        <a:defRPr/>
                      </a:pPr>
                      <a:r>
                        <a:rPr kumimoji="0" lang="en-US" altLang="en-US" sz="1500" b="0" i="0" u="none" strike="noStrike" cap="none" normalizeH="0" baseline="0" dirty="0">
                          <a:ln>
                            <a:noFill/>
                          </a:ln>
                          <a:solidFill>
                            <a:schemeClr val="tx1"/>
                          </a:solidFill>
                          <a:effectLst/>
                          <a:latin typeface="Calibri" pitchFamily="34" charset="0"/>
                          <a:cs typeface="Arial" charset="0"/>
                        </a:rPr>
                        <a:t>1,802</a:t>
                      </a:r>
                    </a:p>
                  </a:txBody>
                  <a:tcPr marL="91429" marR="91429" marT="45715" marB="45715" anchor="ctr" horzOverflow="overflow">
                    <a:lnL>
                      <a:noFill/>
                    </a:lnL>
                    <a:lnR>
                      <a:noFill/>
                    </a:lnR>
                    <a:lnT w="381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defTabSz="973138" eaLnBrk="0" hangingPunct="0">
                        <a:spcBef>
                          <a:spcPct val="20000"/>
                        </a:spcBef>
                        <a:defRPr sz="2800">
                          <a:solidFill>
                            <a:schemeClr val="tx1"/>
                          </a:solidFill>
                          <a:latin typeface="Arial" charset="0"/>
                          <a:cs typeface="Arial" charset="0"/>
                        </a:defRPr>
                      </a:lvl1pPr>
                      <a:lvl2pPr marL="37931725" indent="-37474525" defTabSz="973138"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73138" rtl="0" eaLnBrk="1" fontAlgn="base" latinLnBrk="0" hangingPunct="1">
                        <a:lnSpc>
                          <a:spcPct val="100000"/>
                        </a:lnSpc>
                        <a:spcBef>
                          <a:spcPct val="20000"/>
                        </a:spcBef>
                        <a:spcAft>
                          <a:spcPct val="0"/>
                        </a:spcAft>
                        <a:buClrTx/>
                        <a:buSzTx/>
                        <a:buFontTx/>
                        <a:buNone/>
                        <a:tabLst/>
                        <a:defRPr/>
                      </a:pPr>
                      <a:r>
                        <a:rPr kumimoji="0" lang="en-US" altLang="en-US" sz="1500" b="0" i="0" u="none" strike="noStrike" cap="none" normalizeH="0" baseline="0" dirty="0">
                          <a:ln>
                            <a:noFill/>
                          </a:ln>
                          <a:solidFill>
                            <a:schemeClr val="tx1"/>
                          </a:solidFill>
                          <a:effectLst/>
                          <a:latin typeface="Calibri" pitchFamily="34" charset="0"/>
                          <a:cs typeface="Arial" charset="0"/>
                        </a:rPr>
                        <a:t>1,802</a:t>
                      </a:r>
                    </a:p>
                  </a:txBody>
                  <a:tcPr marL="91429" marR="91429" marT="47546" marB="47546" anchor="ctr" horzOverflow="overflow">
                    <a:lnL>
                      <a:noFill/>
                    </a:lnL>
                    <a:lnR>
                      <a:noFill/>
                    </a:lnR>
                    <a:lnT w="381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defTabSz="973138" eaLnBrk="0" hangingPunct="0">
                        <a:spcBef>
                          <a:spcPct val="20000"/>
                        </a:spcBef>
                        <a:defRPr sz="2800">
                          <a:solidFill>
                            <a:schemeClr val="tx1"/>
                          </a:solidFill>
                          <a:latin typeface="Arial" charset="0"/>
                          <a:cs typeface="Arial" charset="0"/>
                        </a:defRPr>
                      </a:lvl1pPr>
                      <a:lvl2pPr marL="37931725" indent="-37474525" defTabSz="973138"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73138" rtl="0" eaLnBrk="1" fontAlgn="base" latinLnBrk="0" hangingPunct="1">
                        <a:lnSpc>
                          <a:spcPct val="100000"/>
                        </a:lnSpc>
                        <a:spcBef>
                          <a:spcPct val="20000"/>
                        </a:spcBef>
                        <a:spcAft>
                          <a:spcPct val="0"/>
                        </a:spcAft>
                        <a:buClrTx/>
                        <a:buSzTx/>
                        <a:buFontTx/>
                        <a:buNone/>
                        <a:tabLst/>
                        <a:defRPr/>
                      </a:pPr>
                      <a:r>
                        <a:rPr kumimoji="0" lang="en-US" altLang="en-US" sz="1500" b="0" i="0" u="none" strike="noStrike" cap="none" normalizeH="0" baseline="0" dirty="0">
                          <a:ln>
                            <a:noFill/>
                          </a:ln>
                          <a:solidFill>
                            <a:schemeClr val="tx1"/>
                          </a:solidFill>
                          <a:effectLst/>
                          <a:latin typeface="Calibri" pitchFamily="34" charset="0"/>
                          <a:cs typeface="Arial" charset="0"/>
                        </a:rPr>
                        <a:t>1,930</a:t>
                      </a:r>
                    </a:p>
                  </a:txBody>
                  <a:tcPr marL="91429" marR="91429" marT="47546" marB="47546" anchor="ctr" horzOverflow="overflow">
                    <a:lnL>
                      <a:noFill/>
                    </a:lnL>
                    <a:lnR>
                      <a:noFill/>
                    </a:lnR>
                    <a:lnT w="381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51459">
                <a:tc gridSpan="2">
                  <a:txBody>
                    <a:bodyPr/>
                    <a:lstStyle>
                      <a:lvl1pPr defTabSz="973138" eaLnBrk="0" hangingPunct="0">
                        <a:spcBef>
                          <a:spcPct val="20000"/>
                        </a:spcBef>
                        <a:defRPr sz="2800">
                          <a:solidFill>
                            <a:schemeClr val="tx1"/>
                          </a:solidFill>
                          <a:latin typeface="Arial" charset="0"/>
                          <a:cs typeface="Arial" charset="0"/>
                        </a:defRPr>
                      </a:lvl1pPr>
                      <a:lvl2pPr marL="37931725" indent="-37474525" defTabSz="973138"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l" defTabSz="973138" rtl="0" eaLnBrk="1" fontAlgn="base" latinLnBrk="0" hangingPunct="1">
                        <a:lnSpc>
                          <a:spcPct val="100000"/>
                        </a:lnSpc>
                        <a:spcBef>
                          <a:spcPct val="20000"/>
                        </a:spcBef>
                        <a:spcAft>
                          <a:spcPct val="0"/>
                        </a:spcAft>
                        <a:buClrTx/>
                        <a:buSzTx/>
                        <a:buFontTx/>
                        <a:buNone/>
                        <a:tabLst/>
                      </a:pPr>
                      <a:r>
                        <a:rPr kumimoji="0" lang="en-US" altLang="en-US" sz="1500" b="0" i="0" u="none" strike="noStrike" cap="none" normalizeH="0" baseline="0" dirty="0">
                          <a:ln>
                            <a:noFill/>
                          </a:ln>
                          <a:solidFill>
                            <a:schemeClr val="tx1"/>
                          </a:solidFill>
                          <a:effectLst/>
                          <a:latin typeface="Calibri" pitchFamily="34" charset="0"/>
                          <a:cs typeface="Arial" charset="0"/>
                        </a:rPr>
                        <a:t>Assessments</a:t>
                      </a:r>
                      <a:r>
                        <a:rPr kumimoji="0" lang="en-US" altLang="en-US" sz="1500" b="1" i="0" u="none" strike="noStrike" cap="none" normalizeH="0" baseline="0" dirty="0">
                          <a:ln>
                            <a:noFill/>
                          </a:ln>
                          <a:solidFill>
                            <a:schemeClr val="tx1"/>
                          </a:solidFill>
                          <a:effectLst/>
                          <a:latin typeface="Calibri" pitchFamily="34" charset="0"/>
                          <a:cs typeface="Arial" charset="0"/>
                        </a:rPr>
                        <a:t>    </a:t>
                      </a:r>
                      <a:endParaRPr kumimoji="0" lang="en-US" altLang="en-US" sz="1500" b="0" i="0" u="none" strike="noStrike" cap="none" normalizeH="0" baseline="0" dirty="0">
                        <a:ln>
                          <a:noFill/>
                        </a:ln>
                        <a:solidFill>
                          <a:schemeClr val="tx1"/>
                        </a:solidFill>
                        <a:effectLst/>
                        <a:latin typeface="Calibri" pitchFamily="34" charset="0"/>
                        <a:cs typeface="Arial" charset="0"/>
                      </a:endParaRPr>
                    </a:p>
                  </a:txBody>
                  <a:tcPr marL="91429" marR="91429" marT="47546" marB="47546" anchor="ct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hMerge="1">
                  <a:txBody>
                    <a:bodyPr/>
                    <a:lstStyle/>
                    <a:p>
                      <a:endParaRPr lang="en-GB"/>
                    </a:p>
                  </a:txBody>
                  <a:tcPr/>
                </a:tc>
                <a:tc>
                  <a:txBody>
                    <a:bodyPr/>
                    <a:lstStyle>
                      <a:lvl1pPr defTabSz="973138" eaLnBrk="0" hangingPunct="0">
                        <a:spcBef>
                          <a:spcPct val="20000"/>
                        </a:spcBef>
                        <a:defRPr sz="2800">
                          <a:solidFill>
                            <a:schemeClr val="tx1"/>
                          </a:solidFill>
                          <a:latin typeface="Arial" charset="0"/>
                          <a:cs typeface="Arial" charset="0"/>
                        </a:defRPr>
                      </a:lvl1pPr>
                      <a:lvl2pPr marL="37931725" indent="-37474525" defTabSz="973138"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73138" rtl="0" eaLnBrk="1" fontAlgn="base" latinLnBrk="0" hangingPunct="1">
                        <a:lnSpc>
                          <a:spcPct val="100000"/>
                        </a:lnSpc>
                        <a:spcBef>
                          <a:spcPct val="20000"/>
                        </a:spcBef>
                        <a:spcAft>
                          <a:spcPct val="0"/>
                        </a:spcAft>
                        <a:buClrTx/>
                        <a:buSzTx/>
                        <a:buFontTx/>
                        <a:buNone/>
                        <a:tabLst/>
                        <a:defRPr/>
                      </a:pPr>
                      <a:r>
                        <a:rPr kumimoji="0" lang="en-US" altLang="en-US" sz="1500" b="0" i="0" u="none" strike="noStrike" cap="none" normalizeH="0" baseline="0" dirty="0">
                          <a:ln>
                            <a:noFill/>
                          </a:ln>
                          <a:solidFill>
                            <a:schemeClr val="tx1"/>
                          </a:solidFill>
                          <a:effectLst/>
                          <a:latin typeface="Calibri" pitchFamily="34" charset="0"/>
                          <a:cs typeface="Arial" charset="0"/>
                        </a:rPr>
                        <a:t>10,631</a:t>
                      </a:r>
                    </a:p>
                  </a:txBody>
                  <a:tcPr marL="91429" marR="91429" marT="47546" marB="47546" anchor="ct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defTabSz="973138" eaLnBrk="0" hangingPunct="0">
                        <a:spcBef>
                          <a:spcPct val="20000"/>
                        </a:spcBef>
                        <a:defRPr sz="2800">
                          <a:solidFill>
                            <a:schemeClr val="tx1"/>
                          </a:solidFill>
                          <a:latin typeface="Arial" charset="0"/>
                          <a:cs typeface="Arial" charset="0"/>
                        </a:defRPr>
                      </a:lvl1pPr>
                      <a:lvl2pPr marL="37931725" indent="-37474525" defTabSz="973138"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73138" rtl="0" eaLnBrk="1" fontAlgn="base" latinLnBrk="0" hangingPunct="1">
                        <a:lnSpc>
                          <a:spcPct val="100000"/>
                        </a:lnSpc>
                        <a:spcBef>
                          <a:spcPct val="20000"/>
                        </a:spcBef>
                        <a:spcAft>
                          <a:spcPct val="0"/>
                        </a:spcAft>
                        <a:buClrTx/>
                        <a:buSzTx/>
                        <a:buFontTx/>
                        <a:buNone/>
                        <a:tabLst/>
                      </a:pPr>
                      <a:r>
                        <a:rPr kumimoji="0" lang="en-US" altLang="en-US" sz="1500" b="0" i="0" u="none" strike="noStrike" cap="none" normalizeH="0" baseline="0" dirty="0">
                          <a:ln>
                            <a:noFill/>
                          </a:ln>
                          <a:solidFill>
                            <a:schemeClr val="tx1"/>
                          </a:solidFill>
                          <a:effectLst/>
                          <a:latin typeface="Calibri" pitchFamily="34" charset="0"/>
                          <a:cs typeface="Arial" charset="0"/>
                        </a:rPr>
                        <a:t>1,161</a:t>
                      </a:r>
                    </a:p>
                  </a:txBody>
                  <a:tcPr marL="91429" marR="91429" marT="47546" marB="47546" anchor="ct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defTabSz="973138" eaLnBrk="0" hangingPunct="0">
                        <a:spcBef>
                          <a:spcPct val="20000"/>
                        </a:spcBef>
                        <a:defRPr sz="2800">
                          <a:solidFill>
                            <a:schemeClr val="tx1"/>
                          </a:solidFill>
                          <a:latin typeface="Arial" charset="0"/>
                          <a:cs typeface="Arial" charset="0"/>
                        </a:defRPr>
                      </a:lvl1pPr>
                      <a:lvl2pPr marL="37931725" indent="-37474525" defTabSz="973138"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73138" rtl="0" eaLnBrk="1" fontAlgn="base" latinLnBrk="0" hangingPunct="1">
                        <a:lnSpc>
                          <a:spcPct val="100000"/>
                        </a:lnSpc>
                        <a:spcBef>
                          <a:spcPct val="20000"/>
                        </a:spcBef>
                        <a:spcAft>
                          <a:spcPct val="0"/>
                        </a:spcAft>
                        <a:buClrTx/>
                        <a:buSzTx/>
                        <a:buFontTx/>
                        <a:buNone/>
                        <a:tabLst/>
                        <a:defRPr/>
                      </a:pPr>
                      <a:r>
                        <a:rPr kumimoji="0" lang="en-US" altLang="en-US" sz="1500" b="0" i="0" u="none" strike="noStrike" cap="none" normalizeH="0" baseline="0" dirty="0">
                          <a:ln>
                            <a:noFill/>
                          </a:ln>
                          <a:solidFill>
                            <a:schemeClr val="tx1"/>
                          </a:solidFill>
                          <a:effectLst/>
                          <a:latin typeface="Calibri" pitchFamily="34" charset="0"/>
                          <a:cs typeface="Arial" charset="0"/>
                        </a:rPr>
                        <a:t>6,866</a:t>
                      </a:r>
                    </a:p>
                  </a:txBody>
                  <a:tcPr marL="91429" marR="91429" marT="47546" marB="47546" anchor="ct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defTabSz="973138" eaLnBrk="0" hangingPunct="0">
                        <a:spcBef>
                          <a:spcPct val="20000"/>
                        </a:spcBef>
                        <a:defRPr sz="2800">
                          <a:solidFill>
                            <a:schemeClr val="tx1"/>
                          </a:solidFill>
                          <a:latin typeface="Arial" charset="0"/>
                          <a:cs typeface="Arial" charset="0"/>
                        </a:defRPr>
                      </a:lvl1pPr>
                      <a:lvl2pPr marL="37931725" indent="-37474525" defTabSz="973138"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73138" rtl="0" eaLnBrk="1" fontAlgn="base" latinLnBrk="0" hangingPunct="1">
                        <a:lnSpc>
                          <a:spcPct val="100000"/>
                        </a:lnSpc>
                        <a:spcBef>
                          <a:spcPct val="20000"/>
                        </a:spcBef>
                        <a:spcAft>
                          <a:spcPct val="0"/>
                        </a:spcAft>
                        <a:buClrTx/>
                        <a:buSzTx/>
                        <a:buFontTx/>
                        <a:buNone/>
                        <a:tabLst/>
                      </a:pPr>
                      <a:r>
                        <a:rPr kumimoji="0" lang="en-US" altLang="en-US" sz="1500" b="0" i="0" u="none" strike="noStrike" cap="none" normalizeH="0" baseline="0" dirty="0">
                          <a:ln>
                            <a:noFill/>
                          </a:ln>
                          <a:solidFill>
                            <a:schemeClr val="tx1"/>
                          </a:solidFill>
                          <a:effectLst/>
                          <a:latin typeface="Calibri" pitchFamily="34" charset="0"/>
                          <a:cs typeface="Arial" charset="0"/>
                        </a:rPr>
                        <a:t>1,457</a:t>
                      </a:r>
                    </a:p>
                  </a:txBody>
                  <a:tcPr marL="91429" marR="91429" marT="47546" marB="47546" anchor="ct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extLst>
                  <a:ext uri="{0D108BD9-81ED-4DB2-BD59-A6C34878D82A}">
                    <a16:rowId xmlns:a16="http://schemas.microsoft.com/office/drawing/2014/main" val="10002"/>
                  </a:ext>
                </a:extLst>
              </a:tr>
              <a:tr h="711613">
                <a:tc gridSpan="2">
                  <a:txBody>
                    <a:bodyPr/>
                    <a:lstStyle>
                      <a:lvl1pPr defTabSz="973138" eaLnBrk="0" hangingPunct="0">
                        <a:spcBef>
                          <a:spcPct val="20000"/>
                        </a:spcBef>
                        <a:defRPr sz="2800">
                          <a:solidFill>
                            <a:schemeClr val="tx1"/>
                          </a:solidFill>
                          <a:latin typeface="Arial" charset="0"/>
                          <a:cs typeface="Arial" charset="0"/>
                        </a:defRPr>
                      </a:lvl1pPr>
                      <a:lvl2pPr marL="37931725" indent="-37474525" defTabSz="973138"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l" defTabSz="973138" rtl="0" eaLnBrk="1" fontAlgn="base" latinLnBrk="0" hangingPunct="1">
                        <a:lnSpc>
                          <a:spcPct val="80000"/>
                        </a:lnSpc>
                        <a:spcBef>
                          <a:spcPct val="20000"/>
                        </a:spcBef>
                        <a:spcAft>
                          <a:spcPct val="0"/>
                        </a:spcAft>
                        <a:buClrTx/>
                        <a:buSzTx/>
                        <a:buFontTx/>
                        <a:buNone/>
                        <a:tabLst/>
                      </a:pPr>
                      <a:r>
                        <a:rPr kumimoji="0" lang="en-US" altLang="en-US" sz="1500" b="0" i="0" u="none" strike="noStrike" cap="none" normalizeH="0" baseline="0" dirty="0">
                          <a:ln>
                            <a:noFill/>
                          </a:ln>
                          <a:solidFill>
                            <a:schemeClr val="tx1"/>
                          </a:solidFill>
                          <a:effectLst/>
                          <a:latin typeface="Calibri" pitchFamily="34" charset="0"/>
                          <a:cs typeface="Arial" charset="0"/>
                        </a:rPr>
                        <a:t>Payments/credits</a:t>
                      </a:r>
                      <a:r>
                        <a:rPr kumimoji="0" lang="en-US" altLang="en-US" sz="1500" b="1" i="0" u="none" strike="noStrike" cap="none" normalizeH="0" baseline="0" dirty="0">
                          <a:ln>
                            <a:noFill/>
                          </a:ln>
                          <a:solidFill>
                            <a:schemeClr val="tx1"/>
                          </a:solidFill>
                          <a:effectLst/>
                          <a:latin typeface="Calibri" pitchFamily="34" charset="0"/>
                          <a:cs typeface="Arial" charset="0"/>
                        </a:rPr>
                        <a:t> </a:t>
                      </a:r>
                      <a:r>
                        <a:rPr kumimoji="0" lang="en-US" altLang="en-US" sz="1500" b="0" i="0" u="none" strike="noStrike" cap="none" normalizeH="0" baseline="0" dirty="0">
                          <a:ln>
                            <a:noFill/>
                          </a:ln>
                          <a:solidFill>
                            <a:schemeClr val="tx1"/>
                          </a:solidFill>
                          <a:effectLst/>
                          <a:latin typeface="Calibri" pitchFamily="34" charset="0"/>
                          <a:cs typeface="Arial" charset="0"/>
                        </a:rPr>
                        <a:t>received</a:t>
                      </a:r>
                      <a:r>
                        <a:rPr kumimoji="0" lang="en-US" altLang="en-US" sz="1500" b="1" i="0" u="none" strike="noStrike" cap="none" normalizeH="0" baseline="0" dirty="0">
                          <a:ln>
                            <a:noFill/>
                          </a:ln>
                          <a:solidFill>
                            <a:schemeClr val="tx1"/>
                          </a:solidFill>
                          <a:effectLst/>
                          <a:latin typeface="Calibri" pitchFamily="34" charset="0"/>
                          <a:cs typeface="Arial" charset="0"/>
                        </a:rPr>
                        <a:t> </a:t>
                      </a:r>
                      <a:endParaRPr kumimoji="0" lang="en-US" altLang="en-US" sz="1500" b="0" i="0" u="none" strike="noStrike" cap="none" normalizeH="0" baseline="0" dirty="0">
                        <a:ln>
                          <a:noFill/>
                        </a:ln>
                        <a:solidFill>
                          <a:schemeClr val="tx1"/>
                        </a:solidFill>
                        <a:effectLst/>
                        <a:latin typeface="Calibri" pitchFamily="34" charset="0"/>
                        <a:cs typeface="Arial" charset="0"/>
                      </a:endParaRPr>
                    </a:p>
                  </a:txBody>
                  <a:tcPr marL="91429" marR="91429" marT="47546" marB="47546" anchor="ctr" horzOverflow="overflow">
                    <a:lnL>
                      <a:noFill/>
                    </a:lnL>
                    <a:lnR>
                      <a:noFill/>
                    </a:lnR>
                    <a:lnT>
                      <a:noFill/>
                    </a:lnT>
                    <a:lnB>
                      <a:noFill/>
                    </a:lnB>
                    <a:lnTlToBr>
                      <a:noFill/>
                    </a:lnTlToBr>
                    <a:lnBlToTr>
                      <a:noFill/>
                    </a:lnBlToTr>
                    <a:noFill/>
                  </a:tcPr>
                </a:tc>
                <a:tc hMerge="1">
                  <a:txBody>
                    <a:bodyPr/>
                    <a:lstStyle/>
                    <a:p>
                      <a:endParaRPr lang="en-GB"/>
                    </a:p>
                  </a:txBody>
                  <a:tcPr/>
                </a:tc>
                <a:tc>
                  <a:txBody>
                    <a:bodyPr/>
                    <a:lstStyle>
                      <a:lvl1pPr defTabSz="973138" eaLnBrk="0" hangingPunct="0">
                        <a:spcBef>
                          <a:spcPct val="20000"/>
                        </a:spcBef>
                        <a:defRPr sz="2800">
                          <a:solidFill>
                            <a:schemeClr val="tx1"/>
                          </a:solidFill>
                          <a:latin typeface="Arial" charset="0"/>
                          <a:cs typeface="Arial" charset="0"/>
                        </a:defRPr>
                      </a:lvl1pPr>
                      <a:lvl2pPr marL="37931725" indent="-37474525" defTabSz="973138"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73138" rtl="0" eaLnBrk="1" fontAlgn="base" latinLnBrk="0" hangingPunct="1">
                        <a:lnSpc>
                          <a:spcPct val="100000"/>
                        </a:lnSpc>
                        <a:spcBef>
                          <a:spcPct val="20000"/>
                        </a:spcBef>
                        <a:spcAft>
                          <a:spcPct val="0"/>
                        </a:spcAft>
                        <a:buClrTx/>
                        <a:buSzTx/>
                        <a:buFontTx/>
                        <a:buNone/>
                        <a:tabLst/>
                      </a:pPr>
                      <a:r>
                        <a:rPr kumimoji="0" lang="en-US" altLang="en-US" sz="1500" b="0" i="0" u="none" strike="noStrike" cap="none" normalizeH="0" baseline="0" dirty="0">
                          <a:ln>
                            <a:noFill/>
                          </a:ln>
                          <a:solidFill>
                            <a:schemeClr val="tx1"/>
                          </a:solidFill>
                          <a:effectLst/>
                          <a:latin typeface="Calibri" pitchFamily="34" charset="0"/>
                          <a:cs typeface="Arial" charset="0"/>
                        </a:rPr>
                        <a:t>9,805</a:t>
                      </a:r>
                    </a:p>
                  </a:txBody>
                  <a:tcPr marL="91429" marR="91429" marT="47546" marB="47546" anchor="ctr" horzOverflow="overflow">
                    <a:lnL>
                      <a:noFill/>
                    </a:lnL>
                    <a:lnR>
                      <a:noFill/>
                    </a:lnR>
                    <a:lnT>
                      <a:noFill/>
                    </a:lnT>
                    <a:lnB>
                      <a:noFill/>
                    </a:lnB>
                    <a:lnTlToBr>
                      <a:noFill/>
                    </a:lnTlToBr>
                    <a:lnBlToTr>
                      <a:noFill/>
                    </a:lnBlToTr>
                    <a:noFill/>
                  </a:tcPr>
                </a:tc>
                <a:tc>
                  <a:txBody>
                    <a:bodyPr/>
                    <a:lstStyle>
                      <a:lvl1pPr defTabSz="973138" eaLnBrk="0" hangingPunct="0">
                        <a:spcBef>
                          <a:spcPct val="20000"/>
                        </a:spcBef>
                        <a:defRPr sz="2800">
                          <a:solidFill>
                            <a:schemeClr val="tx1"/>
                          </a:solidFill>
                          <a:latin typeface="Arial" charset="0"/>
                          <a:cs typeface="Arial" charset="0"/>
                        </a:defRPr>
                      </a:lvl1pPr>
                      <a:lvl2pPr marL="37931725" indent="-37474525" defTabSz="973138"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73138" rtl="0" eaLnBrk="1" fontAlgn="base" latinLnBrk="0" hangingPunct="1">
                        <a:lnSpc>
                          <a:spcPct val="100000"/>
                        </a:lnSpc>
                        <a:spcBef>
                          <a:spcPct val="20000"/>
                        </a:spcBef>
                        <a:spcAft>
                          <a:spcPct val="0"/>
                        </a:spcAft>
                        <a:buClrTx/>
                        <a:buSzTx/>
                        <a:buFontTx/>
                        <a:buNone/>
                        <a:tabLst/>
                      </a:pPr>
                      <a:r>
                        <a:rPr kumimoji="0" lang="en-US" altLang="en-US" sz="1500" b="0" i="0" u="none" strike="noStrike" cap="none" normalizeH="0" baseline="0" dirty="0">
                          <a:ln>
                            <a:noFill/>
                          </a:ln>
                          <a:solidFill>
                            <a:schemeClr val="tx1"/>
                          </a:solidFill>
                          <a:effectLst/>
                          <a:latin typeface="Calibri" pitchFamily="34" charset="0"/>
                          <a:cs typeface="Arial" charset="0"/>
                        </a:rPr>
                        <a:t>1,284</a:t>
                      </a:r>
                    </a:p>
                  </a:txBody>
                  <a:tcPr marL="91429" marR="91429" marT="47546" marB="47546" anchor="ctr" horzOverflow="overflow">
                    <a:lnL>
                      <a:noFill/>
                    </a:lnL>
                    <a:lnR>
                      <a:noFill/>
                    </a:lnR>
                    <a:lnT>
                      <a:noFill/>
                    </a:lnT>
                    <a:lnB>
                      <a:noFill/>
                    </a:lnB>
                    <a:lnTlToBr>
                      <a:noFill/>
                    </a:lnTlToBr>
                    <a:lnBlToTr>
                      <a:noFill/>
                    </a:lnBlToTr>
                    <a:noFill/>
                  </a:tcPr>
                </a:tc>
                <a:tc>
                  <a:txBody>
                    <a:bodyPr/>
                    <a:lstStyle>
                      <a:lvl1pPr defTabSz="973138" eaLnBrk="0" hangingPunct="0">
                        <a:spcBef>
                          <a:spcPct val="20000"/>
                        </a:spcBef>
                        <a:defRPr sz="2800">
                          <a:solidFill>
                            <a:schemeClr val="tx1"/>
                          </a:solidFill>
                          <a:latin typeface="Arial" charset="0"/>
                          <a:cs typeface="Arial" charset="0"/>
                        </a:defRPr>
                      </a:lvl1pPr>
                      <a:lvl2pPr marL="37931725" indent="-37474525" defTabSz="973138"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73138" rtl="0" eaLnBrk="1" fontAlgn="base" latinLnBrk="0" hangingPunct="1">
                        <a:lnSpc>
                          <a:spcPct val="100000"/>
                        </a:lnSpc>
                        <a:spcBef>
                          <a:spcPct val="20000"/>
                        </a:spcBef>
                        <a:spcAft>
                          <a:spcPct val="0"/>
                        </a:spcAft>
                        <a:buClrTx/>
                        <a:buSzTx/>
                        <a:buFontTx/>
                        <a:buNone/>
                        <a:tabLst/>
                      </a:pPr>
                      <a:r>
                        <a:rPr kumimoji="0" lang="en-US" altLang="en-US" sz="1500" b="0" i="0" u="none" strike="noStrike" cap="none" normalizeH="0" baseline="0" dirty="0">
                          <a:ln>
                            <a:noFill/>
                          </a:ln>
                          <a:solidFill>
                            <a:schemeClr val="tx1"/>
                          </a:solidFill>
                          <a:effectLst/>
                          <a:latin typeface="Calibri" pitchFamily="34" charset="0"/>
                          <a:cs typeface="Arial" charset="0"/>
                        </a:rPr>
                        <a:t>6,738</a:t>
                      </a:r>
                    </a:p>
                  </a:txBody>
                  <a:tcPr marL="91429" marR="91429" marT="47546" marB="47546" anchor="ctr" horzOverflow="overflow">
                    <a:lnL>
                      <a:noFill/>
                    </a:lnL>
                    <a:lnR>
                      <a:noFill/>
                    </a:lnR>
                    <a:lnT>
                      <a:noFill/>
                    </a:lnT>
                    <a:lnB>
                      <a:noFill/>
                    </a:lnB>
                    <a:lnTlToBr>
                      <a:noFill/>
                    </a:lnTlToBr>
                    <a:lnBlToTr>
                      <a:noFill/>
                    </a:lnBlToTr>
                    <a:noFill/>
                  </a:tcPr>
                </a:tc>
                <a:tc>
                  <a:txBody>
                    <a:bodyPr/>
                    <a:lstStyle>
                      <a:lvl1pPr defTabSz="973138" eaLnBrk="0" hangingPunct="0">
                        <a:spcBef>
                          <a:spcPct val="20000"/>
                        </a:spcBef>
                        <a:defRPr sz="2800">
                          <a:solidFill>
                            <a:schemeClr val="tx1"/>
                          </a:solidFill>
                          <a:latin typeface="Arial" charset="0"/>
                          <a:cs typeface="Arial" charset="0"/>
                        </a:defRPr>
                      </a:lvl1pPr>
                      <a:lvl2pPr marL="37931725" indent="-37474525" defTabSz="973138"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73138" rtl="0" eaLnBrk="1" fontAlgn="base" latinLnBrk="0" hangingPunct="1">
                        <a:lnSpc>
                          <a:spcPct val="100000"/>
                        </a:lnSpc>
                        <a:spcBef>
                          <a:spcPct val="20000"/>
                        </a:spcBef>
                        <a:spcAft>
                          <a:spcPct val="0"/>
                        </a:spcAft>
                        <a:buClrTx/>
                        <a:buSzTx/>
                        <a:buFontTx/>
                        <a:buNone/>
                        <a:tabLst/>
                      </a:pPr>
                      <a:r>
                        <a:rPr kumimoji="0" lang="en-US" altLang="en-US" sz="1500" b="0" i="0" u="none" strike="noStrike" cap="none" normalizeH="0" baseline="0" dirty="0">
                          <a:ln>
                            <a:noFill/>
                          </a:ln>
                          <a:solidFill>
                            <a:schemeClr val="tx1"/>
                          </a:solidFill>
                          <a:effectLst/>
                          <a:latin typeface="Calibri" pitchFamily="34" charset="0"/>
                          <a:cs typeface="Arial" charset="0"/>
                        </a:rPr>
                        <a:t>1,117</a:t>
                      </a:r>
                    </a:p>
                  </a:txBody>
                  <a:tcPr marL="91429" marR="91429" marT="47546" marB="47546" anchor="ctr"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3"/>
                  </a:ext>
                </a:extLst>
              </a:tr>
              <a:tr h="665383">
                <a:tc gridSpan="2">
                  <a:txBody>
                    <a:bodyPr/>
                    <a:lstStyle>
                      <a:lvl1pPr defTabSz="973138" eaLnBrk="0" hangingPunct="0">
                        <a:spcBef>
                          <a:spcPct val="20000"/>
                        </a:spcBef>
                        <a:defRPr sz="2800">
                          <a:solidFill>
                            <a:schemeClr val="tx1"/>
                          </a:solidFill>
                          <a:latin typeface="Arial" charset="0"/>
                          <a:cs typeface="Arial" charset="0"/>
                        </a:defRPr>
                      </a:lvl1pPr>
                      <a:lvl2pPr marL="37931725" indent="-37474525" defTabSz="973138"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l" defTabSz="973138" rtl="0" eaLnBrk="1" fontAlgn="base" latinLnBrk="0" hangingPunct="1">
                        <a:lnSpc>
                          <a:spcPct val="80000"/>
                        </a:lnSpc>
                        <a:spcBef>
                          <a:spcPct val="20000"/>
                        </a:spcBef>
                        <a:spcAft>
                          <a:spcPct val="0"/>
                        </a:spcAft>
                        <a:buClrTx/>
                        <a:buSzTx/>
                        <a:buFontTx/>
                        <a:buNone/>
                        <a:tabLst/>
                      </a:pPr>
                      <a:r>
                        <a:rPr kumimoji="0" lang="en-US" altLang="en-US" sz="1500" b="0" i="0" u="none" strike="noStrike" cap="none" normalizeH="0" baseline="0" dirty="0">
                          <a:ln>
                            <a:noFill/>
                          </a:ln>
                          <a:solidFill>
                            <a:schemeClr val="tx1"/>
                          </a:solidFill>
                          <a:effectLst/>
                          <a:latin typeface="Calibri" pitchFamily="34" charset="0"/>
                          <a:cs typeface="Arial" charset="0"/>
                        </a:rPr>
                        <a:t>Unpaid</a:t>
                      </a:r>
                      <a:r>
                        <a:rPr kumimoji="0" lang="en-US" altLang="en-US" sz="1500" b="1" i="0" u="none" strike="noStrike" cap="none" normalizeH="0" baseline="0" dirty="0">
                          <a:ln>
                            <a:noFill/>
                          </a:ln>
                          <a:solidFill>
                            <a:schemeClr val="tx1"/>
                          </a:solidFill>
                          <a:effectLst/>
                          <a:latin typeface="Calibri" pitchFamily="34" charset="0"/>
                          <a:cs typeface="Arial" charset="0"/>
                        </a:rPr>
                        <a:t> </a:t>
                      </a:r>
                      <a:r>
                        <a:rPr kumimoji="0" lang="en-US" altLang="en-US" sz="1500" b="0" i="0" u="none" strike="noStrike" cap="none" normalizeH="0" baseline="0" dirty="0">
                          <a:ln>
                            <a:noFill/>
                          </a:ln>
                          <a:solidFill>
                            <a:schemeClr val="tx1"/>
                          </a:solidFill>
                          <a:effectLst/>
                          <a:latin typeface="Calibri" pitchFamily="34" charset="0"/>
                          <a:cs typeface="Arial" charset="0"/>
                        </a:rPr>
                        <a:t>assessments</a:t>
                      </a:r>
                      <a:r>
                        <a:rPr kumimoji="0" lang="en-US" altLang="en-US" sz="1500" b="1" i="0" u="none" strike="noStrike" cap="none" normalizeH="0" baseline="0" dirty="0">
                          <a:ln>
                            <a:noFill/>
                          </a:ln>
                          <a:solidFill>
                            <a:schemeClr val="tx1"/>
                          </a:solidFill>
                          <a:effectLst/>
                          <a:latin typeface="Calibri" pitchFamily="34" charset="0"/>
                          <a:cs typeface="Arial" charset="0"/>
                        </a:rPr>
                        <a:t> </a:t>
                      </a:r>
                    </a:p>
                  </a:txBody>
                  <a:tcPr marL="91429" marR="91429" marT="47546" marB="47546" anchor="ctr" horzOverflow="overflow">
                    <a:lnL>
                      <a:noFill/>
                    </a:lnL>
                    <a:lnR>
                      <a:noFill/>
                    </a:lnR>
                    <a:lnT>
                      <a:noFill/>
                    </a:lnT>
                    <a:lnB w="381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dirty="0"/>
                    </a:p>
                  </a:txBody>
                  <a:tcPr/>
                </a:tc>
                <a:tc>
                  <a:txBody>
                    <a:bodyPr/>
                    <a:lstStyle>
                      <a:lvl1pPr defTabSz="973138" eaLnBrk="0" hangingPunct="0">
                        <a:spcBef>
                          <a:spcPct val="20000"/>
                        </a:spcBef>
                        <a:defRPr sz="2800">
                          <a:solidFill>
                            <a:schemeClr val="tx1"/>
                          </a:solidFill>
                          <a:latin typeface="Arial" charset="0"/>
                          <a:cs typeface="Arial" charset="0"/>
                        </a:defRPr>
                      </a:lvl1pPr>
                      <a:lvl2pPr marL="37931725" indent="-37474525" defTabSz="973138"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73138" rtl="0" eaLnBrk="1" fontAlgn="base" latinLnBrk="0" hangingPunct="1">
                        <a:lnSpc>
                          <a:spcPct val="100000"/>
                        </a:lnSpc>
                        <a:spcBef>
                          <a:spcPct val="20000"/>
                        </a:spcBef>
                        <a:spcAft>
                          <a:spcPct val="0"/>
                        </a:spcAft>
                        <a:buClrTx/>
                        <a:buSzTx/>
                        <a:buFontTx/>
                        <a:buNone/>
                        <a:tabLst/>
                        <a:defRPr/>
                      </a:pPr>
                      <a:r>
                        <a:rPr kumimoji="0" lang="en-US" altLang="en-US" sz="1500" b="0" i="0" u="none" strike="noStrike" cap="none" normalizeH="0" baseline="0" dirty="0">
                          <a:ln>
                            <a:noFill/>
                          </a:ln>
                          <a:solidFill>
                            <a:schemeClr val="tx1"/>
                          </a:solidFill>
                          <a:effectLst/>
                          <a:latin typeface="Calibri" pitchFamily="34" charset="0"/>
                          <a:cs typeface="Arial" charset="0"/>
                        </a:rPr>
                        <a:t>1,802</a:t>
                      </a:r>
                    </a:p>
                  </a:txBody>
                  <a:tcPr marL="91429" marR="91429" marT="47546" marB="47546" anchor="ctr" horzOverflow="overflow">
                    <a:lnL>
                      <a:noFill/>
                    </a:lnL>
                    <a:lnR>
                      <a:noFill/>
                    </a:lnR>
                    <a:lnT>
                      <a:noFill/>
                    </a:lnT>
                    <a:lnB w="38100" cap="flat" cmpd="sng" algn="ctr">
                      <a:solidFill>
                        <a:srgbClr val="000000"/>
                      </a:solidFill>
                      <a:prstDash val="solid"/>
                      <a:round/>
                      <a:headEnd type="none" w="med" len="med"/>
                      <a:tailEnd type="none" w="med" len="med"/>
                    </a:lnB>
                    <a:lnTlToBr>
                      <a:noFill/>
                    </a:lnTlToBr>
                    <a:lnBlToTr>
                      <a:noFill/>
                    </a:lnBlToTr>
                    <a:noFill/>
                  </a:tcPr>
                </a:tc>
                <a:tc>
                  <a:txBody>
                    <a:bodyPr/>
                    <a:lstStyle>
                      <a:lvl1pPr defTabSz="973138" eaLnBrk="0" hangingPunct="0">
                        <a:spcBef>
                          <a:spcPct val="20000"/>
                        </a:spcBef>
                        <a:defRPr sz="2800">
                          <a:solidFill>
                            <a:schemeClr val="tx1"/>
                          </a:solidFill>
                          <a:latin typeface="Arial" charset="0"/>
                          <a:cs typeface="Arial" charset="0"/>
                        </a:defRPr>
                      </a:lvl1pPr>
                      <a:lvl2pPr marL="37931725" indent="-37474525" defTabSz="973138"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73138" rtl="0" eaLnBrk="1" fontAlgn="base" latinLnBrk="0" hangingPunct="1">
                        <a:lnSpc>
                          <a:spcPct val="100000"/>
                        </a:lnSpc>
                        <a:spcBef>
                          <a:spcPct val="20000"/>
                        </a:spcBef>
                        <a:spcAft>
                          <a:spcPct val="0"/>
                        </a:spcAft>
                        <a:buClrTx/>
                        <a:buSzTx/>
                        <a:buFontTx/>
                        <a:buNone/>
                        <a:tabLst/>
                      </a:pPr>
                      <a:r>
                        <a:rPr kumimoji="0" lang="en-US" altLang="en-US" sz="1500" b="0" i="0" u="none" strike="noStrike" cap="none" normalizeH="0" baseline="0" dirty="0">
                          <a:ln>
                            <a:noFill/>
                          </a:ln>
                          <a:solidFill>
                            <a:schemeClr val="tx1"/>
                          </a:solidFill>
                          <a:effectLst/>
                          <a:latin typeface="Calibri" pitchFamily="34" charset="0"/>
                          <a:cs typeface="Arial" charset="0"/>
                        </a:rPr>
                        <a:t>1,679</a:t>
                      </a:r>
                    </a:p>
                  </a:txBody>
                  <a:tcPr marL="91429" marR="91429" marT="47546" marB="47546" anchor="ctr" horzOverflow="overflow">
                    <a:lnL>
                      <a:noFill/>
                    </a:lnL>
                    <a:lnR>
                      <a:noFill/>
                    </a:lnR>
                    <a:lnT>
                      <a:noFill/>
                    </a:lnT>
                    <a:lnB w="38100" cap="flat" cmpd="sng" algn="ctr">
                      <a:solidFill>
                        <a:srgbClr val="000000"/>
                      </a:solidFill>
                      <a:prstDash val="solid"/>
                      <a:round/>
                      <a:headEnd type="none" w="med" len="med"/>
                      <a:tailEnd type="none" w="med" len="med"/>
                    </a:lnB>
                    <a:lnTlToBr>
                      <a:noFill/>
                    </a:lnTlToBr>
                    <a:lnBlToTr>
                      <a:noFill/>
                    </a:lnBlToTr>
                    <a:noFill/>
                  </a:tcPr>
                </a:tc>
                <a:tc>
                  <a:txBody>
                    <a:bodyPr/>
                    <a:lstStyle>
                      <a:lvl1pPr defTabSz="973138" eaLnBrk="0" hangingPunct="0">
                        <a:spcBef>
                          <a:spcPct val="20000"/>
                        </a:spcBef>
                        <a:defRPr sz="2800">
                          <a:solidFill>
                            <a:schemeClr val="tx1"/>
                          </a:solidFill>
                          <a:latin typeface="Arial" charset="0"/>
                          <a:cs typeface="Arial" charset="0"/>
                        </a:defRPr>
                      </a:lvl1pPr>
                      <a:lvl2pPr marL="37931725" indent="-37474525" defTabSz="973138"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73138" rtl="0" eaLnBrk="1" fontAlgn="base" latinLnBrk="0" hangingPunct="1">
                        <a:lnSpc>
                          <a:spcPct val="100000"/>
                        </a:lnSpc>
                        <a:spcBef>
                          <a:spcPct val="20000"/>
                        </a:spcBef>
                        <a:spcAft>
                          <a:spcPct val="0"/>
                        </a:spcAft>
                        <a:buClrTx/>
                        <a:buSzTx/>
                        <a:buFontTx/>
                        <a:buNone/>
                        <a:tabLst/>
                        <a:defRPr/>
                      </a:pPr>
                      <a:r>
                        <a:rPr kumimoji="0" lang="en-US" altLang="en-US" sz="1500" b="0" i="0" u="none" strike="noStrike" cap="none" normalizeH="0" baseline="0" dirty="0">
                          <a:ln>
                            <a:noFill/>
                          </a:ln>
                          <a:solidFill>
                            <a:schemeClr val="tx1"/>
                          </a:solidFill>
                          <a:effectLst/>
                          <a:latin typeface="Calibri" pitchFamily="34" charset="0"/>
                          <a:cs typeface="Arial" charset="0"/>
                        </a:rPr>
                        <a:t>1,930</a:t>
                      </a:r>
                    </a:p>
                  </a:txBody>
                  <a:tcPr marL="91429" marR="91429" marT="47546" marB="47546" anchor="ctr" horzOverflow="overflow">
                    <a:lnL>
                      <a:noFill/>
                    </a:lnL>
                    <a:lnR>
                      <a:noFill/>
                    </a:lnR>
                    <a:lnT>
                      <a:noFill/>
                    </a:lnT>
                    <a:lnB w="38100" cap="flat" cmpd="sng" algn="ctr">
                      <a:solidFill>
                        <a:srgbClr val="000000"/>
                      </a:solidFill>
                      <a:prstDash val="solid"/>
                      <a:round/>
                      <a:headEnd type="none" w="med" len="med"/>
                      <a:tailEnd type="none" w="med" len="med"/>
                    </a:lnB>
                    <a:lnTlToBr>
                      <a:noFill/>
                    </a:lnTlToBr>
                    <a:lnBlToTr>
                      <a:noFill/>
                    </a:lnBlToTr>
                    <a:noFill/>
                  </a:tcPr>
                </a:tc>
                <a:tc>
                  <a:txBody>
                    <a:bodyPr/>
                    <a:lstStyle>
                      <a:lvl1pPr defTabSz="973138" eaLnBrk="0" hangingPunct="0">
                        <a:spcBef>
                          <a:spcPct val="20000"/>
                        </a:spcBef>
                        <a:defRPr sz="2800">
                          <a:solidFill>
                            <a:schemeClr val="tx1"/>
                          </a:solidFill>
                          <a:latin typeface="Arial" charset="0"/>
                          <a:cs typeface="Arial" charset="0"/>
                        </a:defRPr>
                      </a:lvl1pPr>
                      <a:lvl2pPr marL="37931725" indent="-37474525" defTabSz="973138"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73138" rtl="0" eaLnBrk="1" fontAlgn="base" latinLnBrk="0" hangingPunct="1">
                        <a:lnSpc>
                          <a:spcPct val="100000"/>
                        </a:lnSpc>
                        <a:spcBef>
                          <a:spcPct val="20000"/>
                        </a:spcBef>
                        <a:spcAft>
                          <a:spcPct val="0"/>
                        </a:spcAft>
                        <a:buClrTx/>
                        <a:buSzTx/>
                        <a:buFontTx/>
                        <a:buNone/>
                        <a:tabLst/>
                      </a:pPr>
                      <a:r>
                        <a:rPr kumimoji="0" lang="en-US" altLang="en-US" sz="1500" b="0" i="0" u="none" strike="noStrike" cap="none" normalizeH="0" baseline="0" dirty="0">
                          <a:ln>
                            <a:noFill/>
                          </a:ln>
                          <a:solidFill>
                            <a:schemeClr val="tx1"/>
                          </a:solidFill>
                          <a:effectLst/>
                          <a:latin typeface="Calibri" pitchFamily="34" charset="0"/>
                          <a:cs typeface="Arial" charset="0"/>
                        </a:rPr>
                        <a:t>2,270**</a:t>
                      </a:r>
                    </a:p>
                  </a:txBody>
                  <a:tcPr marL="91429" marR="91429" marT="47546" marB="47546" anchor="ctr" horzOverflow="overflow">
                    <a:lnL>
                      <a:noFill/>
                    </a:lnL>
                    <a:lnR>
                      <a:noFill/>
                    </a:lnR>
                    <a:lnT>
                      <a:noFill/>
                    </a:lnT>
                    <a:lnB w="381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
        <p:nvSpPr>
          <p:cNvPr id="28" name="Text Box 97"/>
          <p:cNvSpPr txBox="1">
            <a:spLocks noChangeArrowheads="1"/>
          </p:cNvSpPr>
          <p:nvPr/>
        </p:nvSpPr>
        <p:spPr bwMode="auto">
          <a:xfrm>
            <a:off x="55821" y="5461702"/>
            <a:ext cx="7635949" cy="292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500">
                <a:solidFill>
                  <a:schemeClr val="tx1"/>
                </a:solidFill>
                <a:latin typeface="Calibri" pitchFamily="34" charset="0"/>
                <a:cs typeface="Arial" charset="0"/>
              </a:defRPr>
            </a:lvl1pPr>
            <a:lvl2pPr marL="37931725" indent="-37474525" eaLnBrk="0" hangingPunct="0">
              <a:defRPr sz="1500">
                <a:solidFill>
                  <a:schemeClr val="tx1"/>
                </a:solidFill>
                <a:latin typeface="Calibri" pitchFamily="34" charset="0"/>
                <a:cs typeface="Arial" charset="0"/>
              </a:defRPr>
            </a:lvl2pPr>
            <a:lvl3pPr eaLnBrk="0" hangingPunct="0">
              <a:defRPr sz="1500">
                <a:solidFill>
                  <a:schemeClr val="tx1"/>
                </a:solidFill>
                <a:latin typeface="Calibri" pitchFamily="34" charset="0"/>
                <a:cs typeface="Arial" charset="0"/>
              </a:defRPr>
            </a:lvl3pPr>
            <a:lvl4pPr eaLnBrk="0" hangingPunct="0">
              <a:defRPr sz="1500">
                <a:solidFill>
                  <a:schemeClr val="tx1"/>
                </a:solidFill>
                <a:latin typeface="Calibri" pitchFamily="34" charset="0"/>
                <a:cs typeface="Arial" charset="0"/>
              </a:defRPr>
            </a:lvl4pPr>
            <a:lvl5pPr eaLnBrk="0" hangingPunct="0">
              <a:defRPr sz="1500">
                <a:solidFill>
                  <a:schemeClr val="tx1"/>
                </a:solidFill>
                <a:latin typeface="Calibri" pitchFamily="34" charset="0"/>
                <a:cs typeface="Arial" charset="0"/>
              </a:defRPr>
            </a:lvl5pPr>
            <a:lvl6pPr marL="457200" eaLnBrk="0" fontAlgn="base" hangingPunct="0">
              <a:spcBef>
                <a:spcPct val="0"/>
              </a:spcBef>
              <a:spcAft>
                <a:spcPct val="0"/>
              </a:spcAft>
              <a:defRPr sz="1500">
                <a:solidFill>
                  <a:schemeClr val="tx1"/>
                </a:solidFill>
                <a:latin typeface="Calibri" pitchFamily="34" charset="0"/>
                <a:cs typeface="Arial" charset="0"/>
              </a:defRPr>
            </a:lvl6pPr>
            <a:lvl7pPr marL="914400" eaLnBrk="0" fontAlgn="base" hangingPunct="0">
              <a:spcBef>
                <a:spcPct val="0"/>
              </a:spcBef>
              <a:spcAft>
                <a:spcPct val="0"/>
              </a:spcAft>
              <a:defRPr sz="1500">
                <a:solidFill>
                  <a:schemeClr val="tx1"/>
                </a:solidFill>
                <a:latin typeface="Calibri" pitchFamily="34" charset="0"/>
                <a:cs typeface="Arial" charset="0"/>
              </a:defRPr>
            </a:lvl7pPr>
            <a:lvl8pPr marL="1371600" eaLnBrk="0" fontAlgn="base" hangingPunct="0">
              <a:spcBef>
                <a:spcPct val="0"/>
              </a:spcBef>
              <a:spcAft>
                <a:spcPct val="0"/>
              </a:spcAft>
              <a:defRPr sz="1500">
                <a:solidFill>
                  <a:schemeClr val="tx1"/>
                </a:solidFill>
                <a:latin typeface="Calibri" pitchFamily="34" charset="0"/>
                <a:cs typeface="Arial" charset="0"/>
              </a:defRPr>
            </a:lvl8pPr>
            <a:lvl9pPr marL="1828800" eaLnBrk="0" fontAlgn="base" hangingPunct="0">
              <a:spcBef>
                <a:spcPct val="0"/>
              </a:spcBef>
              <a:spcAft>
                <a:spcPct val="0"/>
              </a:spcAft>
              <a:defRPr sz="1500">
                <a:solidFill>
                  <a:schemeClr val="tx1"/>
                </a:solidFill>
                <a:latin typeface="Calibri" pitchFamily="34" charset="0"/>
                <a:cs typeface="Arial" charset="0"/>
              </a:defRPr>
            </a:lvl9pPr>
          </a:lstStyle>
          <a:p>
            <a:pPr eaLnBrk="1" hangingPunct="1"/>
            <a:r>
              <a:rPr lang="en-US" altLang="en-US" sz="1300" dirty="0"/>
              <a:t>*</a:t>
            </a:r>
            <a:r>
              <a:rPr lang="en-US" altLang="ja-JP" sz="1300" dirty="0">
                <a:ea typeface="ＭＳ Ｐゴシック" pitchFamily="34" charset="-128"/>
              </a:rPr>
              <a:t>   As at 1 January</a:t>
            </a:r>
          </a:p>
        </p:txBody>
      </p:sp>
      <p:sp>
        <p:nvSpPr>
          <p:cNvPr id="29" name="Text Box 181"/>
          <p:cNvSpPr txBox="1">
            <a:spLocks noChangeArrowheads="1"/>
          </p:cNvSpPr>
          <p:nvPr/>
        </p:nvSpPr>
        <p:spPr bwMode="auto">
          <a:xfrm>
            <a:off x="29756" y="5800369"/>
            <a:ext cx="7698858" cy="792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defTabSz="973138" eaLnBrk="0" hangingPunct="0">
              <a:spcBef>
                <a:spcPct val="20000"/>
              </a:spcBef>
              <a:buChar char="•"/>
              <a:defRPr kumimoji="1" sz="3200">
                <a:solidFill>
                  <a:schemeClr val="tx1"/>
                </a:solidFill>
                <a:latin typeface="Arial" charset="0"/>
                <a:cs typeface="Arial" charset="0"/>
              </a:defRPr>
            </a:lvl1pPr>
            <a:lvl2pPr marL="742950" indent="-285750" defTabSz="973138" eaLnBrk="0" hangingPunct="0">
              <a:spcBef>
                <a:spcPct val="20000"/>
              </a:spcBef>
              <a:buChar char="–"/>
              <a:defRPr kumimoji="1" sz="2800">
                <a:solidFill>
                  <a:schemeClr val="tx1"/>
                </a:solidFill>
                <a:latin typeface="Arial" charset="0"/>
                <a:cs typeface="Arial" charset="0"/>
              </a:defRPr>
            </a:lvl2pPr>
            <a:lvl3pPr marL="1143000" indent="-228600" defTabSz="973138" eaLnBrk="0" hangingPunct="0">
              <a:spcBef>
                <a:spcPct val="20000"/>
              </a:spcBef>
              <a:buChar char="•"/>
              <a:defRPr kumimoji="1" sz="2400">
                <a:solidFill>
                  <a:schemeClr val="tx1"/>
                </a:solidFill>
                <a:latin typeface="Arial" charset="0"/>
                <a:cs typeface="Arial" charset="0"/>
              </a:defRPr>
            </a:lvl3pPr>
            <a:lvl4pPr marL="1600200" indent="-228600" defTabSz="973138" eaLnBrk="0" hangingPunct="0">
              <a:spcBef>
                <a:spcPct val="20000"/>
              </a:spcBef>
              <a:buChar char="–"/>
              <a:defRPr kumimoji="1" sz="2000">
                <a:solidFill>
                  <a:schemeClr val="tx1"/>
                </a:solidFill>
                <a:latin typeface="Arial" charset="0"/>
                <a:cs typeface="Arial" charset="0"/>
              </a:defRPr>
            </a:lvl4pPr>
            <a:lvl5pPr marL="2057400" indent="-228600" defTabSz="973138" eaLnBrk="0" hangingPunct="0">
              <a:spcBef>
                <a:spcPct val="20000"/>
              </a:spcBef>
              <a:buChar char="»"/>
              <a:defRPr kumimoji="1" sz="2000">
                <a:solidFill>
                  <a:schemeClr val="tx1"/>
                </a:solidFill>
                <a:latin typeface="Arial" charset="0"/>
                <a:cs typeface="Arial" charset="0"/>
              </a:defRPr>
            </a:lvl5pPr>
            <a:lvl6pPr marL="2514600" indent="-228600" defTabSz="973138" eaLnBrk="0" fontAlgn="base" hangingPunct="0">
              <a:spcBef>
                <a:spcPct val="20000"/>
              </a:spcBef>
              <a:spcAft>
                <a:spcPct val="0"/>
              </a:spcAft>
              <a:buChar char="»"/>
              <a:defRPr kumimoji="1" sz="2000">
                <a:solidFill>
                  <a:schemeClr val="tx1"/>
                </a:solidFill>
                <a:latin typeface="Arial" charset="0"/>
                <a:cs typeface="Arial" charset="0"/>
              </a:defRPr>
            </a:lvl6pPr>
            <a:lvl7pPr marL="2971800" indent="-228600" defTabSz="973138" eaLnBrk="0" fontAlgn="base" hangingPunct="0">
              <a:spcBef>
                <a:spcPct val="20000"/>
              </a:spcBef>
              <a:spcAft>
                <a:spcPct val="0"/>
              </a:spcAft>
              <a:buChar char="»"/>
              <a:defRPr kumimoji="1" sz="2000">
                <a:solidFill>
                  <a:schemeClr val="tx1"/>
                </a:solidFill>
                <a:latin typeface="Arial" charset="0"/>
                <a:cs typeface="Arial" charset="0"/>
              </a:defRPr>
            </a:lvl7pPr>
            <a:lvl8pPr marL="3429000" indent="-228600" defTabSz="973138" eaLnBrk="0" fontAlgn="base" hangingPunct="0">
              <a:spcBef>
                <a:spcPct val="20000"/>
              </a:spcBef>
              <a:spcAft>
                <a:spcPct val="0"/>
              </a:spcAft>
              <a:buChar char="»"/>
              <a:defRPr kumimoji="1" sz="2000">
                <a:solidFill>
                  <a:schemeClr val="tx1"/>
                </a:solidFill>
                <a:latin typeface="Arial" charset="0"/>
                <a:cs typeface="Arial" charset="0"/>
              </a:defRPr>
            </a:lvl8pPr>
            <a:lvl9pPr marL="3886200" indent="-228600" defTabSz="973138" eaLnBrk="0" fontAlgn="base" hangingPunct="0">
              <a:spcBef>
                <a:spcPct val="20000"/>
              </a:spcBef>
              <a:spcAft>
                <a:spcPct val="0"/>
              </a:spcAft>
              <a:buChar char="»"/>
              <a:defRPr kumimoji="1" sz="2000">
                <a:solidFill>
                  <a:schemeClr val="tx1"/>
                </a:solidFill>
                <a:latin typeface="Arial" charset="0"/>
                <a:cs typeface="Arial" charset="0"/>
              </a:defRPr>
            </a:lvl9pPr>
          </a:lstStyle>
          <a:p>
            <a:pPr eaLnBrk="1" hangingPunct="1">
              <a:spcBef>
                <a:spcPct val="50000"/>
              </a:spcBef>
              <a:buFontTx/>
              <a:buNone/>
            </a:pPr>
            <a:r>
              <a:rPr kumimoji="0" lang="en-US" altLang="ja-JP" sz="1300" b="1" dirty="0">
                <a:latin typeface="Calibri" pitchFamily="34" charset="0"/>
                <a:ea typeface="ＭＳ Ｐゴシック" pitchFamily="34" charset="-128"/>
              </a:rPr>
              <a:t>** </a:t>
            </a:r>
            <a:r>
              <a:rPr kumimoji="0" lang="en-GB" altLang="ja-JP" sz="1300" dirty="0">
                <a:latin typeface="Calibri" pitchFamily="34" charset="0"/>
                <a:ea typeface="ＭＳ Ｐゴシック" pitchFamily="34" charset="-128"/>
              </a:rPr>
              <a:t>Including assessments within 30-day period for MONUSCO ($298.8 million) issued on 6 April 2018, and for MINUJUSTH ($25.4 million) issued on 25 April 2018</a:t>
            </a:r>
          </a:p>
          <a:p>
            <a:pPr eaLnBrk="1" hangingPunct="1">
              <a:spcBef>
                <a:spcPct val="50000"/>
              </a:spcBef>
              <a:buFontTx/>
              <a:buNone/>
            </a:pPr>
            <a:endParaRPr kumimoji="0" lang="ja-JP" altLang="en-GB" sz="1300" dirty="0">
              <a:latin typeface="Calibri" pitchFamily="34" charset="0"/>
              <a:ea typeface="ＭＳ Ｐゴシック" pitchFamily="34" charset="-128"/>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 name="Text Box 7">
            <a:extLst>
              <a:ext uri="{FF2B5EF4-FFF2-40B4-BE49-F238E27FC236}">
                <a16:creationId xmlns:a16="http://schemas.microsoft.com/office/drawing/2014/main" id="{3FE697E4-CB4D-496C-90A9-E7CA56DCE28D}"/>
              </a:ext>
            </a:extLst>
          </p:cNvPr>
          <p:cNvSpPr txBox="1">
            <a:spLocks noChangeArrowheads="1"/>
          </p:cNvSpPr>
          <p:nvPr/>
        </p:nvSpPr>
        <p:spPr bwMode="auto">
          <a:xfrm>
            <a:off x="1143000" y="5308600"/>
            <a:ext cx="184150" cy="366712"/>
          </a:xfrm>
          <a:prstGeom prst="rect">
            <a:avLst/>
          </a:prstGeom>
          <a:noFill/>
          <a:ln w="9525">
            <a:noFill/>
            <a:miter lim="800000"/>
            <a:headEnd/>
            <a:tailEnd/>
          </a:ln>
        </p:spPr>
        <p:txBody>
          <a:bodyPr wrap="none">
            <a:spAutoFit/>
          </a:bodyPr>
          <a:lstStyle/>
          <a:p>
            <a:endParaRPr lang="en-US" altLang="en-US" sz="1800">
              <a:latin typeface="Arial" charset="0"/>
            </a:endParaRPr>
          </a:p>
        </p:txBody>
      </p:sp>
      <p:sp>
        <p:nvSpPr>
          <p:cNvPr id="60" name="Line 58">
            <a:extLst>
              <a:ext uri="{FF2B5EF4-FFF2-40B4-BE49-F238E27FC236}">
                <a16:creationId xmlns:a16="http://schemas.microsoft.com/office/drawing/2014/main" id="{3C679E63-52E3-488E-B1D7-79AB6BE1083E}"/>
              </a:ext>
            </a:extLst>
          </p:cNvPr>
          <p:cNvSpPr>
            <a:spLocks noChangeShapeType="1"/>
          </p:cNvSpPr>
          <p:nvPr/>
        </p:nvSpPr>
        <p:spPr bwMode="auto">
          <a:xfrm>
            <a:off x="168275" y="1614487"/>
            <a:ext cx="1487488" cy="0"/>
          </a:xfrm>
          <a:prstGeom prst="line">
            <a:avLst/>
          </a:prstGeom>
          <a:noFill/>
          <a:ln w="9525">
            <a:noFill/>
            <a:round/>
            <a:headEnd/>
            <a:tailEnd/>
          </a:ln>
        </p:spPr>
        <p:txBody>
          <a:bodyPr wrap="none"/>
          <a:lstStyle/>
          <a:p>
            <a:endParaRPr lang="en-US"/>
          </a:p>
        </p:txBody>
      </p:sp>
      <p:sp>
        <p:nvSpPr>
          <p:cNvPr id="61" name="Line 62">
            <a:extLst>
              <a:ext uri="{FF2B5EF4-FFF2-40B4-BE49-F238E27FC236}">
                <a16:creationId xmlns:a16="http://schemas.microsoft.com/office/drawing/2014/main" id="{E0854E4D-CC87-4773-97BB-16883A24B61C}"/>
              </a:ext>
            </a:extLst>
          </p:cNvPr>
          <p:cNvSpPr>
            <a:spLocks noChangeShapeType="1"/>
          </p:cNvSpPr>
          <p:nvPr/>
        </p:nvSpPr>
        <p:spPr bwMode="auto">
          <a:xfrm>
            <a:off x="1655763" y="1614487"/>
            <a:ext cx="1558925" cy="0"/>
          </a:xfrm>
          <a:prstGeom prst="line">
            <a:avLst/>
          </a:prstGeom>
          <a:noFill/>
          <a:ln w="9525">
            <a:noFill/>
            <a:round/>
            <a:headEnd/>
            <a:tailEnd/>
          </a:ln>
        </p:spPr>
        <p:txBody>
          <a:bodyPr wrap="none"/>
          <a:lstStyle/>
          <a:p>
            <a:endParaRPr lang="en-US"/>
          </a:p>
        </p:txBody>
      </p:sp>
      <p:sp>
        <p:nvSpPr>
          <p:cNvPr id="62" name="Line 64">
            <a:extLst>
              <a:ext uri="{FF2B5EF4-FFF2-40B4-BE49-F238E27FC236}">
                <a16:creationId xmlns:a16="http://schemas.microsoft.com/office/drawing/2014/main" id="{572223E5-6A1C-4A30-A177-62799563DEEE}"/>
              </a:ext>
            </a:extLst>
          </p:cNvPr>
          <p:cNvSpPr>
            <a:spLocks noChangeShapeType="1"/>
          </p:cNvSpPr>
          <p:nvPr/>
        </p:nvSpPr>
        <p:spPr bwMode="auto">
          <a:xfrm>
            <a:off x="3214688" y="1614487"/>
            <a:ext cx="1558925" cy="0"/>
          </a:xfrm>
          <a:prstGeom prst="line">
            <a:avLst/>
          </a:prstGeom>
          <a:noFill/>
          <a:ln w="9525">
            <a:noFill/>
            <a:round/>
            <a:headEnd/>
            <a:tailEnd/>
          </a:ln>
        </p:spPr>
        <p:txBody>
          <a:bodyPr wrap="none"/>
          <a:lstStyle/>
          <a:p>
            <a:endParaRPr lang="en-US"/>
          </a:p>
        </p:txBody>
      </p:sp>
      <p:sp>
        <p:nvSpPr>
          <p:cNvPr id="63" name="Line 66">
            <a:extLst>
              <a:ext uri="{FF2B5EF4-FFF2-40B4-BE49-F238E27FC236}">
                <a16:creationId xmlns:a16="http://schemas.microsoft.com/office/drawing/2014/main" id="{D3119B68-3235-4973-9E95-2B2A143943FC}"/>
              </a:ext>
            </a:extLst>
          </p:cNvPr>
          <p:cNvSpPr>
            <a:spLocks noChangeShapeType="1"/>
          </p:cNvSpPr>
          <p:nvPr/>
        </p:nvSpPr>
        <p:spPr bwMode="auto">
          <a:xfrm>
            <a:off x="4773613" y="1614487"/>
            <a:ext cx="1557337" cy="0"/>
          </a:xfrm>
          <a:prstGeom prst="line">
            <a:avLst/>
          </a:prstGeom>
          <a:noFill/>
          <a:ln w="9525">
            <a:noFill/>
            <a:round/>
            <a:headEnd/>
            <a:tailEnd/>
          </a:ln>
        </p:spPr>
        <p:txBody>
          <a:bodyPr wrap="none"/>
          <a:lstStyle/>
          <a:p>
            <a:endParaRPr lang="en-US"/>
          </a:p>
        </p:txBody>
      </p:sp>
      <p:sp>
        <p:nvSpPr>
          <p:cNvPr id="64" name="Line 68">
            <a:extLst>
              <a:ext uri="{FF2B5EF4-FFF2-40B4-BE49-F238E27FC236}">
                <a16:creationId xmlns:a16="http://schemas.microsoft.com/office/drawing/2014/main" id="{7D5659EF-E465-4F34-B8CA-19E6037CB571}"/>
              </a:ext>
            </a:extLst>
          </p:cNvPr>
          <p:cNvSpPr>
            <a:spLocks noChangeShapeType="1"/>
          </p:cNvSpPr>
          <p:nvPr/>
        </p:nvSpPr>
        <p:spPr bwMode="auto">
          <a:xfrm>
            <a:off x="6330950" y="1614487"/>
            <a:ext cx="1609725" cy="0"/>
          </a:xfrm>
          <a:prstGeom prst="line">
            <a:avLst/>
          </a:prstGeom>
          <a:noFill/>
          <a:ln w="9525">
            <a:noFill/>
            <a:round/>
            <a:headEnd/>
            <a:tailEnd/>
          </a:ln>
        </p:spPr>
        <p:txBody>
          <a:bodyPr wrap="none"/>
          <a:lstStyle/>
          <a:p>
            <a:endParaRPr lang="en-US"/>
          </a:p>
        </p:txBody>
      </p:sp>
      <p:sp>
        <p:nvSpPr>
          <p:cNvPr id="65" name="Rectangle 6">
            <a:extLst>
              <a:ext uri="{FF2B5EF4-FFF2-40B4-BE49-F238E27FC236}">
                <a16:creationId xmlns:a16="http://schemas.microsoft.com/office/drawing/2014/main" id="{5FE36E8D-A9A7-4887-ACB8-1EE23B0E85D8}"/>
              </a:ext>
            </a:extLst>
          </p:cNvPr>
          <p:cNvSpPr txBox="1">
            <a:spLocks noGrp="1" noChangeArrowheads="1"/>
          </p:cNvSpPr>
          <p:nvPr/>
        </p:nvSpPr>
        <p:spPr bwMode="auto">
          <a:xfrm>
            <a:off x="6569075" y="6411912"/>
            <a:ext cx="2133600" cy="476250"/>
          </a:xfrm>
          <a:prstGeom prst="rect">
            <a:avLst/>
          </a:prstGeom>
          <a:noFill/>
          <a:ln w="9525">
            <a:noFill/>
            <a:miter lim="800000"/>
            <a:headEnd/>
            <a:tailEnd/>
          </a:ln>
        </p:spPr>
        <p:txBody>
          <a:bodyPr/>
          <a:lstStyle/>
          <a:p>
            <a:pPr algn="r"/>
            <a:r>
              <a:rPr lang="en-GB" altLang="ja-JP" sz="1400" dirty="0">
                <a:ea typeface="ＭＳ Ｐゴシック" charset="-128"/>
              </a:rPr>
              <a:t>10</a:t>
            </a:r>
          </a:p>
          <a:p>
            <a:pPr algn="r"/>
            <a:endParaRPr lang="en-GB" altLang="ja-JP" sz="1400" dirty="0">
              <a:ea typeface="ＭＳ Ｐゴシック" charset="-128"/>
            </a:endParaRPr>
          </a:p>
        </p:txBody>
      </p:sp>
      <p:sp>
        <p:nvSpPr>
          <p:cNvPr id="66" name="Text Box 7">
            <a:extLst>
              <a:ext uri="{FF2B5EF4-FFF2-40B4-BE49-F238E27FC236}">
                <a16:creationId xmlns:a16="http://schemas.microsoft.com/office/drawing/2014/main" id="{0DBC67FD-B034-4F02-8FDC-928F88EAB50C}"/>
              </a:ext>
            </a:extLst>
          </p:cNvPr>
          <p:cNvSpPr txBox="1">
            <a:spLocks noChangeArrowheads="1"/>
          </p:cNvSpPr>
          <p:nvPr/>
        </p:nvSpPr>
        <p:spPr bwMode="auto">
          <a:xfrm>
            <a:off x="990600" y="5308600"/>
            <a:ext cx="184150" cy="366712"/>
          </a:xfrm>
          <a:prstGeom prst="rect">
            <a:avLst/>
          </a:prstGeom>
          <a:noFill/>
          <a:ln w="9525">
            <a:noFill/>
            <a:miter lim="800000"/>
            <a:headEnd/>
            <a:tailEnd/>
          </a:ln>
        </p:spPr>
        <p:txBody>
          <a:bodyPr wrap="none">
            <a:spAutoFit/>
          </a:bodyPr>
          <a:lstStyle/>
          <a:p>
            <a:endParaRPr lang="en-US" altLang="en-US" sz="1800">
              <a:latin typeface="Arial" charset="0"/>
            </a:endParaRPr>
          </a:p>
        </p:txBody>
      </p:sp>
      <p:sp>
        <p:nvSpPr>
          <p:cNvPr id="67" name="Line 58">
            <a:extLst>
              <a:ext uri="{FF2B5EF4-FFF2-40B4-BE49-F238E27FC236}">
                <a16:creationId xmlns:a16="http://schemas.microsoft.com/office/drawing/2014/main" id="{C616551C-4545-4C4D-A98B-6675EA814476}"/>
              </a:ext>
            </a:extLst>
          </p:cNvPr>
          <p:cNvSpPr>
            <a:spLocks noChangeShapeType="1"/>
          </p:cNvSpPr>
          <p:nvPr/>
        </p:nvSpPr>
        <p:spPr bwMode="auto">
          <a:xfrm>
            <a:off x="15875" y="1614487"/>
            <a:ext cx="1487488" cy="0"/>
          </a:xfrm>
          <a:prstGeom prst="line">
            <a:avLst/>
          </a:prstGeom>
          <a:noFill/>
          <a:ln w="9525">
            <a:noFill/>
            <a:round/>
            <a:headEnd/>
            <a:tailEnd/>
          </a:ln>
        </p:spPr>
        <p:txBody>
          <a:bodyPr wrap="none"/>
          <a:lstStyle/>
          <a:p>
            <a:endParaRPr lang="en-US"/>
          </a:p>
        </p:txBody>
      </p:sp>
      <p:sp>
        <p:nvSpPr>
          <p:cNvPr id="68" name="Line 62">
            <a:extLst>
              <a:ext uri="{FF2B5EF4-FFF2-40B4-BE49-F238E27FC236}">
                <a16:creationId xmlns:a16="http://schemas.microsoft.com/office/drawing/2014/main" id="{3D8C3163-16BD-4F42-B6C9-F06501BDB38D}"/>
              </a:ext>
            </a:extLst>
          </p:cNvPr>
          <p:cNvSpPr>
            <a:spLocks noChangeShapeType="1"/>
          </p:cNvSpPr>
          <p:nvPr/>
        </p:nvSpPr>
        <p:spPr bwMode="auto">
          <a:xfrm>
            <a:off x="1503363" y="1614487"/>
            <a:ext cx="1558925" cy="0"/>
          </a:xfrm>
          <a:prstGeom prst="line">
            <a:avLst/>
          </a:prstGeom>
          <a:noFill/>
          <a:ln w="9525">
            <a:noFill/>
            <a:round/>
            <a:headEnd/>
            <a:tailEnd/>
          </a:ln>
        </p:spPr>
        <p:txBody>
          <a:bodyPr wrap="none"/>
          <a:lstStyle/>
          <a:p>
            <a:endParaRPr lang="en-US"/>
          </a:p>
        </p:txBody>
      </p:sp>
      <p:sp>
        <p:nvSpPr>
          <p:cNvPr id="69" name="Line 64">
            <a:extLst>
              <a:ext uri="{FF2B5EF4-FFF2-40B4-BE49-F238E27FC236}">
                <a16:creationId xmlns:a16="http://schemas.microsoft.com/office/drawing/2014/main" id="{D6A0BF6F-173C-4281-A1A8-BB8069CBFC47}"/>
              </a:ext>
            </a:extLst>
          </p:cNvPr>
          <p:cNvSpPr>
            <a:spLocks noChangeShapeType="1"/>
          </p:cNvSpPr>
          <p:nvPr/>
        </p:nvSpPr>
        <p:spPr bwMode="auto">
          <a:xfrm>
            <a:off x="3062288" y="1614487"/>
            <a:ext cx="1558925" cy="0"/>
          </a:xfrm>
          <a:prstGeom prst="line">
            <a:avLst/>
          </a:prstGeom>
          <a:noFill/>
          <a:ln w="9525">
            <a:noFill/>
            <a:round/>
            <a:headEnd/>
            <a:tailEnd/>
          </a:ln>
        </p:spPr>
        <p:txBody>
          <a:bodyPr wrap="none"/>
          <a:lstStyle/>
          <a:p>
            <a:endParaRPr lang="en-US"/>
          </a:p>
        </p:txBody>
      </p:sp>
      <p:sp>
        <p:nvSpPr>
          <p:cNvPr id="70" name="Line 66">
            <a:extLst>
              <a:ext uri="{FF2B5EF4-FFF2-40B4-BE49-F238E27FC236}">
                <a16:creationId xmlns:a16="http://schemas.microsoft.com/office/drawing/2014/main" id="{672B337A-18AF-4241-AE68-1B649FCFF121}"/>
              </a:ext>
            </a:extLst>
          </p:cNvPr>
          <p:cNvSpPr>
            <a:spLocks noChangeShapeType="1"/>
          </p:cNvSpPr>
          <p:nvPr/>
        </p:nvSpPr>
        <p:spPr bwMode="auto">
          <a:xfrm>
            <a:off x="4621213" y="1614487"/>
            <a:ext cx="1557337" cy="0"/>
          </a:xfrm>
          <a:prstGeom prst="line">
            <a:avLst/>
          </a:prstGeom>
          <a:noFill/>
          <a:ln w="9525">
            <a:noFill/>
            <a:round/>
            <a:headEnd/>
            <a:tailEnd/>
          </a:ln>
        </p:spPr>
        <p:txBody>
          <a:bodyPr wrap="none"/>
          <a:lstStyle/>
          <a:p>
            <a:endParaRPr lang="en-US"/>
          </a:p>
        </p:txBody>
      </p:sp>
      <p:sp>
        <p:nvSpPr>
          <p:cNvPr id="71" name="Line 68">
            <a:extLst>
              <a:ext uri="{FF2B5EF4-FFF2-40B4-BE49-F238E27FC236}">
                <a16:creationId xmlns:a16="http://schemas.microsoft.com/office/drawing/2014/main" id="{C9CA9FBA-A474-4872-9571-C33AECE1DD8C}"/>
              </a:ext>
            </a:extLst>
          </p:cNvPr>
          <p:cNvSpPr>
            <a:spLocks noChangeShapeType="1"/>
          </p:cNvSpPr>
          <p:nvPr/>
        </p:nvSpPr>
        <p:spPr bwMode="auto">
          <a:xfrm>
            <a:off x="6178550" y="1614487"/>
            <a:ext cx="1609725" cy="0"/>
          </a:xfrm>
          <a:prstGeom prst="line">
            <a:avLst/>
          </a:prstGeom>
          <a:noFill/>
          <a:ln w="9525">
            <a:noFill/>
            <a:round/>
            <a:headEnd/>
            <a:tailEnd/>
          </a:ln>
        </p:spPr>
        <p:txBody>
          <a:bodyPr wrap="none"/>
          <a:lstStyle/>
          <a:p>
            <a:endParaRPr lang="en-US"/>
          </a:p>
        </p:txBody>
      </p:sp>
      <p:pic>
        <p:nvPicPr>
          <p:cNvPr id="72" name="Picture 4">
            <a:extLst>
              <a:ext uri="{FF2B5EF4-FFF2-40B4-BE49-F238E27FC236}">
                <a16:creationId xmlns:a16="http://schemas.microsoft.com/office/drawing/2014/main" id="{47D3B924-3010-4A32-8EF7-C39E467240E5}"/>
              </a:ext>
            </a:extLst>
          </p:cNvPr>
          <p:cNvPicPr>
            <a:picLocks noChangeAspect="1" noChangeArrowheads="1"/>
          </p:cNvPicPr>
          <p:nvPr/>
        </p:nvPicPr>
        <p:blipFill>
          <a:blip r:embed="rId2"/>
          <a:srcRect/>
          <a:stretch>
            <a:fillRect/>
          </a:stretch>
        </p:blipFill>
        <p:spPr bwMode="auto">
          <a:xfrm>
            <a:off x="7788275" y="547687"/>
            <a:ext cx="1066800" cy="960438"/>
          </a:xfrm>
          <a:prstGeom prst="rect">
            <a:avLst/>
          </a:prstGeom>
          <a:noFill/>
          <a:ln w="9525">
            <a:noFill/>
            <a:miter lim="800000"/>
            <a:headEnd/>
            <a:tailEnd/>
          </a:ln>
        </p:spPr>
      </p:pic>
      <p:sp>
        <p:nvSpPr>
          <p:cNvPr id="73" name="Rectangle 48">
            <a:extLst>
              <a:ext uri="{FF2B5EF4-FFF2-40B4-BE49-F238E27FC236}">
                <a16:creationId xmlns:a16="http://schemas.microsoft.com/office/drawing/2014/main" id="{36529071-88A9-42E2-AE3C-F442022E9127}"/>
              </a:ext>
            </a:extLst>
          </p:cNvPr>
          <p:cNvSpPr>
            <a:spLocks/>
          </p:cNvSpPr>
          <p:nvPr/>
        </p:nvSpPr>
        <p:spPr bwMode="auto">
          <a:xfrm>
            <a:off x="7635875" y="319087"/>
            <a:ext cx="76200" cy="6503988"/>
          </a:xfrm>
          <a:prstGeom prst="rect">
            <a:avLst/>
          </a:prstGeom>
          <a:solidFill>
            <a:srgbClr val="0066CC"/>
          </a:solidFill>
          <a:ln w="9525">
            <a:noFill/>
            <a:miter lim="800000"/>
            <a:headEnd/>
            <a:tailEnd/>
          </a:ln>
        </p:spPr>
        <p:txBody>
          <a:bodyPr lIns="182880" rIns="182880" anchor="ctr"/>
          <a:lstStyle/>
          <a:p>
            <a:pPr>
              <a:spcAft>
                <a:spcPts val="1000"/>
              </a:spcAft>
            </a:pPr>
            <a:endParaRPr lang="en-US" altLang="ja-JP" sz="800" i="1">
              <a:solidFill>
                <a:srgbClr val="FFFFFF"/>
              </a:solidFill>
              <a:latin typeface="Cambria" pitchFamily="18" charset="0"/>
              <a:ea typeface="SimSun" pitchFamily="2" charset="-122"/>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p:txBody>
      </p:sp>
      <p:sp>
        <p:nvSpPr>
          <p:cNvPr id="74" name="Text Box 6">
            <a:extLst>
              <a:ext uri="{FF2B5EF4-FFF2-40B4-BE49-F238E27FC236}">
                <a16:creationId xmlns:a16="http://schemas.microsoft.com/office/drawing/2014/main" id="{4FEDF519-7E61-4102-94DA-27BBAE8EFDF6}"/>
              </a:ext>
            </a:extLst>
          </p:cNvPr>
          <p:cNvSpPr txBox="1">
            <a:spLocks noChangeArrowheads="1"/>
          </p:cNvSpPr>
          <p:nvPr/>
        </p:nvSpPr>
        <p:spPr bwMode="auto">
          <a:xfrm>
            <a:off x="7680325" y="1614487"/>
            <a:ext cx="1441450" cy="457200"/>
          </a:xfrm>
          <a:prstGeom prst="rect">
            <a:avLst/>
          </a:prstGeom>
          <a:noFill/>
          <a:ln w="9525">
            <a:noFill/>
            <a:miter lim="800000"/>
            <a:headEnd/>
            <a:tailEnd/>
          </a:ln>
        </p:spPr>
        <p:txBody>
          <a:bodyPr wrap="none">
            <a:spAutoFit/>
          </a:bodyPr>
          <a:lstStyle/>
          <a:p>
            <a:r>
              <a:rPr lang="en-US" altLang="zh-CN" sz="1200" b="1" i="1">
                <a:solidFill>
                  <a:srgbClr val="336699"/>
                </a:solidFill>
                <a:ea typeface="SimSun" pitchFamily="2" charset="-122"/>
              </a:rPr>
              <a:t>The United Nations </a:t>
            </a:r>
            <a:br>
              <a:rPr lang="en-US" altLang="zh-CN" sz="1200" b="1" i="1">
                <a:solidFill>
                  <a:srgbClr val="336699"/>
                </a:solidFill>
                <a:ea typeface="SimSun" pitchFamily="2" charset="-122"/>
              </a:rPr>
            </a:br>
            <a:r>
              <a:rPr lang="en-US" altLang="zh-CN" sz="1200" b="1" i="1">
                <a:solidFill>
                  <a:srgbClr val="336699"/>
                </a:solidFill>
                <a:ea typeface="SimSun" pitchFamily="2" charset="-122"/>
              </a:rPr>
              <a:t>Financial Situation</a:t>
            </a:r>
            <a:endParaRPr lang="en-GB" altLang="ja-JP" sz="1200" b="1" i="1">
              <a:solidFill>
                <a:srgbClr val="336699"/>
              </a:solidFill>
              <a:ea typeface="ＭＳ Ｐゴシック" charset="-128"/>
            </a:endParaRPr>
          </a:p>
        </p:txBody>
      </p:sp>
      <p:grpSp>
        <p:nvGrpSpPr>
          <p:cNvPr id="75" name="Group 37">
            <a:extLst>
              <a:ext uri="{FF2B5EF4-FFF2-40B4-BE49-F238E27FC236}">
                <a16:creationId xmlns:a16="http://schemas.microsoft.com/office/drawing/2014/main" id="{AA26CDA8-3802-47FA-B0A8-1C65D5E75892}"/>
              </a:ext>
            </a:extLst>
          </p:cNvPr>
          <p:cNvGrpSpPr>
            <a:grpSpLocks/>
          </p:cNvGrpSpPr>
          <p:nvPr/>
        </p:nvGrpSpPr>
        <p:grpSpPr bwMode="auto">
          <a:xfrm>
            <a:off x="7727950" y="2300289"/>
            <a:ext cx="1162050" cy="606426"/>
            <a:chOff x="7658100" y="2106614"/>
            <a:chExt cx="1162050" cy="606425"/>
          </a:xfrm>
        </p:grpSpPr>
        <p:grpSp>
          <p:nvGrpSpPr>
            <p:cNvPr id="76" name="Group 58">
              <a:extLst>
                <a:ext uri="{FF2B5EF4-FFF2-40B4-BE49-F238E27FC236}">
                  <a16:creationId xmlns:a16="http://schemas.microsoft.com/office/drawing/2014/main" id="{417DA2DD-BBF0-497E-89B7-5592B8D4B436}"/>
                </a:ext>
              </a:extLst>
            </p:cNvPr>
            <p:cNvGrpSpPr>
              <a:grpSpLocks/>
            </p:cNvGrpSpPr>
            <p:nvPr/>
          </p:nvGrpSpPr>
          <p:grpSpPr bwMode="auto">
            <a:xfrm>
              <a:off x="7667625" y="2106614"/>
              <a:ext cx="1152525" cy="606425"/>
              <a:chOff x="4830" y="1327"/>
              <a:chExt cx="726" cy="382"/>
            </a:xfrm>
          </p:grpSpPr>
          <p:sp>
            <p:nvSpPr>
              <p:cNvPr id="78" name="Text Box 59">
                <a:extLst>
                  <a:ext uri="{FF2B5EF4-FFF2-40B4-BE49-F238E27FC236}">
                    <a16:creationId xmlns:a16="http://schemas.microsoft.com/office/drawing/2014/main" id="{C62855BE-FACC-4B8E-9B10-E599257914B5}"/>
                  </a:ext>
                </a:extLst>
              </p:cNvPr>
              <p:cNvSpPr txBox="1">
                <a:spLocks noChangeArrowheads="1"/>
              </p:cNvSpPr>
              <p:nvPr/>
            </p:nvSpPr>
            <p:spPr bwMode="auto">
              <a:xfrm>
                <a:off x="4830" y="1327"/>
                <a:ext cx="726" cy="173"/>
              </a:xfrm>
              <a:prstGeom prst="rect">
                <a:avLst/>
              </a:prstGeom>
              <a:noFill/>
              <a:ln w="9525">
                <a:noFill/>
                <a:miter lim="800000"/>
                <a:headEnd/>
                <a:tailEnd/>
              </a:ln>
            </p:spPr>
            <p:txBody>
              <a:bodyPr wrap="none">
                <a:spAutoFit/>
              </a:bodyPr>
              <a:lstStyle/>
              <a:p>
                <a:r>
                  <a:rPr lang="en-US" altLang="ja-JP" sz="1200" b="1">
                    <a:solidFill>
                      <a:srgbClr val="B2B2B2"/>
                    </a:solidFill>
                    <a:ea typeface="ＭＳ Ｐゴシック" charset="-128"/>
                  </a:rPr>
                  <a:t>Regular budget</a:t>
                </a:r>
              </a:p>
            </p:txBody>
          </p:sp>
          <p:sp>
            <p:nvSpPr>
              <p:cNvPr id="79" name="Text Box 60">
                <a:extLst>
                  <a:ext uri="{FF2B5EF4-FFF2-40B4-BE49-F238E27FC236}">
                    <a16:creationId xmlns:a16="http://schemas.microsoft.com/office/drawing/2014/main" id="{34CA5A8F-2330-419E-B6FE-B0BFB54E9EBC}"/>
                  </a:ext>
                </a:extLst>
              </p:cNvPr>
              <p:cNvSpPr txBox="1">
                <a:spLocks noChangeArrowheads="1"/>
              </p:cNvSpPr>
              <p:nvPr/>
            </p:nvSpPr>
            <p:spPr bwMode="auto">
              <a:xfrm>
                <a:off x="4830" y="1429"/>
                <a:ext cx="666" cy="173"/>
              </a:xfrm>
              <a:prstGeom prst="rect">
                <a:avLst/>
              </a:prstGeom>
              <a:noFill/>
              <a:ln w="9525">
                <a:noFill/>
                <a:miter lim="800000"/>
                <a:headEnd/>
                <a:tailEnd/>
              </a:ln>
            </p:spPr>
            <p:txBody>
              <a:bodyPr wrap="none">
                <a:spAutoFit/>
              </a:bodyPr>
              <a:lstStyle/>
              <a:p>
                <a:r>
                  <a:rPr lang="en-US" altLang="ja-JP" sz="1200" b="1">
                    <a:solidFill>
                      <a:srgbClr val="0066CC"/>
                    </a:solidFill>
                    <a:ea typeface="ＭＳ Ｐゴシック" charset="-128"/>
                  </a:rPr>
                  <a:t>Peacekeeping</a:t>
                </a:r>
              </a:p>
            </p:txBody>
          </p:sp>
          <p:sp>
            <p:nvSpPr>
              <p:cNvPr id="80" name="Text Box 61">
                <a:extLst>
                  <a:ext uri="{FF2B5EF4-FFF2-40B4-BE49-F238E27FC236}">
                    <a16:creationId xmlns:a16="http://schemas.microsoft.com/office/drawing/2014/main" id="{F75F0146-6A1E-4B3C-81B9-43D6FEDA9F6B}"/>
                  </a:ext>
                </a:extLst>
              </p:cNvPr>
              <p:cNvSpPr txBox="1">
                <a:spLocks noChangeArrowheads="1"/>
              </p:cNvSpPr>
              <p:nvPr/>
            </p:nvSpPr>
            <p:spPr bwMode="auto">
              <a:xfrm>
                <a:off x="4830" y="1536"/>
                <a:ext cx="487" cy="173"/>
              </a:xfrm>
              <a:prstGeom prst="rect">
                <a:avLst/>
              </a:prstGeom>
              <a:noFill/>
              <a:ln w="9525">
                <a:noFill/>
                <a:miter lim="800000"/>
                <a:headEnd/>
                <a:tailEnd/>
              </a:ln>
            </p:spPr>
            <p:txBody>
              <a:bodyPr wrap="none">
                <a:spAutoFit/>
              </a:bodyPr>
              <a:lstStyle/>
              <a:p>
                <a:r>
                  <a:rPr lang="en-US" altLang="ja-JP" sz="1200" b="1">
                    <a:solidFill>
                      <a:srgbClr val="B2B2B2"/>
                    </a:solidFill>
                    <a:ea typeface="ＭＳ Ｐゴシック" charset="-128"/>
                  </a:rPr>
                  <a:t>Tribunals</a:t>
                </a:r>
              </a:p>
            </p:txBody>
          </p:sp>
        </p:grpSp>
        <p:sp>
          <p:nvSpPr>
            <p:cNvPr id="77" name="Rectangle 63">
              <a:extLst>
                <a:ext uri="{FF2B5EF4-FFF2-40B4-BE49-F238E27FC236}">
                  <a16:creationId xmlns:a16="http://schemas.microsoft.com/office/drawing/2014/main" id="{30B98E80-B550-4C32-B2DD-14DB2F23BA71}"/>
                </a:ext>
              </a:extLst>
            </p:cNvPr>
            <p:cNvSpPr>
              <a:spLocks noChangeArrowheads="1"/>
            </p:cNvSpPr>
            <p:nvPr/>
          </p:nvSpPr>
          <p:spPr bwMode="auto">
            <a:xfrm flipH="1">
              <a:off x="7658100" y="2362200"/>
              <a:ext cx="76200" cy="76200"/>
            </a:xfrm>
            <a:prstGeom prst="rect">
              <a:avLst/>
            </a:prstGeom>
            <a:solidFill>
              <a:srgbClr val="0066CC"/>
            </a:solidFill>
            <a:ln w="9525">
              <a:solidFill>
                <a:srgbClr val="0066CC"/>
              </a:solidFill>
              <a:miter lim="800000"/>
              <a:headEnd/>
              <a:tailEnd/>
            </a:ln>
          </p:spPr>
          <p:txBody>
            <a:bodyPr wrap="none" anchor="ctr"/>
            <a:lstStyle/>
            <a:p>
              <a:endParaRPr lang="en-US" altLang="en-US" sz="1800"/>
            </a:p>
          </p:txBody>
        </p:sp>
      </p:grpSp>
      <p:sp>
        <p:nvSpPr>
          <p:cNvPr id="81" name="Text Box 7">
            <a:extLst>
              <a:ext uri="{FF2B5EF4-FFF2-40B4-BE49-F238E27FC236}">
                <a16:creationId xmlns:a16="http://schemas.microsoft.com/office/drawing/2014/main" id="{950A9A7D-33B0-4804-A612-5740D3B71B31}"/>
              </a:ext>
            </a:extLst>
          </p:cNvPr>
          <p:cNvSpPr txBox="1">
            <a:spLocks noChangeArrowheads="1"/>
          </p:cNvSpPr>
          <p:nvPr/>
        </p:nvSpPr>
        <p:spPr bwMode="auto">
          <a:xfrm>
            <a:off x="1009282" y="5475287"/>
            <a:ext cx="184150" cy="366712"/>
          </a:xfrm>
          <a:prstGeom prst="rect">
            <a:avLst/>
          </a:prstGeom>
          <a:noFill/>
          <a:ln w="9525">
            <a:noFill/>
            <a:miter lim="800000"/>
            <a:headEnd/>
            <a:tailEnd/>
          </a:ln>
        </p:spPr>
        <p:txBody>
          <a:bodyPr wrap="none">
            <a:spAutoFit/>
          </a:bodyPr>
          <a:lstStyle/>
          <a:p>
            <a:endParaRPr lang="en-US" altLang="en-US" sz="1800">
              <a:latin typeface="Arial" charset="0"/>
            </a:endParaRPr>
          </a:p>
        </p:txBody>
      </p:sp>
      <p:sp>
        <p:nvSpPr>
          <p:cNvPr id="82" name="Line 58">
            <a:extLst>
              <a:ext uri="{FF2B5EF4-FFF2-40B4-BE49-F238E27FC236}">
                <a16:creationId xmlns:a16="http://schemas.microsoft.com/office/drawing/2014/main" id="{EBD62E9B-A264-4D05-9A8C-BFCD0A982184}"/>
              </a:ext>
            </a:extLst>
          </p:cNvPr>
          <p:cNvSpPr>
            <a:spLocks noChangeShapeType="1"/>
          </p:cNvSpPr>
          <p:nvPr/>
        </p:nvSpPr>
        <p:spPr bwMode="auto">
          <a:xfrm>
            <a:off x="34557" y="1781174"/>
            <a:ext cx="1487488" cy="0"/>
          </a:xfrm>
          <a:prstGeom prst="line">
            <a:avLst/>
          </a:prstGeom>
          <a:noFill/>
          <a:ln w="9525">
            <a:noFill/>
            <a:round/>
            <a:headEnd/>
            <a:tailEnd/>
          </a:ln>
        </p:spPr>
        <p:txBody>
          <a:bodyPr wrap="none"/>
          <a:lstStyle/>
          <a:p>
            <a:endParaRPr lang="en-US"/>
          </a:p>
        </p:txBody>
      </p:sp>
      <p:sp>
        <p:nvSpPr>
          <p:cNvPr id="83" name="Line 62">
            <a:extLst>
              <a:ext uri="{FF2B5EF4-FFF2-40B4-BE49-F238E27FC236}">
                <a16:creationId xmlns:a16="http://schemas.microsoft.com/office/drawing/2014/main" id="{71D0CC8F-12FA-4869-AE5F-2B52D0F09D7F}"/>
              </a:ext>
            </a:extLst>
          </p:cNvPr>
          <p:cNvSpPr>
            <a:spLocks noChangeShapeType="1"/>
          </p:cNvSpPr>
          <p:nvPr/>
        </p:nvSpPr>
        <p:spPr bwMode="auto">
          <a:xfrm>
            <a:off x="1522045" y="1781174"/>
            <a:ext cx="1558925" cy="0"/>
          </a:xfrm>
          <a:prstGeom prst="line">
            <a:avLst/>
          </a:prstGeom>
          <a:noFill/>
          <a:ln w="9525">
            <a:noFill/>
            <a:round/>
            <a:headEnd/>
            <a:tailEnd/>
          </a:ln>
        </p:spPr>
        <p:txBody>
          <a:bodyPr wrap="none"/>
          <a:lstStyle/>
          <a:p>
            <a:endParaRPr lang="en-US"/>
          </a:p>
        </p:txBody>
      </p:sp>
      <p:sp>
        <p:nvSpPr>
          <p:cNvPr id="84" name="Line 64">
            <a:extLst>
              <a:ext uri="{FF2B5EF4-FFF2-40B4-BE49-F238E27FC236}">
                <a16:creationId xmlns:a16="http://schemas.microsoft.com/office/drawing/2014/main" id="{5513ABAD-450B-4682-B0F0-146460058CB5}"/>
              </a:ext>
            </a:extLst>
          </p:cNvPr>
          <p:cNvSpPr>
            <a:spLocks noChangeShapeType="1"/>
          </p:cNvSpPr>
          <p:nvPr/>
        </p:nvSpPr>
        <p:spPr bwMode="auto">
          <a:xfrm>
            <a:off x="3080970" y="1781174"/>
            <a:ext cx="1558925" cy="0"/>
          </a:xfrm>
          <a:prstGeom prst="line">
            <a:avLst/>
          </a:prstGeom>
          <a:noFill/>
          <a:ln w="9525">
            <a:noFill/>
            <a:round/>
            <a:headEnd/>
            <a:tailEnd/>
          </a:ln>
        </p:spPr>
        <p:txBody>
          <a:bodyPr wrap="none"/>
          <a:lstStyle/>
          <a:p>
            <a:endParaRPr lang="en-US"/>
          </a:p>
        </p:txBody>
      </p:sp>
      <p:sp>
        <p:nvSpPr>
          <p:cNvPr id="85" name="Line 66">
            <a:extLst>
              <a:ext uri="{FF2B5EF4-FFF2-40B4-BE49-F238E27FC236}">
                <a16:creationId xmlns:a16="http://schemas.microsoft.com/office/drawing/2014/main" id="{D22606C0-F32E-44E3-872A-52A38AAF8AC0}"/>
              </a:ext>
            </a:extLst>
          </p:cNvPr>
          <p:cNvSpPr>
            <a:spLocks noChangeShapeType="1"/>
          </p:cNvSpPr>
          <p:nvPr/>
        </p:nvSpPr>
        <p:spPr bwMode="auto">
          <a:xfrm>
            <a:off x="4639895" y="1781174"/>
            <a:ext cx="1557337" cy="0"/>
          </a:xfrm>
          <a:prstGeom prst="line">
            <a:avLst/>
          </a:prstGeom>
          <a:noFill/>
          <a:ln w="9525">
            <a:noFill/>
            <a:round/>
            <a:headEnd/>
            <a:tailEnd/>
          </a:ln>
        </p:spPr>
        <p:txBody>
          <a:bodyPr wrap="none"/>
          <a:lstStyle/>
          <a:p>
            <a:endParaRPr lang="en-US"/>
          </a:p>
        </p:txBody>
      </p:sp>
      <p:sp>
        <p:nvSpPr>
          <p:cNvPr id="86" name="Text Box 7">
            <a:extLst>
              <a:ext uri="{FF2B5EF4-FFF2-40B4-BE49-F238E27FC236}">
                <a16:creationId xmlns:a16="http://schemas.microsoft.com/office/drawing/2014/main" id="{9DC104AD-B4E4-46A5-A878-C7AF30A76456}"/>
              </a:ext>
            </a:extLst>
          </p:cNvPr>
          <p:cNvSpPr txBox="1">
            <a:spLocks noChangeArrowheads="1"/>
          </p:cNvSpPr>
          <p:nvPr/>
        </p:nvSpPr>
        <p:spPr bwMode="auto">
          <a:xfrm>
            <a:off x="856882" y="5475287"/>
            <a:ext cx="184150" cy="366712"/>
          </a:xfrm>
          <a:prstGeom prst="rect">
            <a:avLst/>
          </a:prstGeom>
          <a:noFill/>
          <a:ln w="9525">
            <a:noFill/>
            <a:miter lim="800000"/>
            <a:headEnd/>
            <a:tailEnd/>
          </a:ln>
        </p:spPr>
        <p:txBody>
          <a:bodyPr wrap="none">
            <a:spAutoFit/>
          </a:bodyPr>
          <a:lstStyle/>
          <a:p>
            <a:endParaRPr lang="en-US" altLang="en-US" sz="1800">
              <a:latin typeface="Arial" charset="0"/>
            </a:endParaRPr>
          </a:p>
        </p:txBody>
      </p:sp>
      <p:sp>
        <p:nvSpPr>
          <p:cNvPr id="87" name="Line 58">
            <a:extLst>
              <a:ext uri="{FF2B5EF4-FFF2-40B4-BE49-F238E27FC236}">
                <a16:creationId xmlns:a16="http://schemas.microsoft.com/office/drawing/2014/main" id="{DAB32FE0-8893-455D-A15F-6098A86D1310}"/>
              </a:ext>
            </a:extLst>
          </p:cNvPr>
          <p:cNvSpPr>
            <a:spLocks noChangeShapeType="1"/>
          </p:cNvSpPr>
          <p:nvPr/>
        </p:nvSpPr>
        <p:spPr bwMode="auto">
          <a:xfrm>
            <a:off x="-117843" y="1781174"/>
            <a:ext cx="1487488" cy="0"/>
          </a:xfrm>
          <a:prstGeom prst="line">
            <a:avLst/>
          </a:prstGeom>
          <a:noFill/>
          <a:ln w="9525">
            <a:noFill/>
            <a:round/>
            <a:headEnd/>
            <a:tailEnd/>
          </a:ln>
        </p:spPr>
        <p:txBody>
          <a:bodyPr wrap="none"/>
          <a:lstStyle/>
          <a:p>
            <a:endParaRPr lang="en-US"/>
          </a:p>
        </p:txBody>
      </p:sp>
      <p:sp>
        <p:nvSpPr>
          <p:cNvPr id="88" name="Line 62">
            <a:extLst>
              <a:ext uri="{FF2B5EF4-FFF2-40B4-BE49-F238E27FC236}">
                <a16:creationId xmlns:a16="http://schemas.microsoft.com/office/drawing/2014/main" id="{06CF96E6-43C7-41CD-942D-F969F7403AE6}"/>
              </a:ext>
            </a:extLst>
          </p:cNvPr>
          <p:cNvSpPr>
            <a:spLocks noChangeShapeType="1"/>
          </p:cNvSpPr>
          <p:nvPr/>
        </p:nvSpPr>
        <p:spPr bwMode="auto">
          <a:xfrm>
            <a:off x="1369645" y="1781174"/>
            <a:ext cx="1558925" cy="0"/>
          </a:xfrm>
          <a:prstGeom prst="line">
            <a:avLst/>
          </a:prstGeom>
          <a:noFill/>
          <a:ln w="9525">
            <a:noFill/>
            <a:round/>
            <a:headEnd/>
            <a:tailEnd/>
          </a:ln>
        </p:spPr>
        <p:txBody>
          <a:bodyPr wrap="none"/>
          <a:lstStyle/>
          <a:p>
            <a:endParaRPr lang="en-US"/>
          </a:p>
        </p:txBody>
      </p:sp>
      <p:sp>
        <p:nvSpPr>
          <p:cNvPr id="89" name="Line 64">
            <a:extLst>
              <a:ext uri="{FF2B5EF4-FFF2-40B4-BE49-F238E27FC236}">
                <a16:creationId xmlns:a16="http://schemas.microsoft.com/office/drawing/2014/main" id="{0BB262E2-6082-4DA4-8D99-00D692C1475E}"/>
              </a:ext>
            </a:extLst>
          </p:cNvPr>
          <p:cNvSpPr>
            <a:spLocks noChangeShapeType="1"/>
          </p:cNvSpPr>
          <p:nvPr/>
        </p:nvSpPr>
        <p:spPr bwMode="auto">
          <a:xfrm>
            <a:off x="2928570" y="1781174"/>
            <a:ext cx="1558925" cy="0"/>
          </a:xfrm>
          <a:prstGeom prst="line">
            <a:avLst/>
          </a:prstGeom>
          <a:noFill/>
          <a:ln w="9525">
            <a:noFill/>
            <a:round/>
            <a:headEnd/>
            <a:tailEnd/>
          </a:ln>
        </p:spPr>
        <p:txBody>
          <a:bodyPr wrap="none"/>
          <a:lstStyle/>
          <a:p>
            <a:endParaRPr lang="en-US"/>
          </a:p>
        </p:txBody>
      </p:sp>
      <p:sp>
        <p:nvSpPr>
          <p:cNvPr id="90" name="Line 66">
            <a:extLst>
              <a:ext uri="{FF2B5EF4-FFF2-40B4-BE49-F238E27FC236}">
                <a16:creationId xmlns:a16="http://schemas.microsoft.com/office/drawing/2014/main" id="{4D374A29-5C9B-4743-A0F7-A848940F26C6}"/>
              </a:ext>
            </a:extLst>
          </p:cNvPr>
          <p:cNvSpPr>
            <a:spLocks noChangeShapeType="1"/>
          </p:cNvSpPr>
          <p:nvPr/>
        </p:nvSpPr>
        <p:spPr bwMode="auto">
          <a:xfrm>
            <a:off x="4487495" y="1781174"/>
            <a:ext cx="1557337" cy="0"/>
          </a:xfrm>
          <a:prstGeom prst="line">
            <a:avLst/>
          </a:prstGeom>
          <a:noFill/>
          <a:ln w="9525">
            <a:noFill/>
            <a:round/>
            <a:headEnd/>
            <a:tailEnd/>
          </a:ln>
        </p:spPr>
        <p:txBody>
          <a:bodyPr wrap="none"/>
          <a:lstStyle/>
          <a:p>
            <a:endParaRPr lang="en-US"/>
          </a:p>
        </p:txBody>
      </p:sp>
      <p:sp>
        <p:nvSpPr>
          <p:cNvPr id="91" name="Text Box 7">
            <a:extLst>
              <a:ext uri="{FF2B5EF4-FFF2-40B4-BE49-F238E27FC236}">
                <a16:creationId xmlns:a16="http://schemas.microsoft.com/office/drawing/2014/main" id="{BA0E1A50-40A6-4243-A2EB-68C19DCE970D}"/>
              </a:ext>
            </a:extLst>
          </p:cNvPr>
          <p:cNvSpPr txBox="1">
            <a:spLocks noChangeArrowheads="1"/>
          </p:cNvSpPr>
          <p:nvPr/>
        </p:nvSpPr>
        <p:spPr bwMode="auto">
          <a:xfrm>
            <a:off x="1143000" y="5308600"/>
            <a:ext cx="184150" cy="366712"/>
          </a:xfrm>
          <a:prstGeom prst="rect">
            <a:avLst/>
          </a:prstGeom>
          <a:noFill/>
          <a:ln w="9525">
            <a:noFill/>
            <a:miter lim="800000"/>
            <a:headEnd/>
            <a:tailEnd/>
          </a:ln>
        </p:spPr>
        <p:txBody>
          <a:bodyPr wrap="none">
            <a:spAutoFit/>
          </a:bodyPr>
          <a:lstStyle/>
          <a:p>
            <a:endParaRPr lang="en-US" altLang="en-US" sz="1800">
              <a:latin typeface="Arial" charset="0"/>
            </a:endParaRPr>
          </a:p>
        </p:txBody>
      </p:sp>
      <p:sp>
        <p:nvSpPr>
          <p:cNvPr id="92" name="Line 58">
            <a:extLst>
              <a:ext uri="{FF2B5EF4-FFF2-40B4-BE49-F238E27FC236}">
                <a16:creationId xmlns:a16="http://schemas.microsoft.com/office/drawing/2014/main" id="{EE4D8632-E8A6-4D99-8199-1CA8AF361B54}"/>
              </a:ext>
            </a:extLst>
          </p:cNvPr>
          <p:cNvSpPr>
            <a:spLocks noChangeShapeType="1"/>
          </p:cNvSpPr>
          <p:nvPr/>
        </p:nvSpPr>
        <p:spPr bwMode="auto">
          <a:xfrm>
            <a:off x="168275" y="1614487"/>
            <a:ext cx="1487488" cy="0"/>
          </a:xfrm>
          <a:prstGeom prst="line">
            <a:avLst/>
          </a:prstGeom>
          <a:noFill/>
          <a:ln w="9525">
            <a:noFill/>
            <a:round/>
            <a:headEnd/>
            <a:tailEnd/>
          </a:ln>
        </p:spPr>
        <p:txBody>
          <a:bodyPr wrap="none"/>
          <a:lstStyle/>
          <a:p>
            <a:endParaRPr lang="en-US"/>
          </a:p>
        </p:txBody>
      </p:sp>
      <p:sp>
        <p:nvSpPr>
          <p:cNvPr id="93" name="Line 62">
            <a:extLst>
              <a:ext uri="{FF2B5EF4-FFF2-40B4-BE49-F238E27FC236}">
                <a16:creationId xmlns:a16="http://schemas.microsoft.com/office/drawing/2014/main" id="{9F86F6F2-69EF-4AF6-A7D0-75E83B0614A3}"/>
              </a:ext>
            </a:extLst>
          </p:cNvPr>
          <p:cNvSpPr>
            <a:spLocks noChangeShapeType="1"/>
          </p:cNvSpPr>
          <p:nvPr/>
        </p:nvSpPr>
        <p:spPr bwMode="auto">
          <a:xfrm>
            <a:off x="1655763" y="1614487"/>
            <a:ext cx="1558925" cy="0"/>
          </a:xfrm>
          <a:prstGeom prst="line">
            <a:avLst/>
          </a:prstGeom>
          <a:noFill/>
          <a:ln w="9525">
            <a:noFill/>
            <a:round/>
            <a:headEnd/>
            <a:tailEnd/>
          </a:ln>
        </p:spPr>
        <p:txBody>
          <a:bodyPr wrap="none"/>
          <a:lstStyle/>
          <a:p>
            <a:endParaRPr lang="en-US"/>
          </a:p>
        </p:txBody>
      </p:sp>
      <p:sp>
        <p:nvSpPr>
          <p:cNvPr id="94" name="Line 64">
            <a:extLst>
              <a:ext uri="{FF2B5EF4-FFF2-40B4-BE49-F238E27FC236}">
                <a16:creationId xmlns:a16="http://schemas.microsoft.com/office/drawing/2014/main" id="{A4C5B731-E18E-4A21-A014-F330226572E0}"/>
              </a:ext>
            </a:extLst>
          </p:cNvPr>
          <p:cNvSpPr>
            <a:spLocks noChangeShapeType="1"/>
          </p:cNvSpPr>
          <p:nvPr/>
        </p:nvSpPr>
        <p:spPr bwMode="auto">
          <a:xfrm>
            <a:off x="3214688" y="1614487"/>
            <a:ext cx="1558925" cy="0"/>
          </a:xfrm>
          <a:prstGeom prst="line">
            <a:avLst/>
          </a:prstGeom>
          <a:noFill/>
          <a:ln w="9525">
            <a:noFill/>
            <a:round/>
            <a:headEnd/>
            <a:tailEnd/>
          </a:ln>
        </p:spPr>
        <p:txBody>
          <a:bodyPr wrap="none"/>
          <a:lstStyle/>
          <a:p>
            <a:endParaRPr lang="en-US"/>
          </a:p>
        </p:txBody>
      </p:sp>
      <p:sp>
        <p:nvSpPr>
          <p:cNvPr id="95" name="Line 66">
            <a:extLst>
              <a:ext uri="{FF2B5EF4-FFF2-40B4-BE49-F238E27FC236}">
                <a16:creationId xmlns:a16="http://schemas.microsoft.com/office/drawing/2014/main" id="{B55E8CD0-5D46-4FAC-AE4F-E7C4D80D5EB3}"/>
              </a:ext>
            </a:extLst>
          </p:cNvPr>
          <p:cNvSpPr>
            <a:spLocks noChangeShapeType="1"/>
          </p:cNvSpPr>
          <p:nvPr/>
        </p:nvSpPr>
        <p:spPr bwMode="auto">
          <a:xfrm>
            <a:off x="4773613" y="1614487"/>
            <a:ext cx="1557337" cy="0"/>
          </a:xfrm>
          <a:prstGeom prst="line">
            <a:avLst/>
          </a:prstGeom>
          <a:noFill/>
          <a:ln w="9525">
            <a:noFill/>
            <a:round/>
            <a:headEnd/>
            <a:tailEnd/>
          </a:ln>
        </p:spPr>
        <p:txBody>
          <a:bodyPr wrap="none"/>
          <a:lstStyle/>
          <a:p>
            <a:endParaRPr lang="en-US"/>
          </a:p>
        </p:txBody>
      </p:sp>
      <p:sp>
        <p:nvSpPr>
          <p:cNvPr id="96" name="Text Box 7">
            <a:extLst>
              <a:ext uri="{FF2B5EF4-FFF2-40B4-BE49-F238E27FC236}">
                <a16:creationId xmlns:a16="http://schemas.microsoft.com/office/drawing/2014/main" id="{E2C556C6-9CAF-4CB5-BF28-1B0C92A71C12}"/>
              </a:ext>
            </a:extLst>
          </p:cNvPr>
          <p:cNvSpPr txBox="1">
            <a:spLocks noChangeArrowheads="1"/>
          </p:cNvSpPr>
          <p:nvPr/>
        </p:nvSpPr>
        <p:spPr bwMode="auto">
          <a:xfrm>
            <a:off x="990600" y="5308600"/>
            <a:ext cx="184150" cy="366712"/>
          </a:xfrm>
          <a:prstGeom prst="rect">
            <a:avLst/>
          </a:prstGeom>
          <a:noFill/>
          <a:ln w="9525">
            <a:noFill/>
            <a:miter lim="800000"/>
            <a:headEnd/>
            <a:tailEnd/>
          </a:ln>
        </p:spPr>
        <p:txBody>
          <a:bodyPr wrap="none">
            <a:spAutoFit/>
          </a:bodyPr>
          <a:lstStyle/>
          <a:p>
            <a:endParaRPr lang="en-US" altLang="en-US" sz="1800">
              <a:latin typeface="Arial" charset="0"/>
            </a:endParaRPr>
          </a:p>
        </p:txBody>
      </p:sp>
      <p:sp>
        <p:nvSpPr>
          <p:cNvPr id="97" name="Line 58">
            <a:extLst>
              <a:ext uri="{FF2B5EF4-FFF2-40B4-BE49-F238E27FC236}">
                <a16:creationId xmlns:a16="http://schemas.microsoft.com/office/drawing/2014/main" id="{AA59E946-D529-4AF6-9DA0-E2448A0A0839}"/>
              </a:ext>
            </a:extLst>
          </p:cNvPr>
          <p:cNvSpPr>
            <a:spLocks noChangeShapeType="1"/>
          </p:cNvSpPr>
          <p:nvPr/>
        </p:nvSpPr>
        <p:spPr bwMode="auto">
          <a:xfrm>
            <a:off x="15875" y="1614487"/>
            <a:ext cx="1487488" cy="0"/>
          </a:xfrm>
          <a:prstGeom prst="line">
            <a:avLst/>
          </a:prstGeom>
          <a:noFill/>
          <a:ln w="9525">
            <a:noFill/>
            <a:round/>
            <a:headEnd/>
            <a:tailEnd/>
          </a:ln>
        </p:spPr>
        <p:txBody>
          <a:bodyPr wrap="none"/>
          <a:lstStyle/>
          <a:p>
            <a:endParaRPr lang="en-US"/>
          </a:p>
        </p:txBody>
      </p:sp>
      <p:sp>
        <p:nvSpPr>
          <p:cNvPr id="98" name="Line 62">
            <a:extLst>
              <a:ext uri="{FF2B5EF4-FFF2-40B4-BE49-F238E27FC236}">
                <a16:creationId xmlns:a16="http://schemas.microsoft.com/office/drawing/2014/main" id="{AD62B4B9-4927-4852-9C3D-6243E1350B42}"/>
              </a:ext>
            </a:extLst>
          </p:cNvPr>
          <p:cNvSpPr>
            <a:spLocks noChangeShapeType="1"/>
          </p:cNvSpPr>
          <p:nvPr/>
        </p:nvSpPr>
        <p:spPr bwMode="auto">
          <a:xfrm>
            <a:off x="1503363" y="1614487"/>
            <a:ext cx="1558925" cy="0"/>
          </a:xfrm>
          <a:prstGeom prst="line">
            <a:avLst/>
          </a:prstGeom>
          <a:noFill/>
          <a:ln w="9525">
            <a:noFill/>
            <a:round/>
            <a:headEnd/>
            <a:tailEnd/>
          </a:ln>
        </p:spPr>
        <p:txBody>
          <a:bodyPr wrap="none"/>
          <a:lstStyle/>
          <a:p>
            <a:endParaRPr lang="en-US"/>
          </a:p>
        </p:txBody>
      </p:sp>
      <p:sp>
        <p:nvSpPr>
          <p:cNvPr id="99" name="Line 64">
            <a:extLst>
              <a:ext uri="{FF2B5EF4-FFF2-40B4-BE49-F238E27FC236}">
                <a16:creationId xmlns:a16="http://schemas.microsoft.com/office/drawing/2014/main" id="{6D2D4A0F-3D7A-4247-92BC-68FB09C17197}"/>
              </a:ext>
            </a:extLst>
          </p:cNvPr>
          <p:cNvSpPr>
            <a:spLocks noChangeShapeType="1"/>
          </p:cNvSpPr>
          <p:nvPr/>
        </p:nvSpPr>
        <p:spPr bwMode="auto">
          <a:xfrm>
            <a:off x="3062288" y="1614487"/>
            <a:ext cx="1558925" cy="0"/>
          </a:xfrm>
          <a:prstGeom prst="line">
            <a:avLst/>
          </a:prstGeom>
          <a:noFill/>
          <a:ln w="9525">
            <a:noFill/>
            <a:round/>
            <a:headEnd/>
            <a:tailEnd/>
          </a:ln>
        </p:spPr>
        <p:txBody>
          <a:bodyPr wrap="none"/>
          <a:lstStyle/>
          <a:p>
            <a:endParaRPr lang="en-US"/>
          </a:p>
        </p:txBody>
      </p:sp>
      <p:sp>
        <p:nvSpPr>
          <p:cNvPr id="100" name="Line 66">
            <a:extLst>
              <a:ext uri="{FF2B5EF4-FFF2-40B4-BE49-F238E27FC236}">
                <a16:creationId xmlns:a16="http://schemas.microsoft.com/office/drawing/2014/main" id="{6BB3BC33-3A1F-45EE-9E57-AD18AFCAB685}"/>
              </a:ext>
            </a:extLst>
          </p:cNvPr>
          <p:cNvSpPr>
            <a:spLocks noChangeShapeType="1"/>
          </p:cNvSpPr>
          <p:nvPr/>
        </p:nvSpPr>
        <p:spPr bwMode="auto">
          <a:xfrm>
            <a:off x="4621213" y="1614487"/>
            <a:ext cx="1557337" cy="0"/>
          </a:xfrm>
          <a:prstGeom prst="line">
            <a:avLst/>
          </a:prstGeom>
          <a:noFill/>
          <a:ln w="9525">
            <a:noFill/>
            <a:round/>
            <a:headEnd/>
            <a:tailEnd/>
          </a:ln>
        </p:spPr>
        <p:txBody>
          <a:bodyPr wrap="none"/>
          <a:lstStyle/>
          <a:p>
            <a:endParaRPr lang="en-US"/>
          </a:p>
        </p:txBody>
      </p:sp>
      <p:graphicFrame>
        <p:nvGraphicFramePr>
          <p:cNvPr id="101" name="Group 914">
            <a:extLst>
              <a:ext uri="{FF2B5EF4-FFF2-40B4-BE49-F238E27FC236}">
                <a16:creationId xmlns:a16="http://schemas.microsoft.com/office/drawing/2014/main" id="{1FAB325C-65E3-4924-8DD0-184E1BFA285E}"/>
              </a:ext>
            </a:extLst>
          </p:cNvPr>
          <p:cNvGraphicFramePr>
            <a:graphicFrameLocks noGrp="1"/>
          </p:cNvGraphicFramePr>
          <p:nvPr>
            <p:extLst>
              <p:ext uri="{D42A27DB-BD31-4B8C-83A1-F6EECF244321}">
                <p14:modId xmlns:p14="http://schemas.microsoft.com/office/powerpoint/2010/main" val="954193572"/>
              </p:ext>
            </p:extLst>
          </p:nvPr>
        </p:nvGraphicFramePr>
        <p:xfrm>
          <a:off x="799564" y="2149629"/>
          <a:ext cx="5990749" cy="2378207"/>
        </p:xfrm>
        <a:graphic>
          <a:graphicData uri="http://schemas.openxmlformats.org/drawingml/2006/table">
            <a:tbl>
              <a:tblPr/>
              <a:tblGrid>
                <a:gridCol w="1812925">
                  <a:extLst>
                    <a:ext uri="{9D8B030D-6E8A-4147-A177-3AD203B41FA5}">
                      <a16:colId xmlns:a16="http://schemas.microsoft.com/office/drawing/2014/main" val="20000"/>
                    </a:ext>
                  </a:extLst>
                </a:gridCol>
                <a:gridCol w="1447800">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1510824">
                  <a:extLst>
                    <a:ext uri="{9D8B030D-6E8A-4147-A177-3AD203B41FA5}">
                      <a16:colId xmlns:a16="http://schemas.microsoft.com/office/drawing/2014/main" val="20003"/>
                    </a:ext>
                  </a:extLst>
                </a:gridCol>
              </a:tblGrid>
              <a:tr h="351632">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1500" b="0" i="0" u="none" strike="noStrike" cap="none" normalizeH="0" baseline="0" dirty="0">
                        <a:ln>
                          <a:noFill/>
                        </a:ln>
                        <a:solidFill>
                          <a:schemeClr val="tx1"/>
                        </a:solidFill>
                        <a:effectLst/>
                        <a:latin typeface="Calibri" pitchFamily="34" charset="0"/>
                        <a:cs typeface="Arial" charset="0"/>
                      </a:endParaRPr>
                    </a:p>
                  </a:txBody>
                  <a:tcPr marT="45679" marB="45679"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GB" altLang="ja-JP" sz="1500" b="1" i="0" u="none" strike="noStrike" cap="none" normalizeH="0" baseline="0" dirty="0">
                          <a:ln>
                            <a:noFill/>
                          </a:ln>
                          <a:solidFill>
                            <a:schemeClr val="tx1"/>
                          </a:solidFill>
                          <a:effectLst/>
                          <a:latin typeface="Calibri" pitchFamily="34" charset="0"/>
                          <a:ea typeface="ＭＳ Ｐゴシック" charset="-128"/>
                          <a:cs typeface="Arial" charset="0"/>
                        </a:rPr>
                        <a:t>31 Dec 2016</a:t>
                      </a:r>
                    </a:p>
                  </a:txBody>
                  <a:tcPr marT="45679" marB="45679"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GB" altLang="ja-JP" sz="1500" b="1" i="0" u="none" strike="noStrike" cap="none" normalizeH="0" baseline="0" dirty="0">
                          <a:ln>
                            <a:noFill/>
                          </a:ln>
                          <a:solidFill>
                            <a:schemeClr val="tx1"/>
                          </a:solidFill>
                          <a:effectLst/>
                          <a:latin typeface="Calibri" pitchFamily="34" charset="0"/>
                          <a:ea typeface="ＭＳ Ｐゴシック" charset="-128"/>
                          <a:cs typeface="Arial" charset="0"/>
                        </a:rPr>
                        <a:t>31 Dec 2017</a:t>
                      </a:r>
                    </a:p>
                  </a:txBody>
                  <a:tcPr marT="45679" marB="45679"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GB" altLang="ja-JP" sz="1500" b="1" i="0" u="none" strike="noStrike" cap="none" normalizeH="0" baseline="0" dirty="0">
                          <a:ln>
                            <a:noFill/>
                          </a:ln>
                          <a:solidFill>
                            <a:schemeClr val="tx1"/>
                          </a:solidFill>
                          <a:effectLst/>
                          <a:latin typeface="Calibri" pitchFamily="34" charset="0"/>
                          <a:ea typeface="ＭＳ Ｐゴシック" charset="-128"/>
                          <a:cs typeface="Arial" charset="0"/>
                        </a:rPr>
                        <a:t>30 April 2018</a:t>
                      </a:r>
                      <a:r>
                        <a:rPr lang="en-GB" altLang="ja-JP" sz="1600" baseline="30000" dirty="0">
                          <a:ea typeface="ＭＳ Ｐゴシック" charset="-128"/>
                        </a:rPr>
                        <a:t>a</a:t>
                      </a:r>
                      <a:r>
                        <a:rPr kumimoji="0" lang="en-GB" altLang="ja-JP" sz="1500" b="0" i="0" u="none" strike="noStrike" cap="none" normalizeH="0" baseline="0" dirty="0">
                          <a:ln>
                            <a:noFill/>
                          </a:ln>
                          <a:solidFill>
                            <a:schemeClr val="tx1"/>
                          </a:solidFill>
                          <a:effectLst/>
                          <a:latin typeface="Calibri" pitchFamily="34" charset="0"/>
                          <a:ea typeface="ＭＳ Ｐゴシック" charset="-128"/>
                          <a:cs typeface="Arial" charset="0"/>
                        </a:rPr>
                        <a:t> </a:t>
                      </a:r>
                      <a:endParaRPr kumimoji="0" lang="en-GB" altLang="ja-JP" sz="1500" b="0" i="0" u="none" strike="noStrike" cap="none" normalizeH="0" baseline="30000" dirty="0">
                        <a:ln>
                          <a:noFill/>
                        </a:ln>
                        <a:solidFill>
                          <a:schemeClr val="tx1"/>
                        </a:solidFill>
                        <a:effectLst/>
                        <a:latin typeface="Calibri" pitchFamily="34" charset="0"/>
                        <a:ea typeface="ＭＳ Ｐゴシック" charset="-128"/>
                        <a:cs typeface="Arial" charset="0"/>
                      </a:endParaRPr>
                    </a:p>
                  </a:txBody>
                  <a:tcPr marT="45679" marB="45679"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72952">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ja-JP" sz="1500" b="0" i="0" u="none" strike="noStrike" cap="none" normalizeH="0" baseline="0" dirty="0">
                          <a:ln>
                            <a:noFill/>
                          </a:ln>
                          <a:solidFill>
                            <a:schemeClr val="tx1"/>
                          </a:solidFill>
                          <a:effectLst/>
                          <a:latin typeface="Calibri" pitchFamily="34" charset="0"/>
                          <a:ea typeface="ＭＳ Ｐゴシック" charset="-128"/>
                          <a:cs typeface="Arial" charset="0"/>
                        </a:rPr>
                        <a:t>Troops/formed police units</a:t>
                      </a:r>
                      <a:endParaRPr kumimoji="0" lang="en-GB" altLang="ja-JP" sz="1500" b="0" i="0" u="none" strike="noStrike" cap="none" normalizeH="0" baseline="0" dirty="0">
                        <a:ln>
                          <a:noFill/>
                        </a:ln>
                        <a:solidFill>
                          <a:srgbClr val="FF0000"/>
                        </a:solidFill>
                        <a:effectLst/>
                        <a:latin typeface="Calibri" pitchFamily="34" charset="0"/>
                        <a:ea typeface="ＭＳ Ｐゴシック" charset="-128"/>
                        <a:cs typeface="Arial" charset="0"/>
                      </a:endParaRPr>
                    </a:p>
                  </a:txBody>
                  <a:tcPr marT="45679" marB="45679"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altLang="ja-JP" sz="1500" b="0" i="0" u="none" strike="noStrike" cap="none" normalizeH="0" baseline="0" dirty="0">
                          <a:ln>
                            <a:noFill/>
                          </a:ln>
                          <a:solidFill>
                            <a:schemeClr val="tx1"/>
                          </a:solidFill>
                          <a:effectLst/>
                          <a:latin typeface="Calibri" pitchFamily="34" charset="0"/>
                          <a:ea typeface="ＭＳ Ｐゴシック" charset="-128"/>
                          <a:cs typeface="Arial" charset="0"/>
                        </a:rPr>
                        <a:t>249</a:t>
                      </a:r>
                    </a:p>
                  </a:txBody>
                  <a:tcPr marT="45679" marB="45679"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GB" altLang="ja-JP" sz="1500" b="0" i="0" u="none" strike="noStrike" cap="none" normalizeH="0" baseline="0" dirty="0">
                          <a:ln>
                            <a:noFill/>
                          </a:ln>
                          <a:solidFill>
                            <a:schemeClr val="tx1"/>
                          </a:solidFill>
                          <a:effectLst/>
                          <a:latin typeface="Calibri" pitchFamily="34" charset="0"/>
                          <a:ea typeface="ＭＳ Ｐゴシック" charset="-128"/>
                          <a:cs typeface="Arial" charset="0"/>
                        </a:rPr>
                        <a:t>250</a:t>
                      </a:r>
                    </a:p>
                  </a:txBody>
                  <a:tcPr marT="45679" marB="45679"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defRPr/>
                      </a:pPr>
                      <a:r>
                        <a:rPr kumimoji="0" lang="en-GB" altLang="ja-JP" sz="1500" b="0" i="0" u="none" strike="noStrike" kern="1200" cap="none" normalizeH="0" baseline="0" dirty="0">
                          <a:ln>
                            <a:noFill/>
                          </a:ln>
                          <a:solidFill>
                            <a:schemeClr val="tx1"/>
                          </a:solidFill>
                          <a:effectLst/>
                          <a:latin typeface="Calibri" pitchFamily="34" charset="0"/>
                          <a:ea typeface="ＭＳ Ｐゴシック" charset="-128"/>
                          <a:cs typeface="Arial" charset="0"/>
                        </a:rPr>
                        <a:t>385</a:t>
                      </a:r>
                      <a:r>
                        <a:rPr kumimoji="0" lang="en-GB" altLang="ja-JP" sz="1400" b="0" i="0" u="none" strike="noStrike" kern="1200" cap="none" normalizeH="0" baseline="30000" dirty="0">
                          <a:ln>
                            <a:noFill/>
                          </a:ln>
                          <a:solidFill>
                            <a:schemeClr val="tx1"/>
                          </a:solidFill>
                          <a:effectLst/>
                          <a:latin typeface="Calibri" pitchFamily="34" charset="0"/>
                          <a:ea typeface="ＭＳ Ｐゴシック" charset="-128"/>
                          <a:cs typeface="Arial" charset="0"/>
                        </a:rPr>
                        <a:t>b</a:t>
                      </a:r>
                      <a:endParaRPr kumimoji="0" lang="en-GB" altLang="ja-JP" sz="1500" b="0" i="0" u="none" strike="noStrike" kern="1200" cap="none" normalizeH="0" baseline="30000" dirty="0">
                        <a:ln>
                          <a:noFill/>
                        </a:ln>
                        <a:solidFill>
                          <a:schemeClr val="tx1"/>
                        </a:solidFill>
                        <a:effectLst/>
                        <a:latin typeface="Calibri" pitchFamily="34" charset="0"/>
                        <a:ea typeface="ＭＳ Ｐゴシック" charset="-128"/>
                        <a:cs typeface="Arial" charset="0"/>
                      </a:endParaRPr>
                    </a:p>
                  </a:txBody>
                  <a:tcPr marT="45679" marB="45679"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extLst>
                  <a:ext uri="{0D108BD9-81ED-4DB2-BD59-A6C34878D82A}">
                    <a16:rowId xmlns:a16="http://schemas.microsoft.com/office/drawing/2014/main" val="10001"/>
                  </a:ext>
                </a:extLst>
              </a:tr>
              <a:tr h="380901">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ja-JP" sz="1500" b="0" i="0" u="none" strike="noStrike" cap="none" normalizeH="0" baseline="0" dirty="0">
                          <a:ln>
                            <a:noFill/>
                          </a:ln>
                          <a:solidFill>
                            <a:schemeClr val="tx1"/>
                          </a:solidFill>
                          <a:effectLst/>
                          <a:latin typeface="Calibri" pitchFamily="34" charset="0"/>
                          <a:ea typeface="ＭＳ Ｐゴシック" charset="-128"/>
                          <a:cs typeface="Arial" charset="0"/>
                        </a:rPr>
                        <a:t>COE claims (active missions)</a:t>
                      </a:r>
                      <a:endParaRPr kumimoji="0" lang="en-GB" altLang="ja-JP" sz="1500" b="0" i="0" u="none" strike="noStrike" cap="none" normalizeH="0" baseline="0" dirty="0">
                        <a:ln>
                          <a:noFill/>
                        </a:ln>
                        <a:solidFill>
                          <a:schemeClr val="tx1"/>
                        </a:solidFill>
                        <a:effectLst/>
                        <a:latin typeface="Calibri" pitchFamily="34" charset="0"/>
                        <a:ea typeface="ＭＳ Ｐゴシック" charset="-128"/>
                        <a:cs typeface="Arial" charset="0"/>
                      </a:endParaRPr>
                    </a:p>
                  </a:txBody>
                  <a:tcPr marT="45679" marB="45679"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altLang="ja-JP" sz="1500" b="0" i="0" u="none" strike="noStrike" cap="none" normalizeH="0" baseline="0" dirty="0">
                          <a:ln>
                            <a:noFill/>
                          </a:ln>
                          <a:solidFill>
                            <a:schemeClr val="tx1"/>
                          </a:solidFill>
                          <a:effectLst/>
                          <a:latin typeface="Calibri" pitchFamily="34" charset="0"/>
                          <a:ea typeface="ＭＳ Ｐゴシック" charset="-128"/>
                          <a:cs typeface="Arial" charset="0"/>
                        </a:rPr>
                        <a:t>475</a:t>
                      </a:r>
                    </a:p>
                  </a:txBody>
                  <a:tcPr marT="45679" marB="45679"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GB" altLang="ja-JP" sz="1500" b="0" i="0" u="none" strike="noStrike" cap="none" normalizeH="0" baseline="0" dirty="0">
                          <a:ln>
                            <a:noFill/>
                          </a:ln>
                          <a:solidFill>
                            <a:schemeClr val="tx1"/>
                          </a:solidFill>
                          <a:effectLst/>
                          <a:latin typeface="Calibri" pitchFamily="34" charset="0"/>
                          <a:ea typeface="ＭＳ Ｐゴシック" charset="-128"/>
                          <a:cs typeface="Arial" charset="0"/>
                        </a:rPr>
                        <a:t>460</a:t>
                      </a:r>
                    </a:p>
                  </a:txBody>
                  <a:tcPr marT="45679" marB="45679"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altLang="ja-JP" sz="1500" b="0" i="0" u="none" strike="noStrike" cap="none" normalizeH="0" baseline="0" dirty="0">
                          <a:ln>
                            <a:noFill/>
                          </a:ln>
                          <a:solidFill>
                            <a:schemeClr val="tx1"/>
                          </a:solidFill>
                          <a:effectLst/>
                          <a:latin typeface="Calibri" pitchFamily="34" charset="0"/>
                          <a:ea typeface="ＭＳ Ｐゴシック" charset="-128"/>
                          <a:cs typeface="Arial" charset="0"/>
                        </a:rPr>
                        <a:t>734</a:t>
                      </a:r>
                    </a:p>
                  </a:txBody>
                  <a:tcPr marT="45679" marB="45679"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2"/>
                  </a:ext>
                </a:extLst>
              </a:tr>
              <a:tr h="380901">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ja-JP" sz="1500" b="0" i="0" u="none" strike="noStrike" cap="none" normalizeH="0" baseline="0" dirty="0">
                          <a:ln>
                            <a:noFill/>
                          </a:ln>
                          <a:solidFill>
                            <a:schemeClr val="tx1"/>
                          </a:solidFill>
                          <a:effectLst/>
                          <a:latin typeface="Calibri" pitchFamily="34" charset="0"/>
                          <a:ea typeface="ＭＳ Ｐゴシック" charset="-128"/>
                          <a:cs typeface="Arial" charset="0"/>
                        </a:rPr>
                        <a:t>COE claims (closed missions)</a:t>
                      </a:r>
                      <a:endParaRPr kumimoji="0" lang="en-GB" altLang="ja-JP" sz="1500" b="0" i="0" u="none" strike="noStrike" cap="none" normalizeH="0" baseline="0" dirty="0">
                        <a:ln>
                          <a:noFill/>
                        </a:ln>
                        <a:solidFill>
                          <a:schemeClr val="tx1"/>
                        </a:solidFill>
                        <a:effectLst/>
                        <a:latin typeface="Calibri" pitchFamily="34" charset="0"/>
                        <a:ea typeface="ＭＳ Ｐゴシック" charset="-128"/>
                        <a:cs typeface="Arial" charset="0"/>
                      </a:endParaRPr>
                    </a:p>
                  </a:txBody>
                  <a:tcPr marT="45679" marB="45679"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altLang="ja-JP" sz="1500" b="0" i="0" u="none" strike="noStrike" cap="none" normalizeH="0" baseline="0" dirty="0">
                          <a:ln>
                            <a:noFill/>
                          </a:ln>
                          <a:solidFill>
                            <a:schemeClr val="tx1"/>
                          </a:solidFill>
                          <a:effectLst/>
                          <a:latin typeface="Calibri" pitchFamily="34" charset="0"/>
                          <a:ea typeface="ＭＳ Ｐゴシック" charset="-128"/>
                          <a:cs typeface="Arial" charset="0"/>
                        </a:rPr>
                        <a:t>86</a:t>
                      </a:r>
                    </a:p>
                  </a:txBody>
                  <a:tcPr marT="45679" marB="45679"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altLang="ja-JP" sz="1500" b="0" i="0" u="none" strike="noStrike" cap="none" normalizeH="0" baseline="0" dirty="0">
                          <a:ln>
                            <a:noFill/>
                          </a:ln>
                          <a:solidFill>
                            <a:schemeClr val="tx1"/>
                          </a:solidFill>
                          <a:effectLst/>
                          <a:latin typeface="Calibri" pitchFamily="34" charset="0"/>
                          <a:ea typeface="ＭＳ Ｐゴシック" charset="-128"/>
                          <a:cs typeface="Arial" charset="0"/>
                        </a:rPr>
                        <a:t>86</a:t>
                      </a:r>
                    </a:p>
                  </a:txBody>
                  <a:tcPr marT="45679" marB="45679"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altLang="ja-JP" sz="1500" b="0" i="0" u="none" strike="noStrike" cap="none" normalizeH="0" baseline="0" dirty="0">
                          <a:ln>
                            <a:noFill/>
                          </a:ln>
                          <a:solidFill>
                            <a:schemeClr val="tx1"/>
                          </a:solidFill>
                          <a:effectLst/>
                          <a:latin typeface="Calibri" pitchFamily="34" charset="0"/>
                          <a:ea typeface="ＭＳ Ｐゴシック" charset="-128"/>
                          <a:cs typeface="Arial" charset="0"/>
                        </a:rPr>
                        <a:t>86</a:t>
                      </a:r>
                    </a:p>
                  </a:txBody>
                  <a:tcPr marT="45679" marB="45679"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3"/>
                  </a:ext>
                </a:extLst>
              </a:tr>
              <a:tr h="380901">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ja-JP" sz="1500" b="1" i="0" u="none" strike="noStrike" cap="none" normalizeH="0" baseline="0" dirty="0" err="1">
                          <a:ln>
                            <a:noFill/>
                          </a:ln>
                          <a:solidFill>
                            <a:schemeClr val="tx1"/>
                          </a:solidFill>
                          <a:effectLst/>
                          <a:latin typeface="Calibri" pitchFamily="34" charset="0"/>
                          <a:ea typeface="ＭＳ Ｐゴシック" charset="-128"/>
                          <a:cs typeface="Arial" charset="0"/>
                        </a:rPr>
                        <a:t>TOTAL</a:t>
                      </a:r>
                      <a:r>
                        <a:rPr kumimoji="0" lang="en-GB" altLang="ja-JP" sz="1500" b="1" i="0" u="none" strike="noStrike" cap="none" normalizeH="0" baseline="30000" dirty="0" err="1">
                          <a:ln>
                            <a:noFill/>
                          </a:ln>
                          <a:solidFill>
                            <a:schemeClr val="tx1"/>
                          </a:solidFill>
                          <a:effectLst/>
                          <a:latin typeface="Calibri" pitchFamily="34" charset="0"/>
                          <a:ea typeface="ＭＳ Ｐゴシック" charset="-128"/>
                          <a:cs typeface="Arial" charset="0"/>
                        </a:rPr>
                        <a:t>c</a:t>
                      </a:r>
                      <a:endParaRPr kumimoji="0" lang="en-GB" altLang="ja-JP" sz="1500" b="0" i="0" u="none" strike="noStrike" cap="none" normalizeH="0" baseline="30000" dirty="0">
                        <a:ln>
                          <a:noFill/>
                        </a:ln>
                        <a:solidFill>
                          <a:schemeClr val="tx1"/>
                        </a:solidFill>
                        <a:effectLst/>
                        <a:latin typeface="Calibri" pitchFamily="34" charset="0"/>
                        <a:ea typeface="ＭＳ Ｐゴシック" charset="-128"/>
                        <a:cs typeface="Arial" charset="0"/>
                      </a:endParaRPr>
                    </a:p>
                  </a:txBody>
                  <a:tcPr marT="45679" marB="45679"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GB" altLang="ja-JP" sz="1500" b="1" i="0" u="none" strike="noStrike" cap="none" normalizeH="0" baseline="0" dirty="0">
                          <a:ln>
                            <a:noFill/>
                          </a:ln>
                          <a:solidFill>
                            <a:schemeClr val="tx1"/>
                          </a:solidFill>
                          <a:effectLst/>
                          <a:latin typeface="Calibri" pitchFamily="34" charset="0"/>
                          <a:ea typeface="ＭＳ Ｐゴシック" charset="-128"/>
                          <a:cs typeface="Arial" charset="0"/>
                        </a:rPr>
                        <a:t>810</a:t>
                      </a:r>
                    </a:p>
                  </a:txBody>
                  <a:tcPr marT="45679" marB="45679"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GB" altLang="ja-JP" sz="1500" b="1" i="0" u="none" strike="noStrike" cap="none" normalizeH="0" baseline="0" dirty="0">
                          <a:ln>
                            <a:noFill/>
                          </a:ln>
                          <a:solidFill>
                            <a:schemeClr val="tx1"/>
                          </a:solidFill>
                          <a:effectLst/>
                          <a:latin typeface="Calibri" pitchFamily="34" charset="0"/>
                          <a:ea typeface="ＭＳ Ｐゴシック" charset="-128"/>
                          <a:cs typeface="Arial" charset="0"/>
                        </a:rPr>
                        <a:t>796</a:t>
                      </a:r>
                    </a:p>
                  </a:txBody>
                  <a:tcPr marT="45679" marB="45679"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GB" altLang="ja-JP" sz="1500" b="1" i="0" u="none" strike="noStrike" cap="none" normalizeH="0" baseline="0" dirty="0">
                          <a:ln>
                            <a:noFill/>
                          </a:ln>
                          <a:solidFill>
                            <a:schemeClr val="tx1"/>
                          </a:solidFill>
                          <a:effectLst/>
                          <a:latin typeface="Calibri" pitchFamily="34" charset="0"/>
                          <a:ea typeface="ＭＳ Ｐゴシック" charset="-128"/>
                          <a:cs typeface="Arial" charset="0"/>
                        </a:rPr>
                        <a:t>1,205</a:t>
                      </a:r>
                    </a:p>
                  </a:txBody>
                  <a:tcPr marT="45679" marB="45679"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4"/>
                  </a:ext>
                </a:extLst>
              </a:tr>
            </a:tbl>
          </a:graphicData>
        </a:graphic>
      </p:graphicFrame>
      <p:sp>
        <p:nvSpPr>
          <p:cNvPr id="102" name="Text Box 140">
            <a:extLst>
              <a:ext uri="{FF2B5EF4-FFF2-40B4-BE49-F238E27FC236}">
                <a16:creationId xmlns:a16="http://schemas.microsoft.com/office/drawing/2014/main" id="{36EFBAA8-D27A-42CC-A317-2F02E338DC86}"/>
              </a:ext>
            </a:extLst>
          </p:cNvPr>
          <p:cNvSpPr txBox="1">
            <a:spLocks noChangeArrowheads="1"/>
          </p:cNvSpPr>
          <p:nvPr/>
        </p:nvSpPr>
        <p:spPr bwMode="auto">
          <a:xfrm>
            <a:off x="379413" y="5025371"/>
            <a:ext cx="7162800" cy="1902059"/>
          </a:xfrm>
          <a:prstGeom prst="rect">
            <a:avLst/>
          </a:prstGeom>
          <a:noFill/>
          <a:ln w="9525">
            <a:noFill/>
            <a:miter lim="800000"/>
            <a:headEnd/>
            <a:tailEnd/>
          </a:ln>
        </p:spPr>
        <p:txBody>
          <a:bodyPr>
            <a:spAutoFit/>
          </a:bodyPr>
          <a:lstStyle/>
          <a:p>
            <a:pPr>
              <a:lnSpc>
                <a:spcPct val="80000"/>
              </a:lnSpc>
              <a:spcBef>
                <a:spcPct val="20000"/>
              </a:spcBef>
            </a:pPr>
            <a:r>
              <a:rPr lang="en-GB" altLang="ja-JP" baseline="30000" dirty="0">
                <a:ea typeface="ＭＳ Ｐゴシック" charset="-128"/>
              </a:rPr>
              <a:t>a</a:t>
            </a:r>
            <a:r>
              <a:rPr lang="en-GB" altLang="ja-JP" sz="1200" dirty="0">
                <a:ea typeface="ＭＳ Ｐゴシック" charset="-128"/>
              </a:rPr>
              <a:t> Payments for troops/formed police unit costs for all missions  are current up to January 2018 except: MINUJUSTH, MINURSO, UNAMID, UNFICYP, UNMISS and UNSOS, which are paid  up to October 2017; MONUSCO and UNISFA, which are paid up to December 2017. Payments for COE for active missions are current up to December 2017 for all missions except MINURSO, MONUSCO, UNAMID, UNFICYP, UNMISS and UNSOS, which are paid up to  September 2017 and UNISFA, which is paid partially up to June 2017.</a:t>
            </a:r>
          </a:p>
          <a:p>
            <a:pPr>
              <a:lnSpc>
                <a:spcPct val="80000"/>
              </a:lnSpc>
              <a:spcBef>
                <a:spcPct val="20000"/>
              </a:spcBef>
            </a:pPr>
            <a:endParaRPr lang="en-GB" altLang="ja-JP" sz="1200" dirty="0">
              <a:ea typeface="ＭＳ Ｐゴシック" charset="-128"/>
            </a:endParaRPr>
          </a:p>
          <a:p>
            <a:pPr lvl="0">
              <a:lnSpc>
                <a:spcPct val="80000"/>
              </a:lnSpc>
              <a:spcBef>
                <a:spcPct val="20000"/>
              </a:spcBef>
            </a:pPr>
            <a:r>
              <a:rPr lang="en-GB" altLang="ja-JP" sz="1200" baseline="30000" dirty="0">
                <a:ea typeface="ＭＳ Ｐゴシック" charset="-128"/>
              </a:rPr>
              <a:t>b </a:t>
            </a:r>
            <a:r>
              <a:rPr lang="en-GB" altLang="ja-JP" sz="1200" dirty="0">
                <a:ea typeface="ＭＳ Ｐゴシック" charset="-128"/>
              </a:rPr>
              <a:t>Excludes reimbursement for services rendered in April 2018 pending deployment statistics.</a:t>
            </a:r>
          </a:p>
          <a:p>
            <a:pPr lvl="0">
              <a:lnSpc>
                <a:spcPct val="80000"/>
              </a:lnSpc>
              <a:spcBef>
                <a:spcPct val="20000"/>
              </a:spcBef>
            </a:pPr>
            <a:r>
              <a:rPr lang="en-GB" altLang="ja-JP" sz="1200" dirty="0">
                <a:ea typeface="ＭＳ Ｐゴシック" charset="-128"/>
              </a:rPr>
              <a:t>   </a:t>
            </a:r>
          </a:p>
          <a:p>
            <a:pPr>
              <a:lnSpc>
                <a:spcPct val="80000"/>
              </a:lnSpc>
              <a:spcBef>
                <a:spcPct val="20000"/>
              </a:spcBef>
            </a:pPr>
            <a:r>
              <a:rPr lang="en-GB" altLang="ja-JP" baseline="30000" dirty="0">
                <a:ea typeface="ＭＳ Ｐゴシック" charset="-128"/>
              </a:rPr>
              <a:t>c </a:t>
            </a:r>
            <a:r>
              <a:rPr lang="en-GB" altLang="ja-JP" sz="1200" dirty="0">
                <a:ea typeface="ＭＳ Ｐゴシック" charset="-128"/>
              </a:rPr>
              <a:t>Does not include Letters of Assist  and death and disability claim costs which have balances of $146 million and $5 million respectively as at  30 April 2018.</a:t>
            </a:r>
          </a:p>
          <a:p>
            <a:pPr>
              <a:lnSpc>
                <a:spcPct val="80000"/>
              </a:lnSpc>
              <a:spcBef>
                <a:spcPct val="20000"/>
              </a:spcBef>
            </a:pPr>
            <a:endParaRPr lang="en-GB" altLang="ja-JP" sz="1200" dirty="0">
              <a:ea typeface="ＭＳ Ｐゴシック" charset="-128"/>
            </a:endParaRPr>
          </a:p>
        </p:txBody>
      </p:sp>
      <p:sp>
        <p:nvSpPr>
          <p:cNvPr id="103" name="Text Box 77">
            <a:extLst>
              <a:ext uri="{FF2B5EF4-FFF2-40B4-BE49-F238E27FC236}">
                <a16:creationId xmlns:a16="http://schemas.microsoft.com/office/drawing/2014/main" id="{AF5C16DC-9162-46F1-A9FA-98110D065A4B}"/>
              </a:ext>
            </a:extLst>
          </p:cNvPr>
          <p:cNvSpPr txBox="1">
            <a:spLocks noChangeArrowheads="1"/>
          </p:cNvSpPr>
          <p:nvPr/>
        </p:nvSpPr>
        <p:spPr bwMode="auto">
          <a:xfrm>
            <a:off x="78971" y="242422"/>
            <a:ext cx="8356601" cy="1692771"/>
          </a:xfrm>
          <a:prstGeom prst="rect">
            <a:avLst/>
          </a:prstGeom>
          <a:noFill/>
          <a:ln w="9525">
            <a:noFill/>
            <a:miter lim="800000"/>
            <a:headEnd/>
            <a:tailEnd/>
          </a:ln>
        </p:spPr>
        <p:txBody>
          <a:bodyPr wrap="square">
            <a:spAutoFit/>
          </a:bodyPr>
          <a:lstStyle/>
          <a:p>
            <a:r>
              <a:rPr lang="en-GB" altLang="ja-JP" sz="2800" dirty="0">
                <a:ea typeface="ＭＳ Ｐゴシック" pitchFamily="34" charset="-128"/>
              </a:rPr>
              <a:t>Chart 10 -</a:t>
            </a:r>
            <a:r>
              <a:rPr lang="en-GB" altLang="ja-JP" sz="2800" dirty="0">
                <a:solidFill>
                  <a:srgbClr val="0066CC"/>
                </a:solidFill>
                <a:ea typeface="ＭＳ Ｐゴシック" pitchFamily="34" charset="-128"/>
              </a:rPr>
              <a:t> </a:t>
            </a:r>
            <a:r>
              <a:rPr lang="en-GB" altLang="ja-JP" sz="2800" dirty="0">
                <a:solidFill>
                  <a:srgbClr val="0066CC"/>
                </a:solidFill>
                <a:ea typeface="ＭＳ Ｐゴシック" charset="-128"/>
              </a:rPr>
              <a:t>Outstanding Payments to Member States</a:t>
            </a:r>
          </a:p>
          <a:p>
            <a:r>
              <a:rPr lang="en-GB" altLang="ja-JP" sz="2000" dirty="0">
                <a:ea typeface="ＭＳ Ｐゴシック" charset="-128"/>
              </a:rPr>
              <a:t>2018 Outstanding Payments (</a:t>
            </a:r>
            <a:r>
              <a:rPr lang="en-US" altLang="ja-JP" sz="2000" dirty="0">
                <a:ea typeface="ＭＳ Ｐゴシック" charset="-128"/>
              </a:rPr>
              <a:t>US$ millions)</a:t>
            </a:r>
            <a:r>
              <a:rPr lang="en-GB" altLang="ja-JP" sz="2000" dirty="0">
                <a:solidFill>
                  <a:srgbClr val="0066FF"/>
                </a:solidFill>
                <a:ea typeface="ＭＳ Ｐゴシック" charset="-128"/>
              </a:rPr>
              <a:t> </a:t>
            </a:r>
          </a:p>
          <a:p>
            <a:endParaRPr lang="en-GB" altLang="ja-JP" sz="2000" dirty="0">
              <a:ea typeface="ＭＳ Ｐゴシック" charset="-128"/>
            </a:endParaRPr>
          </a:p>
          <a:p>
            <a:endParaRPr lang="ja-JP" altLang="en-GB" sz="3600" dirty="0">
              <a:solidFill>
                <a:srgbClr val="0066CC"/>
              </a:solidFill>
              <a:ea typeface="ＭＳ Ｐゴシック" charset="-128"/>
            </a:endParaRPr>
          </a:p>
        </p:txBody>
      </p:sp>
    </p:spTree>
    <p:extLst>
      <p:ext uri="{BB962C8B-B14F-4D97-AF65-F5344CB8AC3E}">
        <p14:creationId xmlns:p14="http://schemas.microsoft.com/office/powerpoint/2010/main" val="28907270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Line 62">
            <a:extLst>
              <a:ext uri="{FF2B5EF4-FFF2-40B4-BE49-F238E27FC236}">
                <a16:creationId xmlns:a16="http://schemas.microsoft.com/office/drawing/2014/main" id="{9221EED3-F04A-4718-95F4-53CC7D467C85}"/>
              </a:ext>
            </a:extLst>
          </p:cNvPr>
          <p:cNvSpPr>
            <a:spLocks noChangeShapeType="1"/>
          </p:cNvSpPr>
          <p:nvPr/>
        </p:nvSpPr>
        <p:spPr bwMode="auto">
          <a:xfrm>
            <a:off x="1639888" y="1600200"/>
            <a:ext cx="1558925" cy="0"/>
          </a:xfrm>
          <a:prstGeom prst="line">
            <a:avLst/>
          </a:prstGeom>
          <a:noFill/>
          <a:ln w="9525">
            <a:noFill/>
            <a:round/>
            <a:headEnd/>
            <a:tailEnd/>
          </a:ln>
        </p:spPr>
        <p:txBody>
          <a:bodyPr wrap="none"/>
          <a:lstStyle/>
          <a:p>
            <a:endParaRPr lang="en-US"/>
          </a:p>
        </p:txBody>
      </p:sp>
      <p:sp>
        <p:nvSpPr>
          <p:cNvPr id="4" name="Line 64">
            <a:extLst>
              <a:ext uri="{FF2B5EF4-FFF2-40B4-BE49-F238E27FC236}">
                <a16:creationId xmlns:a16="http://schemas.microsoft.com/office/drawing/2014/main" id="{B1E632CF-5624-45A8-BE2A-77D37F938B3A}"/>
              </a:ext>
            </a:extLst>
          </p:cNvPr>
          <p:cNvSpPr>
            <a:spLocks noChangeShapeType="1"/>
          </p:cNvSpPr>
          <p:nvPr/>
        </p:nvSpPr>
        <p:spPr bwMode="auto">
          <a:xfrm>
            <a:off x="3198813" y="1600200"/>
            <a:ext cx="1558925" cy="0"/>
          </a:xfrm>
          <a:prstGeom prst="line">
            <a:avLst/>
          </a:prstGeom>
          <a:noFill/>
          <a:ln w="9525">
            <a:noFill/>
            <a:round/>
            <a:headEnd/>
            <a:tailEnd/>
          </a:ln>
        </p:spPr>
        <p:txBody>
          <a:bodyPr wrap="none"/>
          <a:lstStyle/>
          <a:p>
            <a:endParaRPr lang="en-US"/>
          </a:p>
        </p:txBody>
      </p:sp>
      <p:sp>
        <p:nvSpPr>
          <p:cNvPr id="5" name="Line 66">
            <a:extLst>
              <a:ext uri="{FF2B5EF4-FFF2-40B4-BE49-F238E27FC236}">
                <a16:creationId xmlns:a16="http://schemas.microsoft.com/office/drawing/2014/main" id="{D59E7F4D-72AC-4E2E-91E3-0949709494D3}"/>
              </a:ext>
            </a:extLst>
          </p:cNvPr>
          <p:cNvSpPr>
            <a:spLocks noChangeShapeType="1"/>
          </p:cNvSpPr>
          <p:nvPr/>
        </p:nvSpPr>
        <p:spPr bwMode="auto">
          <a:xfrm>
            <a:off x="4757738" y="1600200"/>
            <a:ext cx="1557337" cy="0"/>
          </a:xfrm>
          <a:prstGeom prst="line">
            <a:avLst/>
          </a:prstGeom>
          <a:noFill/>
          <a:ln w="9525">
            <a:noFill/>
            <a:round/>
            <a:headEnd/>
            <a:tailEnd/>
          </a:ln>
        </p:spPr>
        <p:txBody>
          <a:bodyPr wrap="none"/>
          <a:lstStyle/>
          <a:p>
            <a:endParaRPr lang="en-US"/>
          </a:p>
        </p:txBody>
      </p:sp>
      <p:sp>
        <p:nvSpPr>
          <p:cNvPr id="6" name="Line 68">
            <a:extLst>
              <a:ext uri="{FF2B5EF4-FFF2-40B4-BE49-F238E27FC236}">
                <a16:creationId xmlns:a16="http://schemas.microsoft.com/office/drawing/2014/main" id="{8AE39F2D-AF91-4E8D-B448-06CC251652F2}"/>
              </a:ext>
            </a:extLst>
          </p:cNvPr>
          <p:cNvSpPr>
            <a:spLocks noChangeShapeType="1"/>
          </p:cNvSpPr>
          <p:nvPr/>
        </p:nvSpPr>
        <p:spPr bwMode="auto">
          <a:xfrm>
            <a:off x="6315075" y="1600200"/>
            <a:ext cx="1609725" cy="0"/>
          </a:xfrm>
          <a:prstGeom prst="line">
            <a:avLst/>
          </a:prstGeom>
          <a:noFill/>
          <a:ln w="9525">
            <a:noFill/>
            <a:round/>
            <a:headEnd/>
            <a:tailEnd/>
          </a:ln>
        </p:spPr>
        <p:txBody>
          <a:bodyPr wrap="none"/>
          <a:lstStyle/>
          <a:p>
            <a:endParaRPr lang="en-US"/>
          </a:p>
        </p:txBody>
      </p:sp>
      <p:sp>
        <p:nvSpPr>
          <p:cNvPr id="7" name="Text Box 7">
            <a:extLst>
              <a:ext uri="{FF2B5EF4-FFF2-40B4-BE49-F238E27FC236}">
                <a16:creationId xmlns:a16="http://schemas.microsoft.com/office/drawing/2014/main" id="{FD636888-1A4B-4543-965A-295AF909EF9E}"/>
              </a:ext>
            </a:extLst>
          </p:cNvPr>
          <p:cNvSpPr txBox="1">
            <a:spLocks noChangeArrowheads="1"/>
          </p:cNvSpPr>
          <p:nvPr/>
        </p:nvSpPr>
        <p:spPr bwMode="auto">
          <a:xfrm>
            <a:off x="1508125" y="5446713"/>
            <a:ext cx="184150" cy="366712"/>
          </a:xfrm>
          <a:prstGeom prst="rect">
            <a:avLst/>
          </a:prstGeom>
          <a:noFill/>
          <a:ln w="9525">
            <a:noFill/>
            <a:miter lim="800000"/>
            <a:headEnd/>
            <a:tailEnd/>
          </a:ln>
        </p:spPr>
        <p:txBody>
          <a:bodyPr wrap="none">
            <a:spAutoFit/>
          </a:bodyPr>
          <a:lstStyle/>
          <a:p>
            <a:endParaRPr lang="en-US" altLang="en-US" sz="1800">
              <a:latin typeface="Arial" charset="0"/>
            </a:endParaRPr>
          </a:p>
        </p:txBody>
      </p:sp>
      <p:sp>
        <p:nvSpPr>
          <p:cNvPr id="8" name="Line 58">
            <a:extLst>
              <a:ext uri="{FF2B5EF4-FFF2-40B4-BE49-F238E27FC236}">
                <a16:creationId xmlns:a16="http://schemas.microsoft.com/office/drawing/2014/main" id="{3CF6742C-03AE-4110-82EB-84EC7F90057F}"/>
              </a:ext>
            </a:extLst>
          </p:cNvPr>
          <p:cNvSpPr>
            <a:spLocks noChangeShapeType="1"/>
          </p:cNvSpPr>
          <p:nvPr/>
        </p:nvSpPr>
        <p:spPr bwMode="auto">
          <a:xfrm>
            <a:off x="533400" y="1752600"/>
            <a:ext cx="1487488" cy="0"/>
          </a:xfrm>
          <a:prstGeom prst="line">
            <a:avLst/>
          </a:prstGeom>
          <a:noFill/>
          <a:ln w="9525">
            <a:noFill/>
            <a:round/>
            <a:headEnd/>
            <a:tailEnd/>
          </a:ln>
        </p:spPr>
        <p:txBody>
          <a:bodyPr wrap="none"/>
          <a:lstStyle/>
          <a:p>
            <a:endParaRPr lang="en-US"/>
          </a:p>
        </p:txBody>
      </p:sp>
      <p:sp>
        <p:nvSpPr>
          <p:cNvPr id="9" name="Line 62">
            <a:extLst>
              <a:ext uri="{FF2B5EF4-FFF2-40B4-BE49-F238E27FC236}">
                <a16:creationId xmlns:a16="http://schemas.microsoft.com/office/drawing/2014/main" id="{BE4ECFF4-515F-4560-913E-A029CCC9E701}"/>
              </a:ext>
            </a:extLst>
          </p:cNvPr>
          <p:cNvSpPr>
            <a:spLocks noChangeShapeType="1"/>
          </p:cNvSpPr>
          <p:nvPr/>
        </p:nvSpPr>
        <p:spPr bwMode="auto">
          <a:xfrm>
            <a:off x="2020888" y="1752600"/>
            <a:ext cx="1558925" cy="0"/>
          </a:xfrm>
          <a:prstGeom prst="line">
            <a:avLst/>
          </a:prstGeom>
          <a:noFill/>
          <a:ln w="9525">
            <a:noFill/>
            <a:round/>
            <a:headEnd/>
            <a:tailEnd/>
          </a:ln>
        </p:spPr>
        <p:txBody>
          <a:bodyPr wrap="none"/>
          <a:lstStyle/>
          <a:p>
            <a:endParaRPr lang="en-US"/>
          </a:p>
        </p:txBody>
      </p:sp>
      <p:sp>
        <p:nvSpPr>
          <p:cNvPr id="10" name="Line 64">
            <a:extLst>
              <a:ext uri="{FF2B5EF4-FFF2-40B4-BE49-F238E27FC236}">
                <a16:creationId xmlns:a16="http://schemas.microsoft.com/office/drawing/2014/main" id="{7AB13650-BA4D-4D0E-90F0-D34D18FA54D5}"/>
              </a:ext>
            </a:extLst>
          </p:cNvPr>
          <p:cNvSpPr>
            <a:spLocks noChangeShapeType="1"/>
          </p:cNvSpPr>
          <p:nvPr/>
        </p:nvSpPr>
        <p:spPr bwMode="auto">
          <a:xfrm>
            <a:off x="3579813" y="1752600"/>
            <a:ext cx="1558925" cy="0"/>
          </a:xfrm>
          <a:prstGeom prst="line">
            <a:avLst/>
          </a:prstGeom>
          <a:noFill/>
          <a:ln w="9525">
            <a:noFill/>
            <a:round/>
            <a:headEnd/>
            <a:tailEnd/>
          </a:ln>
        </p:spPr>
        <p:txBody>
          <a:bodyPr wrap="none"/>
          <a:lstStyle/>
          <a:p>
            <a:endParaRPr lang="en-US"/>
          </a:p>
        </p:txBody>
      </p:sp>
      <p:sp>
        <p:nvSpPr>
          <p:cNvPr id="11" name="Line 66">
            <a:extLst>
              <a:ext uri="{FF2B5EF4-FFF2-40B4-BE49-F238E27FC236}">
                <a16:creationId xmlns:a16="http://schemas.microsoft.com/office/drawing/2014/main" id="{6435FAA7-B716-4328-BA0C-A83AFD2D1538}"/>
              </a:ext>
            </a:extLst>
          </p:cNvPr>
          <p:cNvSpPr>
            <a:spLocks noChangeShapeType="1"/>
          </p:cNvSpPr>
          <p:nvPr/>
        </p:nvSpPr>
        <p:spPr bwMode="auto">
          <a:xfrm>
            <a:off x="5138738" y="1752600"/>
            <a:ext cx="1557337" cy="0"/>
          </a:xfrm>
          <a:prstGeom prst="line">
            <a:avLst/>
          </a:prstGeom>
          <a:noFill/>
          <a:ln w="9525">
            <a:noFill/>
            <a:round/>
            <a:headEnd/>
            <a:tailEnd/>
          </a:ln>
        </p:spPr>
        <p:txBody>
          <a:bodyPr wrap="none"/>
          <a:lstStyle/>
          <a:p>
            <a:endParaRPr lang="en-US"/>
          </a:p>
        </p:txBody>
      </p:sp>
      <p:sp>
        <p:nvSpPr>
          <p:cNvPr id="12" name="Line 68">
            <a:extLst>
              <a:ext uri="{FF2B5EF4-FFF2-40B4-BE49-F238E27FC236}">
                <a16:creationId xmlns:a16="http://schemas.microsoft.com/office/drawing/2014/main" id="{947E511F-5C62-407F-AC23-525488826F52}"/>
              </a:ext>
            </a:extLst>
          </p:cNvPr>
          <p:cNvSpPr>
            <a:spLocks noChangeShapeType="1"/>
          </p:cNvSpPr>
          <p:nvPr/>
        </p:nvSpPr>
        <p:spPr bwMode="auto">
          <a:xfrm>
            <a:off x="6696075" y="1752600"/>
            <a:ext cx="1609725" cy="0"/>
          </a:xfrm>
          <a:prstGeom prst="line">
            <a:avLst/>
          </a:prstGeom>
          <a:noFill/>
          <a:ln w="9525">
            <a:noFill/>
            <a:round/>
            <a:headEnd/>
            <a:tailEnd/>
          </a:ln>
        </p:spPr>
        <p:txBody>
          <a:bodyPr wrap="none"/>
          <a:lstStyle/>
          <a:p>
            <a:endParaRPr lang="en-US"/>
          </a:p>
        </p:txBody>
      </p:sp>
      <p:sp>
        <p:nvSpPr>
          <p:cNvPr id="13" name="Text Box 7">
            <a:extLst>
              <a:ext uri="{FF2B5EF4-FFF2-40B4-BE49-F238E27FC236}">
                <a16:creationId xmlns:a16="http://schemas.microsoft.com/office/drawing/2014/main" id="{E2011F57-C25C-4DEE-AE4E-2FCBF5EB525F}"/>
              </a:ext>
            </a:extLst>
          </p:cNvPr>
          <p:cNvSpPr txBox="1">
            <a:spLocks noChangeArrowheads="1"/>
          </p:cNvSpPr>
          <p:nvPr/>
        </p:nvSpPr>
        <p:spPr bwMode="auto">
          <a:xfrm>
            <a:off x="1355725" y="5294313"/>
            <a:ext cx="184150" cy="366712"/>
          </a:xfrm>
          <a:prstGeom prst="rect">
            <a:avLst/>
          </a:prstGeom>
          <a:noFill/>
          <a:ln w="9525">
            <a:noFill/>
            <a:miter lim="800000"/>
            <a:headEnd/>
            <a:tailEnd/>
          </a:ln>
        </p:spPr>
        <p:txBody>
          <a:bodyPr wrap="none">
            <a:spAutoFit/>
          </a:bodyPr>
          <a:lstStyle/>
          <a:p>
            <a:endParaRPr lang="en-US" altLang="en-US" sz="1800">
              <a:latin typeface="Arial" charset="0"/>
            </a:endParaRPr>
          </a:p>
        </p:txBody>
      </p:sp>
      <p:sp>
        <p:nvSpPr>
          <p:cNvPr id="14" name="Line 58">
            <a:extLst>
              <a:ext uri="{FF2B5EF4-FFF2-40B4-BE49-F238E27FC236}">
                <a16:creationId xmlns:a16="http://schemas.microsoft.com/office/drawing/2014/main" id="{95AFB9FA-5461-40D8-BD5E-DC92CA4FB161}"/>
              </a:ext>
            </a:extLst>
          </p:cNvPr>
          <p:cNvSpPr>
            <a:spLocks noChangeShapeType="1"/>
          </p:cNvSpPr>
          <p:nvPr/>
        </p:nvSpPr>
        <p:spPr bwMode="auto">
          <a:xfrm>
            <a:off x="381000" y="1600200"/>
            <a:ext cx="1487488" cy="0"/>
          </a:xfrm>
          <a:prstGeom prst="line">
            <a:avLst/>
          </a:prstGeom>
          <a:noFill/>
          <a:ln w="9525">
            <a:noFill/>
            <a:round/>
            <a:headEnd/>
            <a:tailEnd/>
          </a:ln>
        </p:spPr>
        <p:txBody>
          <a:bodyPr wrap="none"/>
          <a:lstStyle/>
          <a:p>
            <a:endParaRPr lang="en-US"/>
          </a:p>
        </p:txBody>
      </p:sp>
      <p:sp>
        <p:nvSpPr>
          <p:cNvPr id="15" name="Line 62">
            <a:extLst>
              <a:ext uri="{FF2B5EF4-FFF2-40B4-BE49-F238E27FC236}">
                <a16:creationId xmlns:a16="http://schemas.microsoft.com/office/drawing/2014/main" id="{FF19FC8B-A624-463D-B239-8D656183A4F4}"/>
              </a:ext>
            </a:extLst>
          </p:cNvPr>
          <p:cNvSpPr>
            <a:spLocks noChangeShapeType="1"/>
          </p:cNvSpPr>
          <p:nvPr/>
        </p:nvSpPr>
        <p:spPr bwMode="auto">
          <a:xfrm>
            <a:off x="1868488" y="1600200"/>
            <a:ext cx="1558925" cy="0"/>
          </a:xfrm>
          <a:prstGeom prst="line">
            <a:avLst/>
          </a:prstGeom>
          <a:noFill/>
          <a:ln w="9525">
            <a:noFill/>
            <a:round/>
            <a:headEnd/>
            <a:tailEnd/>
          </a:ln>
        </p:spPr>
        <p:txBody>
          <a:bodyPr wrap="none"/>
          <a:lstStyle/>
          <a:p>
            <a:endParaRPr lang="en-US"/>
          </a:p>
        </p:txBody>
      </p:sp>
      <p:sp>
        <p:nvSpPr>
          <p:cNvPr id="16" name="Line 64">
            <a:extLst>
              <a:ext uri="{FF2B5EF4-FFF2-40B4-BE49-F238E27FC236}">
                <a16:creationId xmlns:a16="http://schemas.microsoft.com/office/drawing/2014/main" id="{8FA23EFC-7963-4FD0-8C9E-9F3A1F99E4F9}"/>
              </a:ext>
            </a:extLst>
          </p:cNvPr>
          <p:cNvSpPr>
            <a:spLocks noChangeShapeType="1"/>
          </p:cNvSpPr>
          <p:nvPr/>
        </p:nvSpPr>
        <p:spPr bwMode="auto">
          <a:xfrm>
            <a:off x="3427413" y="1600200"/>
            <a:ext cx="1558925" cy="0"/>
          </a:xfrm>
          <a:prstGeom prst="line">
            <a:avLst/>
          </a:prstGeom>
          <a:noFill/>
          <a:ln w="9525">
            <a:noFill/>
            <a:round/>
            <a:headEnd/>
            <a:tailEnd/>
          </a:ln>
        </p:spPr>
        <p:txBody>
          <a:bodyPr wrap="none"/>
          <a:lstStyle/>
          <a:p>
            <a:endParaRPr lang="en-US"/>
          </a:p>
        </p:txBody>
      </p:sp>
      <p:sp>
        <p:nvSpPr>
          <p:cNvPr id="17" name="Line 66">
            <a:extLst>
              <a:ext uri="{FF2B5EF4-FFF2-40B4-BE49-F238E27FC236}">
                <a16:creationId xmlns:a16="http://schemas.microsoft.com/office/drawing/2014/main" id="{375AC0F9-9254-409F-9EC0-6FB5582AAEDE}"/>
              </a:ext>
            </a:extLst>
          </p:cNvPr>
          <p:cNvSpPr>
            <a:spLocks noChangeShapeType="1"/>
          </p:cNvSpPr>
          <p:nvPr/>
        </p:nvSpPr>
        <p:spPr bwMode="auto">
          <a:xfrm>
            <a:off x="4986338" y="1600200"/>
            <a:ext cx="1557337" cy="0"/>
          </a:xfrm>
          <a:prstGeom prst="line">
            <a:avLst/>
          </a:prstGeom>
          <a:noFill/>
          <a:ln w="9525">
            <a:noFill/>
            <a:round/>
            <a:headEnd/>
            <a:tailEnd/>
          </a:ln>
        </p:spPr>
        <p:txBody>
          <a:bodyPr wrap="none"/>
          <a:lstStyle/>
          <a:p>
            <a:endParaRPr lang="en-US"/>
          </a:p>
        </p:txBody>
      </p:sp>
      <p:sp>
        <p:nvSpPr>
          <p:cNvPr id="18" name="Line 68">
            <a:extLst>
              <a:ext uri="{FF2B5EF4-FFF2-40B4-BE49-F238E27FC236}">
                <a16:creationId xmlns:a16="http://schemas.microsoft.com/office/drawing/2014/main" id="{B3FADFC9-0E45-471A-B575-86502EAD6FF4}"/>
              </a:ext>
            </a:extLst>
          </p:cNvPr>
          <p:cNvSpPr>
            <a:spLocks noChangeShapeType="1"/>
          </p:cNvSpPr>
          <p:nvPr/>
        </p:nvSpPr>
        <p:spPr bwMode="auto">
          <a:xfrm>
            <a:off x="6543675" y="1600200"/>
            <a:ext cx="1609725" cy="0"/>
          </a:xfrm>
          <a:prstGeom prst="line">
            <a:avLst/>
          </a:prstGeom>
          <a:noFill/>
          <a:ln w="9525">
            <a:noFill/>
            <a:round/>
            <a:headEnd/>
            <a:tailEnd/>
          </a:ln>
        </p:spPr>
        <p:txBody>
          <a:bodyPr wrap="none"/>
          <a:lstStyle/>
          <a:p>
            <a:endParaRPr lang="en-US"/>
          </a:p>
        </p:txBody>
      </p:sp>
      <p:pic>
        <p:nvPicPr>
          <p:cNvPr id="19" name="Picture 4">
            <a:extLst>
              <a:ext uri="{FF2B5EF4-FFF2-40B4-BE49-F238E27FC236}">
                <a16:creationId xmlns:a16="http://schemas.microsoft.com/office/drawing/2014/main" id="{0D827060-EAF1-4F15-8B4F-8A7230A892E2}"/>
              </a:ext>
            </a:extLst>
          </p:cNvPr>
          <p:cNvPicPr>
            <a:picLocks noChangeAspect="1" noChangeArrowheads="1"/>
          </p:cNvPicPr>
          <p:nvPr/>
        </p:nvPicPr>
        <p:blipFill>
          <a:blip r:embed="rId2"/>
          <a:srcRect/>
          <a:stretch>
            <a:fillRect/>
          </a:stretch>
        </p:blipFill>
        <p:spPr bwMode="auto">
          <a:xfrm>
            <a:off x="7696200" y="533400"/>
            <a:ext cx="1066800" cy="960438"/>
          </a:xfrm>
          <a:prstGeom prst="rect">
            <a:avLst/>
          </a:prstGeom>
          <a:noFill/>
          <a:ln w="9525">
            <a:noFill/>
            <a:miter lim="800000"/>
            <a:headEnd/>
            <a:tailEnd/>
          </a:ln>
        </p:spPr>
      </p:pic>
      <p:sp>
        <p:nvSpPr>
          <p:cNvPr id="20" name="Text Box 6">
            <a:extLst>
              <a:ext uri="{FF2B5EF4-FFF2-40B4-BE49-F238E27FC236}">
                <a16:creationId xmlns:a16="http://schemas.microsoft.com/office/drawing/2014/main" id="{200FCFEE-7C02-467B-AA5D-E9BE70F095CB}"/>
              </a:ext>
            </a:extLst>
          </p:cNvPr>
          <p:cNvSpPr txBox="1">
            <a:spLocks noChangeArrowheads="1"/>
          </p:cNvSpPr>
          <p:nvPr/>
        </p:nvSpPr>
        <p:spPr bwMode="auto">
          <a:xfrm>
            <a:off x="7702550" y="1600200"/>
            <a:ext cx="1441450" cy="457200"/>
          </a:xfrm>
          <a:prstGeom prst="rect">
            <a:avLst/>
          </a:prstGeom>
          <a:noFill/>
          <a:ln w="9525">
            <a:noFill/>
            <a:miter lim="800000"/>
            <a:headEnd/>
            <a:tailEnd/>
          </a:ln>
        </p:spPr>
        <p:txBody>
          <a:bodyPr wrap="none">
            <a:spAutoFit/>
          </a:bodyPr>
          <a:lstStyle/>
          <a:p>
            <a:r>
              <a:rPr lang="en-US" altLang="zh-CN" sz="1200" b="1" i="1">
                <a:solidFill>
                  <a:srgbClr val="336699"/>
                </a:solidFill>
                <a:ea typeface="SimSun" pitchFamily="2" charset="-122"/>
              </a:rPr>
              <a:t>The United Nations </a:t>
            </a:r>
            <a:br>
              <a:rPr lang="en-US" altLang="zh-CN" sz="1200" b="1" i="1">
                <a:solidFill>
                  <a:srgbClr val="336699"/>
                </a:solidFill>
                <a:ea typeface="SimSun" pitchFamily="2" charset="-122"/>
              </a:rPr>
            </a:br>
            <a:r>
              <a:rPr lang="en-US" altLang="zh-CN" sz="1200" b="1" i="1">
                <a:solidFill>
                  <a:srgbClr val="336699"/>
                </a:solidFill>
                <a:ea typeface="SimSun" pitchFamily="2" charset="-122"/>
              </a:rPr>
              <a:t>Financial Situation</a:t>
            </a:r>
            <a:endParaRPr lang="en-GB" altLang="ja-JP" sz="1200" b="1" i="1">
              <a:solidFill>
                <a:srgbClr val="336699"/>
              </a:solidFill>
              <a:ea typeface="ＭＳ Ｐゴシック" charset="-128"/>
            </a:endParaRPr>
          </a:p>
        </p:txBody>
      </p:sp>
      <p:grpSp>
        <p:nvGrpSpPr>
          <p:cNvPr id="21" name="Group 37">
            <a:extLst>
              <a:ext uri="{FF2B5EF4-FFF2-40B4-BE49-F238E27FC236}">
                <a16:creationId xmlns:a16="http://schemas.microsoft.com/office/drawing/2014/main" id="{FFC92E09-82DF-4970-A951-09211F9EBDA7}"/>
              </a:ext>
            </a:extLst>
          </p:cNvPr>
          <p:cNvGrpSpPr>
            <a:grpSpLocks/>
          </p:cNvGrpSpPr>
          <p:nvPr/>
        </p:nvGrpSpPr>
        <p:grpSpPr bwMode="auto">
          <a:xfrm>
            <a:off x="7712075" y="2286002"/>
            <a:ext cx="1162050" cy="606426"/>
            <a:chOff x="7658100" y="2106614"/>
            <a:chExt cx="1162050" cy="606425"/>
          </a:xfrm>
        </p:grpSpPr>
        <p:grpSp>
          <p:nvGrpSpPr>
            <p:cNvPr id="22" name="Group 58">
              <a:extLst>
                <a:ext uri="{FF2B5EF4-FFF2-40B4-BE49-F238E27FC236}">
                  <a16:creationId xmlns:a16="http://schemas.microsoft.com/office/drawing/2014/main" id="{85337704-307F-43C2-B303-87146AB64C96}"/>
                </a:ext>
              </a:extLst>
            </p:cNvPr>
            <p:cNvGrpSpPr>
              <a:grpSpLocks/>
            </p:cNvGrpSpPr>
            <p:nvPr/>
          </p:nvGrpSpPr>
          <p:grpSpPr bwMode="auto">
            <a:xfrm>
              <a:off x="7667625" y="2106614"/>
              <a:ext cx="1152525" cy="606425"/>
              <a:chOff x="4830" y="1327"/>
              <a:chExt cx="726" cy="382"/>
            </a:xfrm>
          </p:grpSpPr>
          <p:sp>
            <p:nvSpPr>
              <p:cNvPr id="24" name="Text Box 59">
                <a:extLst>
                  <a:ext uri="{FF2B5EF4-FFF2-40B4-BE49-F238E27FC236}">
                    <a16:creationId xmlns:a16="http://schemas.microsoft.com/office/drawing/2014/main" id="{1340429D-3E15-4D57-A755-941F019811F3}"/>
                  </a:ext>
                </a:extLst>
              </p:cNvPr>
              <p:cNvSpPr txBox="1">
                <a:spLocks noChangeArrowheads="1"/>
              </p:cNvSpPr>
              <p:nvPr/>
            </p:nvSpPr>
            <p:spPr bwMode="auto">
              <a:xfrm>
                <a:off x="4830" y="1327"/>
                <a:ext cx="726" cy="173"/>
              </a:xfrm>
              <a:prstGeom prst="rect">
                <a:avLst/>
              </a:prstGeom>
              <a:noFill/>
              <a:ln w="9525">
                <a:noFill/>
                <a:miter lim="800000"/>
                <a:headEnd/>
                <a:tailEnd/>
              </a:ln>
            </p:spPr>
            <p:txBody>
              <a:bodyPr wrap="none">
                <a:spAutoFit/>
              </a:bodyPr>
              <a:lstStyle/>
              <a:p>
                <a:r>
                  <a:rPr lang="en-US" altLang="ja-JP" sz="1200" b="1">
                    <a:solidFill>
                      <a:srgbClr val="B2B2B2"/>
                    </a:solidFill>
                    <a:ea typeface="ＭＳ Ｐゴシック" charset="-128"/>
                  </a:rPr>
                  <a:t>Regular budget</a:t>
                </a:r>
              </a:p>
            </p:txBody>
          </p:sp>
          <p:sp>
            <p:nvSpPr>
              <p:cNvPr id="25" name="Text Box 60">
                <a:extLst>
                  <a:ext uri="{FF2B5EF4-FFF2-40B4-BE49-F238E27FC236}">
                    <a16:creationId xmlns:a16="http://schemas.microsoft.com/office/drawing/2014/main" id="{3A80393D-E420-400B-B408-A356D82CD0C6}"/>
                  </a:ext>
                </a:extLst>
              </p:cNvPr>
              <p:cNvSpPr txBox="1">
                <a:spLocks noChangeArrowheads="1"/>
              </p:cNvSpPr>
              <p:nvPr/>
            </p:nvSpPr>
            <p:spPr bwMode="auto">
              <a:xfrm>
                <a:off x="4830" y="1429"/>
                <a:ext cx="666" cy="173"/>
              </a:xfrm>
              <a:prstGeom prst="rect">
                <a:avLst/>
              </a:prstGeom>
              <a:noFill/>
              <a:ln w="9525">
                <a:noFill/>
                <a:miter lim="800000"/>
                <a:headEnd/>
                <a:tailEnd/>
              </a:ln>
            </p:spPr>
            <p:txBody>
              <a:bodyPr wrap="none">
                <a:spAutoFit/>
              </a:bodyPr>
              <a:lstStyle/>
              <a:p>
                <a:r>
                  <a:rPr lang="en-US" altLang="ja-JP" sz="1200" b="1">
                    <a:solidFill>
                      <a:srgbClr val="0066CC"/>
                    </a:solidFill>
                    <a:ea typeface="ＭＳ Ｐゴシック" charset="-128"/>
                  </a:rPr>
                  <a:t>Peacekeeping</a:t>
                </a:r>
              </a:p>
            </p:txBody>
          </p:sp>
          <p:sp>
            <p:nvSpPr>
              <p:cNvPr id="26" name="Text Box 61">
                <a:extLst>
                  <a:ext uri="{FF2B5EF4-FFF2-40B4-BE49-F238E27FC236}">
                    <a16:creationId xmlns:a16="http://schemas.microsoft.com/office/drawing/2014/main" id="{53DA4EE9-AA5F-4CC7-908B-8C996B3B6CC8}"/>
                  </a:ext>
                </a:extLst>
              </p:cNvPr>
              <p:cNvSpPr txBox="1">
                <a:spLocks noChangeArrowheads="1"/>
              </p:cNvSpPr>
              <p:nvPr/>
            </p:nvSpPr>
            <p:spPr bwMode="auto">
              <a:xfrm>
                <a:off x="4830" y="1536"/>
                <a:ext cx="487" cy="173"/>
              </a:xfrm>
              <a:prstGeom prst="rect">
                <a:avLst/>
              </a:prstGeom>
              <a:noFill/>
              <a:ln w="9525">
                <a:noFill/>
                <a:miter lim="800000"/>
                <a:headEnd/>
                <a:tailEnd/>
              </a:ln>
            </p:spPr>
            <p:txBody>
              <a:bodyPr wrap="none">
                <a:spAutoFit/>
              </a:bodyPr>
              <a:lstStyle/>
              <a:p>
                <a:r>
                  <a:rPr lang="en-US" altLang="ja-JP" sz="1200" b="1">
                    <a:solidFill>
                      <a:srgbClr val="B2B2B2"/>
                    </a:solidFill>
                    <a:ea typeface="ＭＳ Ｐゴシック" charset="-128"/>
                  </a:rPr>
                  <a:t>Tribunals</a:t>
                </a:r>
              </a:p>
            </p:txBody>
          </p:sp>
        </p:grpSp>
        <p:sp>
          <p:nvSpPr>
            <p:cNvPr id="23" name="Rectangle 63">
              <a:extLst>
                <a:ext uri="{FF2B5EF4-FFF2-40B4-BE49-F238E27FC236}">
                  <a16:creationId xmlns:a16="http://schemas.microsoft.com/office/drawing/2014/main" id="{FE0E9D5C-8B59-4448-85AD-4558A1B4A7AC}"/>
                </a:ext>
              </a:extLst>
            </p:cNvPr>
            <p:cNvSpPr>
              <a:spLocks noChangeArrowheads="1"/>
            </p:cNvSpPr>
            <p:nvPr/>
          </p:nvSpPr>
          <p:spPr bwMode="auto">
            <a:xfrm flipH="1">
              <a:off x="7658100" y="2362200"/>
              <a:ext cx="76200" cy="76200"/>
            </a:xfrm>
            <a:prstGeom prst="rect">
              <a:avLst/>
            </a:prstGeom>
            <a:solidFill>
              <a:srgbClr val="0066CC"/>
            </a:solidFill>
            <a:ln w="9525">
              <a:solidFill>
                <a:srgbClr val="0066CC"/>
              </a:solidFill>
              <a:miter lim="800000"/>
              <a:headEnd/>
              <a:tailEnd/>
            </a:ln>
          </p:spPr>
          <p:txBody>
            <a:bodyPr wrap="none" anchor="ctr"/>
            <a:lstStyle/>
            <a:p>
              <a:endParaRPr lang="en-US" altLang="en-US" sz="1800"/>
            </a:p>
          </p:txBody>
        </p:sp>
      </p:grpSp>
      <p:sp>
        <p:nvSpPr>
          <p:cNvPr id="27" name="Rectangle 48">
            <a:extLst>
              <a:ext uri="{FF2B5EF4-FFF2-40B4-BE49-F238E27FC236}">
                <a16:creationId xmlns:a16="http://schemas.microsoft.com/office/drawing/2014/main" id="{EF8301B3-E5DD-4B9C-A94A-67D7BDDD1BBD}"/>
              </a:ext>
            </a:extLst>
          </p:cNvPr>
          <p:cNvSpPr>
            <a:spLocks/>
          </p:cNvSpPr>
          <p:nvPr/>
        </p:nvSpPr>
        <p:spPr bwMode="auto">
          <a:xfrm>
            <a:off x="7543800" y="304800"/>
            <a:ext cx="76200" cy="6503988"/>
          </a:xfrm>
          <a:prstGeom prst="rect">
            <a:avLst/>
          </a:prstGeom>
          <a:solidFill>
            <a:srgbClr val="0066CC"/>
          </a:solidFill>
          <a:ln w="9525">
            <a:noFill/>
            <a:miter lim="800000"/>
            <a:headEnd/>
            <a:tailEnd/>
          </a:ln>
        </p:spPr>
        <p:txBody>
          <a:bodyPr lIns="182880" rIns="182880" anchor="ctr"/>
          <a:lstStyle/>
          <a:p>
            <a:pPr>
              <a:spcAft>
                <a:spcPts val="1000"/>
              </a:spcAft>
            </a:pPr>
            <a:endParaRPr lang="en-US" altLang="ja-JP" sz="800" i="1">
              <a:solidFill>
                <a:srgbClr val="FFFFFF"/>
              </a:solidFill>
              <a:latin typeface="Cambria" pitchFamily="18" charset="0"/>
              <a:ea typeface="SimSun" pitchFamily="2" charset="-122"/>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p:txBody>
      </p:sp>
      <p:sp>
        <p:nvSpPr>
          <p:cNvPr id="28" name="Rectangle 6">
            <a:extLst>
              <a:ext uri="{FF2B5EF4-FFF2-40B4-BE49-F238E27FC236}">
                <a16:creationId xmlns:a16="http://schemas.microsoft.com/office/drawing/2014/main" id="{B6889915-A29E-4A24-B75A-73065AF69F7D}"/>
              </a:ext>
            </a:extLst>
          </p:cNvPr>
          <p:cNvSpPr txBox="1">
            <a:spLocks noGrp="1" noChangeArrowheads="1"/>
          </p:cNvSpPr>
          <p:nvPr/>
        </p:nvSpPr>
        <p:spPr bwMode="auto">
          <a:xfrm>
            <a:off x="6553200" y="6397625"/>
            <a:ext cx="2133600" cy="476250"/>
          </a:xfrm>
          <a:prstGeom prst="rect">
            <a:avLst/>
          </a:prstGeom>
          <a:noFill/>
          <a:ln w="9525">
            <a:noFill/>
            <a:miter lim="800000"/>
            <a:headEnd/>
            <a:tailEnd/>
          </a:ln>
        </p:spPr>
        <p:txBody>
          <a:bodyPr/>
          <a:lstStyle/>
          <a:p>
            <a:pPr algn="r"/>
            <a:r>
              <a:rPr lang="en-GB" altLang="ja-JP" sz="1400" dirty="0">
                <a:ea typeface="ＭＳ Ｐゴシック" charset="-128"/>
              </a:rPr>
              <a:t>11</a:t>
            </a:r>
          </a:p>
        </p:txBody>
      </p:sp>
      <p:sp>
        <p:nvSpPr>
          <p:cNvPr id="29" name="Line 62">
            <a:extLst>
              <a:ext uri="{FF2B5EF4-FFF2-40B4-BE49-F238E27FC236}">
                <a16:creationId xmlns:a16="http://schemas.microsoft.com/office/drawing/2014/main" id="{FF86BD5D-CE35-45F5-8292-31B5BDA66FB8}"/>
              </a:ext>
            </a:extLst>
          </p:cNvPr>
          <p:cNvSpPr>
            <a:spLocks noChangeShapeType="1"/>
          </p:cNvSpPr>
          <p:nvPr/>
        </p:nvSpPr>
        <p:spPr bwMode="auto">
          <a:xfrm>
            <a:off x="1639888" y="1600200"/>
            <a:ext cx="1558925" cy="0"/>
          </a:xfrm>
          <a:prstGeom prst="line">
            <a:avLst/>
          </a:prstGeom>
          <a:noFill/>
          <a:ln w="9525">
            <a:noFill/>
            <a:round/>
            <a:headEnd/>
            <a:tailEnd/>
          </a:ln>
        </p:spPr>
        <p:txBody>
          <a:bodyPr wrap="none"/>
          <a:lstStyle/>
          <a:p>
            <a:endParaRPr lang="en-US"/>
          </a:p>
        </p:txBody>
      </p:sp>
      <p:sp>
        <p:nvSpPr>
          <p:cNvPr id="30" name="Line 64">
            <a:extLst>
              <a:ext uri="{FF2B5EF4-FFF2-40B4-BE49-F238E27FC236}">
                <a16:creationId xmlns:a16="http://schemas.microsoft.com/office/drawing/2014/main" id="{A99A846E-D216-4871-A0EF-EF3D8E138160}"/>
              </a:ext>
            </a:extLst>
          </p:cNvPr>
          <p:cNvSpPr>
            <a:spLocks noChangeShapeType="1"/>
          </p:cNvSpPr>
          <p:nvPr/>
        </p:nvSpPr>
        <p:spPr bwMode="auto">
          <a:xfrm>
            <a:off x="3198813" y="1600200"/>
            <a:ext cx="1558925" cy="0"/>
          </a:xfrm>
          <a:prstGeom prst="line">
            <a:avLst/>
          </a:prstGeom>
          <a:noFill/>
          <a:ln w="9525">
            <a:noFill/>
            <a:round/>
            <a:headEnd/>
            <a:tailEnd/>
          </a:ln>
        </p:spPr>
        <p:txBody>
          <a:bodyPr wrap="none"/>
          <a:lstStyle/>
          <a:p>
            <a:endParaRPr lang="en-US"/>
          </a:p>
        </p:txBody>
      </p:sp>
      <p:sp>
        <p:nvSpPr>
          <p:cNvPr id="31" name="Line 66">
            <a:extLst>
              <a:ext uri="{FF2B5EF4-FFF2-40B4-BE49-F238E27FC236}">
                <a16:creationId xmlns:a16="http://schemas.microsoft.com/office/drawing/2014/main" id="{F14602C9-C5BB-47D3-A591-EFF5CF629B7D}"/>
              </a:ext>
            </a:extLst>
          </p:cNvPr>
          <p:cNvSpPr>
            <a:spLocks noChangeShapeType="1"/>
          </p:cNvSpPr>
          <p:nvPr/>
        </p:nvSpPr>
        <p:spPr bwMode="auto">
          <a:xfrm>
            <a:off x="4757738" y="1600200"/>
            <a:ext cx="1557337" cy="0"/>
          </a:xfrm>
          <a:prstGeom prst="line">
            <a:avLst/>
          </a:prstGeom>
          <a:noFill/>
          <a:ln w="9525">
            <a:noFill/>
            <a:round/>
            <a:headEnd/>
            <a:tailEnd/>
          </a:ln>
        </p:spPr>
        <p:txBody>
          <a:bodyPr wrap="none"/>
          <a:lstStyle/>
          <a:p>
            <a:endParaRPr lang="en-US"/>
          </a:p>
        </p:txBody>
      </p:sp>
      <p:sp>
        <p:nvSpPr>
          <p:cNvPr id="32" name="Text Box 7">
            <a:extLst>
              <a:ext uri="{FF2B5EF4-FFF2-40B4-BE49-F238E27FC236}">
                <a16:creationId xmlns:a16="http://schemas.microsoft.com/office/drawing/2014/main" id="{18423D3D-B1A4-4369-9CDE-50283974FDED}"/>
              </a:ext>
            </a:extLst>
          </p:cNvPr>
          <p:cNvSpPr txBox="1">
            <a:spLocks noChangeArrowheads="1"/>
          </p:cNvSpPr>
          <p:nvPr/>
        </p:nvSpPr>
        <p:spPr bwMode="auto">
          <a:xfrm>
            <a:off x="1508125" y="5446713"/>
            <a:ext cx="184150" cy="366712"/>
          </a:xfrm>
          <a:prstGeom prst="rect">
            <a:avLst/>
          </a:prstGeom>
          <a:noFill/>
          <a:ln w="9525">
            <a:noFill/>
            <a:miter lim="800000"/>
            <a:headEnd/>
            <a:tailEnd/>
          </a:ln>
        </p:spPr>
        <p:txBody>
          <a:bodyPr wrap="none">
            <a:spAutoFit/>
          </a:bodyPr>
          <a:lstStyle/>
          <a:p>
            <a:endParaRPr lang="en-US" altLang="en-US" sz="1800">
              <a:latin typeface="Arial" charset="0"/>
            </a:endParaRPr>
          </a:p>
        </p:txBody>
      </p:sp>
      <p:sp>
        <p:nvSpPr>
          <p:cNvPr id="33" name="Line 58">
            <a:extLst>
              <a:ext uri="{FF2B5EF4-FFF2-40B4-BE49-F238E27FC236}">
                <a16:creationId xmlns:a16="http://schemas.microsoft.com/office/drawing/2014/main" id="{2EA62F97-4611-4268-A839-E0E69FE20C3F}"/>
              </a:ext>
            </a:extLst>
          </p:cNvPr>
          <p:cNvSpPr>
            <a:spLocks noChangeShapeType="1"/>
          </p:cNvSpPr>
          <p:nvPr/>
        </p:nvSpPr>
        <p:spPr bwMode="auto">
          <a:xfrm>
            <a:off x="533400" y="1752600"/>
            <a:ext cx="1487488" cy="0"/>
          </a:xfrm>
          <a:prstGeom prst="line">
            <a:avLst/>
          </a:prstGeom>
          <a:noFill/>
          <a:ln w="9525">
            <a:noFill/>
            <a:round/>
            <a:headEnd/>
            <a:tailEnd/>
          </a:ln>
        </p:spPr>
        <p:txBody>
          <a:bodyPr wrap="none"/>
          <a:lstStyle/>
          <a:p>
            <a:endParaRPr lang="en-US"/>
          </a:p>
        </p:txBody>
      </p:sp>
      <p:sp>
        <p:nvSpPr>
          <p:cNvPr id="34" name="Line 62">
            <a:extLst>
              <a:ext uri="{FF2B5EF4-FFF2-40B4-BE49-F238E27FC236}">
                <a16:creationId xmlns:a16="http://schemas.microsoft.com/office/drawing/2014/main" id="{BF6C28D4-94EB-49B0-A27C-CA37E0BE3819}"/>
              </a:ext>
            </a:extLst>
          </p:cNvPr>
          <p:cNvSpPr>
            <a:spLocks noChangeShapeType="1"/>
          </p:cNvSpPr>
          <p:nvPr/>
        </p:nvSpPr>
        <p:spPr bwMode="auto">
          <a:xfrm>
            <a:off x="2020888" y="1752600"/>
            <a:ext cx="1558925" cy="0"/>
          </a:xfrm>
          <a:prstGeom prst="line">
            <a:avLst/>
          </a:prstGeom>
          <a:noFill/>
          <a:ln w="9525">
            <a:noFill/>
            <a:round/>
            <a:headEnd/>
            <a:tailEnd/>
          </a:ln>
        </p:spPr>
        <p:txBody>
          <a:bodyPr wrap="none"/>
          <a:lstStyle/>
          <a:p>
            <a:endParaRPr lang="en-US"/>
          </a:p>
        </p:txBody>
      </p:sp>
      <p:sp>
        <p:nvSpPr>
          <p:cNvPr id="35" name="Line 64">
            <a:extLst>
              <a:ext uri="{FF2B5EF4-FFF2-40B4-BE49-F238E27FC236}">
                <a16:creationId xmlns:a16="http://schemas.microsoft.com/office/drawing/2014/main" id="{94821EB5-01ED-4725-B654-1CFF14CE11B8}"/>
              </a:ext>
            </a:extLst>
          </p:cNvPr>
          <p:cNvSpPr>
            <a:spLocks noChangeShapeType="1"/>
          </p:cNvSpPr>
          <p:nvPr/>
        </p:nvSpPr>
        <p:spPr bwMode="auto">
          <a:xfrm>
            <a:off x="3579813" y="1752600"/>
            <a:ext cx="1558925" cy="0"/>
          </a:xfrm>
          <a:prstGeom prst="line">
            <a:avLst/>
          </a:prstGeom>
          <a:noFill/>
          <a:ln w="9525">
            <a:noFill/>
            <a:round/>
            <a:headEnd/>
            <a:tailEnd/>
          </a:ln>
        </p:spPr>
        <p:txBody>
          <a:bodyPr wrap="none"/>
          <a:lstStyle/>
          <a:p>
            <a:endParaRPr lang="en-US"/>
          </a:p>
        </p:txBody>
      </p:sp>
      <p:sp>
        <p:nvSpPr>
          <p:cNvPr id="36" name="Line 66">
            <a:extLst>
              <a:ext uri="{FF2B5EF4-FFF2-40B4-BE49-F238E27FC236}">
                <a16:creationId xmlns:a16="http://schemas.microsoft.com/office/drawing/2014/main" id="{7E152660-43A7-4C50-90F8-754B009C1674}"/>
              </a:ext>
            </a:extLst>
          </p:cNvPr>
          <p:cNvSpPr>
            <a:spLocks noChangeShapeType="1"/>
          </p:cNvSpPr>
          <p:nvPr/>
        </p:nvSpPr>
        <p:spPr bwMode="auto">
          <a:xfrm>
            <a:off x="5138738" y="1752600"/>
            <a:ext cx="1557337" cy="0"/>
          </a:xfrm>
          <a:prstGeom prst="line">
            <a:avLst/>
          </a:prstGeom>
          <a:noFill/>
          <a:ln w="9525">
            <a:noFill/>
            <a:round/>
            <a:headEnd/>
            <a:tailEnd/>
          </a:ln>
        </p:spPr>
        <p:txBody>
          <a:bodyPr wrap="none"/>
          <a:lstStyle/>
          <a:p>
            <a:endParaRPr lang="en-US"/>
          </a:p>
        </p:txBody>
      </p:sp>
      <p:sp>
        <p:nvSpPr>
          <p:cNvPr id="37" name="Text Box 7">
            <a:extLst>
              <a:ext uri="{FF2B5EF4-FFF2-40B4-BE49-F238E27FC236}">
                <a16:creationId xmlns:a16="http://schemas.microsoft.com/office/drawing/2014/main" id="{9B1A1169-F2D2-4EB3-A119-BA78A06ED926}"/>
              </a:ext>
            </a:extLst>
          </p:cNvPr>
          <p:cNvSpPr txBox="1">
            <a:spLocks noChangeArrowheads="1"/>
          </p:cNvSpPr>
          <p:nvPr/>
        </p:nvSpPr>
        <p:spPr bwMode="auto">
          <a:xfrm>
            <a:off x="1355725" y="5294313"/>
            <a:ext cx="184150" cy="366712"/>
          </a:xfrm>
          <a:prstGeom prst="rect">
            <a:avLst/>
          </a:prstGeom>
          <a:noFill/>
          <a:ln w="9525">
            <a:noFill/>
            <a:miter lim="800000"/>
            <a:headEnd/>
            <a:tailEnd/>
          </a:ln>
        </p:spPr>
        <p:txBody>
          <a:bodyPr wrap="none">
            <a:spAutoFit/>
          </a:bodyPr>
          <a:lstStyle/>
          <a:p>
            <a:endParaRPr lang="en-US" altLang="en-US" sz="1800">
              <a:latin typeface="Arial" charset="0"/>
            </a:endParaRPr>
          </a:p>
        </p:txBody>
      </p:sp>
      <p:sp>
        <p:nvSpPr>
          <p:cNvPr id="38" name="Line 58">
            <a:extLst>
              <a:ext uri="{FF2B5EF4-FFF2-40B4-BE49-F238E27FC236}">
                <a16:creationId xmlns:a16="http://schemas.microsoft.com/office/drawing/2014/main" id="{B8F33E19-6838-48DC-AFEF-E0A2BB10471C}"/>
              </a:ext>
            </a:extLst>
          </p:cNvPr>
          <p:cNvSpPr>
            <a:spLocks noChangeShapeType="1"/>
          </p:cNvSpPr>
          <p:nvPr/>
        </p:nvSpPr>
        <p:spPr bwMode="auto">
          <a:xfrm>
            <a:off x="381000" y="1600200"/>
            <a:ext cx="1487488" cy="0"/>
          </a:xfrm>
          <a:prstGeom prst="line">
            <a:avLst/>
          </a:prstGeom>
          <a:noFill/>
          <a:ln w="9525">
            <a:noFill/>
            <a:round/>
            <a:headEnd/>
            <a:tailEnd/>
          </a:ln>
        </p:spPr>
        <p:txBody>
          <a:bodyPr wrap="none"/>
          <a:lstStyle/>
          <a:p>
            <a:endParaRPr lang="en-US"/>
          </a:p>
        </p:txBody>
      </p:sp>
      <p:sp>
        <p:nvSpPr>
          <p:cNvPr id="39" name="Line 62">
            <a:extLst>
              <a:ext uri="{FF2B5EF4-FFF2-40B4-BE49-F238E27FC236}">
                <a16:creationId xmlns:a16="http://schemas.microsoft.com/office/drawing/2014/main" id="{0354EACE-3F69-495A-A8CE-C7EF1EFC73C4}"/>
              </a:ext>
            </a:extLst>
          </p:cNvPr>
          <p:cNvSpPr>
            <a:spLocks noChangeShapeType="1"/>
          </p:cNvSpPr>
          <p:nvPr/>
        </p:nvSpPr>
        <p:spPr bwMode="auto">
          <a:xfrm>
            <a:off x="1868488" y="1600200"/>
            <a:ext cx="1558925" cy="0"/>
          </a:xfrm>
          <a:prstGeom prst="line">
            <a:avLst/>
          </a:prstGeom>
          <a:noFill/>
          <a:ln w="9525">
            <a:noFill/>
            <a:round/>
            <a:headEnd/>
            <a:tailEnd/>
          </a:ln>
        </p:spPr>
        <p:txBody>
          <a:bodyPr wrap="none"/>
          <a:lstStyle/>
          <a:p>
            <a:endParaRPr lang="en-US"/>
          </a:p>
        </p:txBody>
      </p:sp>
      <p:sp>
        <p:nvSpPr>
          <p:cNvPr id="40" name="Line 64">
            <a:extLst>
              <a:ext uri="{FF2B5EF4-FFF2-40B4-BE49-F238E27FC236}">
                <a16:creationId xmlns:a16="http://schemas.microsoft.com/office/drawing/2014/main" id="{1EEDAB0C-3618-4A70-B432-9DC3F227B997}"/>
              </a:ext>
            </a:extLst>
          </p:cNvPr>
          <p:cNvSpPr>
            <a:spLocks noChangeShapeType="1"/>
          </p:cNvSpPr>
          <p:nvPr/>
        </p:nvSpPr>
        <p:spPr bwMode="auto">
          <a:xfrm>
            <a:off x="3427413" y="1600200"/>
            <a:ext cx="1558925" cy="0"/>
          </a:xfrm>
          <a:prstGeom prst="line">
            <a:avLst/>
          </a:prstGeom>
          <a:noFill/>
          <a:ln w="9525">
            <a:noFill/>
            <a:round/>
            <a:headEnd/>
            <a:tailEnd/>
          </a:ln>
        </p:spPr>
        <p:txBody>
          <a:bodyPr wrap="none"/>
          <a:lstStyle/>
          <a:p>
            <a:endParaRPr lang="en-US"/>
          </a:p>
        </p:txBody>
      </p:sp>
      <p:sp>
        <p:nvSpPr>
          <p:cNvPr id="41" name="Line 66">
            <a:extLst>
              <a:ext uri="{FF2B5EF4-FFF2-40B4-BE49-F238E27FC236}">
                <a16:creationId xmlns:a16="http://schemas.microsoft.com/office/drawing/2014/main" id="{7EAE6992-1858-4526-98E9-F4B9ECD542B3}"/>
              </a:ext>
            </a:extLst>
          </p:cNvPr>
          <p:cNvSpPr>
            <a:spLocks noChangeShapeType="1"/>
          </p:cNvSpPr>
          <p:nvPr/>
        </p:nvSpPr>
        <p:spPr bwMode="auto">
          <a:xfrm>
            <a:off x="4986338" y="1600200"/>
            <a:ext cx="1557337" cy="0"/>
          </a:xfrm>
          <a:prstGeom prst="line">
            <a:avLst/>
          </a:prstGeom>
          <a:noFill/>
          <a:ln w="9525">
            <a:noFill/>
            <a:round/>
            <a:headEnd/>
            <a:tailEnd/>
          </a:ln>
        </p:spPr>
        <p:txBody>
          <a:bodyPr wrap="none"/>
          <a:lstStyle/>
          <a:p>
            <a:endParaRPr lang="en-US"/>
          </a:p>
        </p:txBody>
      </p:sp>
      <p:sp>
        <p:nvSpPr>
          <p:cNvPr id="42" name="Rectangle 48">
            <a:extLst>
              <a:ext uri="{FF2B5EF4-FFF2-40B4-BE49-F238E27FC236}">
                <a16:creationId xmlns:a16="http://schemas.microsoft.com/office/drawing/2014/main" id="{966E674D-6DE1-47AB-BE25-B57582501D0E}"/>
              </a:ext>
            </a:extLst>
          </p:cNvPr>
          <p:cNvSpPr>
            <a:spLocks/>
          </p:cNvSpPr>
          <p:nvPr/>
        </p:nvSpPr>
        <p:spPr bwMode="auto">
          <a:xfrm>
            <a:off x="7543800" y="304800"/>
            <a:ext cx="76200" cy="6503988"/>
          </a:xfrm>
          <a:prstGeom prst="rect">
            <a:avLst/>
          </a:prstGeom>
          <a:solidFill>
            <a:srgbClr val="0066CC"/>
          </a:solidFill>
          <a:ln w="9525">
            <a:noFill/>
            <a:miter lim="800000"/>
            <a:headEnd/>
            <a:tailEnd/>
          </a:ln>
        </p:spPr>
        <p:txBody>
          <a:bodyPr lIns="182880" rIns="182880" anchor="ctr"/>
          <a:lstStyle/>
          <a:p>
            <a:pPr>
              <a:spcAft>
                <a:spcPts val="1000"/>
              </a:spcAft>
            </a:pPr>
            <a:endParaRPr lang="en-US" altLang="ja-JP" sz="800" i="1">
              <a:solidFill>
                <a:srgbClr val="FFFFFF"/>
              </a:solidFill>
              <a:latin typeface="Cambria" pitchFamily="18" charset="0"/>
              <a:ea typeface="SimSun" pitchFamily="2" charset="-122"/>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p:txBody>
      </p:sp>
      <p:sp>
        <p:nvSpPr>
          <p:cNvPr id="43" name="Line 62">
            <a:extLst>
              <a:ext uri="{FF2B5EF4-FFF2-40B4-BE49-F238E27FC236}">
                <a16:creationId xmlns:a16="http://schemas.microsoft.com/office/drawing/2014/main" id="{BF9438E8-9FEF-4B0B-823B-EC6912EA1C76}"/>
              </a:ext>
            </a:extLst>
          </p:cNvPr>
          <p:cNvSpPr>
            <a:spLocks noChangeShapeType="1"/>
          </p:cNvSpPr>
          <p:nvPr/>
        </p:nvSpPr>
        <p:spPr bwMode="auto">
          <a:xfrm>
            <a:off x="1639888" y="1600200"/>
            <a:ext cx="1558925" cy="0"/>
          </a:xfrm>
          <a:prstGeom prst="line">
            <a:avLst/>
          </a:prstGeom>
          <a:noFill/>
          <a:ln w="9525">
            <a:noFill/>
            <a:round/>
            <a:headEnd/>
            <a:tailEnd/>
          </a:ln>
        </p:spPr>
        <p:txBody>
          <a:bodyPr wrap="none"/>
          <a:lstStyle/>
          <a:p>
            <a:endParaRPr lang="en-US"/>
          </a:p>
        </p:txBody>
      </p:sp>
      <p:sp>
        <p:nvSpPr>
          <p:cNvPr id="44" name="Line 64">
            <a:extLst>
              <a:ext uri="{FF2B5EF4-FFF2-40B4-BE49-F238E27FC236}">
                <a16:creationId xmlns:a16="http://schemas.microsoft.com/office/drawing/2014/main" id="{1CAB7550-A156-438F-AE57-B5C2011F930B}"/>
              </a:ext>
            </a:extLst>
          </p:cNvPr>
          <p:cNvSpPr>
            <a:spLocks noChangeShapeType="1"/>
          </p:cNvSpPr>
          <p:nvPr/>
        </p:nvSpPr>
        <p:spPr bwMode="auto">
          <a:xfrm>
            <a:off x="3198813" y="1600200"/>
            <a:ext cx="1558925" cy="0"/>
          </a:xfrm>
          <a:prstGeom prst="line">
            <a:avLst/>
          </a:prstGeom>
          <a:noFill/>
          <a:ln w="9525">
            <a:noFill/>
            <a:round/>
            <a:headEnd/>
            <a:tailEnd/>
          </a:ln>
        </p:spPr>
        <p:txBody>
          <a:bodyPr wrap="none"/>
          <a:lstStyle/>
          <a:p>
            <a:endParaRPr lang="en-US"/>
          </a:p>
        </p:txBody>
      </p:sp>
      <p:sp>
        <p:nvSpPr>
          <p:cNvPr id="45" name="Line 66">
            <a:extLst>
              <a:ext uri="{FF2B5EF4-FFF2-40B4-BE49-F238E27FC236}">
                <a16:creationId xmlns:a16="http://schemas.microsoft.com/office/drawing/2014/main" id="{A5702440-5517-498D-96B3-8D7C0C7C250D}"/>
              </a:ext>
            </a:extLst>
          </p:cNvPr>
          <p:cNvSpPr>
            <a:spLocks noChangeShapeType="1"/>
          </p:cNvSpPr>
          <p:nvPr/>
        </p:nvSpPr>
        <p:spPr bwMode="auto">
          <a:xfrm>
            <a:off x="4757738" y="1600200"/>
            <a:ext cx="1557337" cy="0"/>
          </a:xfrm>
          <a:prstGeom prst="line">
            <a:avLst/>
          </a:prstGeom>
          <a:noFill/>
          <a:ln w="9525">
            <a:noFill/>
            <a:round/>
            <a:headEnd/>
            <a:tailEnd/>
          </a:ln>
        </p:spPr>
        <p:txBody>
          <a:bodyPr wrap="none"/>
          <a:lstStyle/>
          <a:p>
            <a:endParaRPr lang="en-US"/>
          </a:p>
        </p:txBody>
      </p:sp>
      <p:sp>
        <p:nvSpPr>
          <p:cNvPr id="46" name="Text Box 7">
            <a:extLst>
              <a:ext uri="{FF2B5EF4-FFF2-40B4-BE49-F238E27FC236}">
                <a16:creationId xmlns:a16="http://schemas.microsoft.com/office/drawing/2014/main" id="{530EEECC-24B9-44D5-A18E-967BC625DD70}"/>
              </a:ext>
            </a:extLst>
          </p:cNvPr>
          <p:cNvSpPr txBox="1">
            <a:spLocks noChangeArrowheads="1"/>
          </p:cNvSpPr>
          <p:nvPr/>
        </p:nvSpPr>
        <p:spPr bwMode="auto">
          <a:xfrm>
            <a:off x="1508125" y="5446713"/>
            <a:ext cx="184150" cy="366712"/>
          </a:xfrm>
          <a:prstGeom prst="rect">
            <a:avLst/>
          </a:prstGeom>
          <a:noFill/>
          <a:ln w="9525">
            <a:noFill/>
            <a:miter lim="800000"/>
            <a:headEnd/>
            <a:tailEnd/>
          </a:ln>
        </p:spPr>
        <p:txBody>
          <a:bodyPr wrap="none">
            <a:spAutoFit/>
          </a:bodyPr>
          <a:lstStyle/>
          <a:p>
            <a:endParaRPr lang="en-US" altLang="en-US" sz="1800">
              <a:latin typeface="Arial" charset="0"/>
            </a:endParaRPr>
          </a:p>
        </p:txBody>
      </p:sp>
      <p:sp>
        <p:nvSpPr>
          <p:cNvPr id="47" name="Line 58">
            <a:extLst>
              <a:ext uri="{FF2B5EF4-FFF2-40B4-BE49-F238E27FC236}">
                <a16:creationId xmlns:a16="http://schemas.microsoft.com/office/drawing/2014/main" id="{246D4203-4FB2-45AF-9E52-5AB3F0D8C872}"/>
              </a:ext>
            </a:extLst>
          </p:cNvPr>
          <p:cNvSpPr>
            <a:spLocks noChangeShapeType="1"/>
          </p:cNvSpPr>
          <p:nvPr/>
        </p:nvSpPr>
        <p:spPr bwMode="auto">
          <a:xfrm>
            <a:off x="533400" y="1752600"/>
            <a:ext cx="1487488" cy="0"/>
          </a:xfrm>
          <a:prstGeom prst="line">
            <a:avLst/>
          </a:prstGeom>
          <a:noFill/>
          <a:ln w="9525">
            <a:noFill/>
            <a:round/>
            <a:headEnd/>
            <a:tailEnd/>
          </a:ln>
        </p:spPr>
        <p:txBody>
          <a:bodyPr wrap="none"/>
          <a:lstStyle/>
          <a:p>
            <a:endParaRPr lang="en-US"/>
          </a:p>
        </p:txBody>
      </p:sp>
      <p:sp>
        <p:nvSpPr>
          <p:cNvPr id="48" name="Line 62">
            <a:extLst>
              <a:ext uri="{FF2B5EF4-FFF2-40B4-BE49-F238E27FC236}">
                <a16:creationId xmlns:a16="http://schemas.microsoft.com/office/drawing/2014/main" id="{9D8307EC-A4AF-44CD-A851-9F3D24A4183E}"/>
              </a:ext>
            </a:extLst>
          </p:cNvPr>
          <p:cNvSpPr>
            <a:spLocks noChangeShapeType="1"/>
          </p:cNvSpPr>
          <p:nvPr/>
        </p:nvSpPr>
        <p:spPr bwMode="auto">
          <a:xfrm>
            <a:off x="2020888" y="1752600"/>
            <a:ext cx="1558925" cy="0"/>
          </a:xfrm>
          <a:prstGeom prst="line">
            <a:avLst/>
          </a:prstGeom>
          <a:noFill/>
          <a:ln w="9525">
            <a:noFill/>
            <a:round/>
            <a:headEnd/>
            <a:tailEnd/>
          </a:ln>
        </p:spPr>
        <p:txBody>
          <a:bodyPr wrap="none"/>
          <a:lstStyle/>
          <a:p>
            <a:endParaRPr lang="en-US"/>
          </a:p>
        </p:txBody>
      </p:sp>
      <p:sp>
        <p:nvSpPr>
          <p:cNvPr id="49" name="Line 64">
            <a:extLst>
              <a:ext uri="{FF2B5EF4-FFF2-40B4-BE49-F238E27FC236}">
                <a16:creationId xmlns:a16="http://schemas.microsoft.com/office/drawing/2014/main" id="{CB89B26F-7E3C-402C-A154-ACE077869F05}"/>
              </a:ext>
            </a:extLst>
          </p:cNvPr>
          <p:cNvSpPr>
            <a:spLocks noChangeShapeType="1"/>
          </p:cNvSpPr>
          <p:nvPr/>
        </p:nvSpPr>
        <p:spPr bwMode="auto">
          <a:xfrm>
            <a:off x="3579813" y="1752600"/>
            <a:ext cx="1558925" cy="0"/>
          </a:xfrm>
          <a:prstGeom prst="line">
            <a:avLst/>
          </a:prstGeom>
          <a:noFill/>
          <a:ln w="9525">
            <a:noFill/>
            <a:round/>
            <a:headEnd/>
            <a:tailEnd/>
          </a:ln>
        </p:spPr>
        <p:txBody>
          <a:bodyPr wrap="none"/>
          <a:lstStyle/>
          <a:p>
            <a:endParaRPr lang="en-US"/>
          </a:p>
        </p:txBody>
      </p:sp>
      <p:sp>
        <p:nvSpPr>
          <p:cNvPr id="50" name="Line 66">
            <a:extLst>
              <a:ext uri="{FF2B5EF4-FFF2-40B4-BE49-F238E27FC236}">
                <a16:creationId xmlns:a16="http://schemas.microsoft.com/office/drawing/2014/main" id="{002500F9-5235-4A65-8324-F2C6AC02EDDD}"/>
              </a:ext>
            </a:extLst>
          </p:cNvPr>
          <p:cNvSpPr>
            <a:spLocks noChangeShapeType="1"/>
          </p:cNvSpPr>
          <p:nvPr/>
        </p:nvSpPr>
        <p:spPr bwMode="auto">
          <a:xfrm>
            <a:off x="5138738" y="1752600"/>
            <a:ext cx="1557337" cy="0"/>
          </a:xfrm>
          <a:prstGeom prst="line">
            <a:avLst/>
          </a:prstGeom>
          <a:noFill/>
          <a:ln w="9525">
            <a:noFill/>
            <a:round/>
            <a:headEnd/>
            <a:tailEnd/>
          </a:ln>
        </p:spPr>
        <p:txBody>
          <a:bodyPr wrap="none"/>
          <a:lstStyle/>
          <a:p>
            <a:endParaRPr lang="en-US"/>
          </a:p>
        </p:txBody>
      </p:sp>
      <p:sp>
        <p:nvSpPr>
          <p:cNvPr id="51" name="Text Box 7">
            <a:extLst>
              <a:ext uri="{FF2B5EF4-FFF2-40B4-BE49-F238E27FC236}">
                <a16:creationId xmlns:a16="http://schemas.microsoft.com/office/drawing/2014/main" id="{7D3A8745-2D4D-491D-B77F-5F7A6FA224D0}"/>
              </a:ext>
            </a:extLst>
          </p:cNvPr>
          <p:cNvSpPr txBox="1">
            <a:spLocks noChangeArrowheads="1"/>
          </p:cNvSpPr>
          <p:nvPr/>
        </p:nvSpPr>
        <p:spPr bwMode="auto">
          <a:xfrm>
            <a:off x="1355725" y="5294313"/>
            <a:ext cx="184150" cy="366712"/>
          </a:xfrm>
          <a:prstGeom prst="rect">
            <a:avLst/>
          </a:prstGeom>
          <a:noFill/>
          <a:ln w="9525">
            <a:noFill/>
            <a:miter lim="800000"/>
            <a:headEnd/>
            <a:tailEnd/>
          </a:ln>
        </p:spPr>
        <p:txBody>
          <a:bodyPr wrap="none">
            <a:spAutoFit/>
          </a:bodyPr>
          <a:lstStyle/>
          <a:p>
            <a:endParaRPr lang="en-US" altLang="en-US" sz="1800">
              <a:latin typeface="Arial" charset="0"/>
            </a:endParaRPr>
          </a:p>
        </p:txBody>
      </p:sp>
      <p:sp>
        <p:nvSpPr>
          <p:cNvPr id="52" name="Line 58">
            <a:extLst>
              <a:ext uri="{FF2B5EF4-FFF2-40B4-BE49-F238E27FC236}">
                <a16:creationId xmlns:a16="http://schemas.microsoft.com/office/drawing/2014/main" id="{194A4F04-4C59-4313-AFDE-EF71D82DA14C}"/>
              </a:ext>
            </a:extLst>
          </p:cNvPr>
          <p:cNvSpPr>
            <a:spLocks noChangeShapeType="1"/>
          </p:cNvSpPr>
          <p:nvPr/>
        </p:nvSpPr>
        <p:spPr bwMode="auto">
          <a:xfrm>
            <a:off x="381000" y="1600200"/>
            <a:ext cx="1487488" cy="0"/>
          </a:xfrm>
          <a:prstGeom prst="line">
            <a:avLst/>
          </a:prstGeom>
          <a:noFill/>
          <a:ln w="9525">
            <a:noFill/>
            <a:round/>
            <a:headEnd/>
            <a:tailEnd/>
          </a:ln>
        </p:spPr>
        <p:txBody>
          <a:bodyPr wrap="none"/>
          <a:lstStyle/>
          <a:p>
            <a:endParaRPr lang="en-US"/>
          </a:p>
        </p:txBody>
      </p:sp>
      <p:sp>
        <p:nvSpPr>
          <p:cNvPr id="53" name="Line 62">
            <a:extLst>
              <a:ext uri="{FF2B5EF4-FFF2-40B4-BE49-F238E27FC236}">
                <a16:creationId xmlns:a16="http://schemas.microsoft.com/office/drawing/2014/main" id="{0A643820-55F6-4EE5-B8BE-93AA8643394D}"/>
              </a:ext>
            </a:extLst>
          </p:cNvPr>
          <p:cNvSpPr>
            <a:spLocks noChangeShapeType="1"/>
          </p:cNvSpPr>
          <p:nvPr/>
        </p:nvSpPr>
        <p:spPr bwMode="auto">
          <a:xfrm>
            <a:off x="1868488" y="1600200"/>
            <a:ext cx="1558925" cy="0"/>
          </a:xfrm>
          <a:prstGeom prst="line">
            <a:avLst/>
          </a:prstGeom>
          <a:noFill/>
          <a:ln w="9525">
            <a:noFill/>
            <a:round/>
            <a:headEnd/>
            <a:tailEnd/>
          </a:ln>
        </p:spPr>
        <p:txBody>
          <a:bodyPr wrap="none"/>
          <a:lstStyle/>
          <a:p>
            <a:endParaRPr lang="en-US"/>
          </a:p>
        </p:txBody>
      </p:sp>
      <p:sp>
        <p:nvSpPr>
          <p:cNvPr id="54" name="Line 64">
            <a:extLst>
              <a:ext uri="{FF2B5EF4-FFF2-40B4-BE49-F238E27FC236}">
                <a16:creationId xmlns:a16="http://schemas.microsoft.com/office/drawing/2014/main" id="{BB678485-CA57-4061-A247-44A8AC6FC616}"/>
              </a:ext>
            </a:extLst>
          </p:cNvPr>
          <p:cNvSpPr>
            <a:spLocks noChangeShapeType="1"/>
          </p:cNvSpPr>
          <p:nvPr/>
        </p:nvSpPr>
        <p:spPr bwMode="auto">
          <a:xfrm>
            <a:off x="3427413" y="1600200"/>
            <a:ext cx="1558925" cy="0"/>
          </a:xfrm>
          <a:prstGeom prst="line">
            <a:avLst/>
          </a:prstGeom>
          <a:noFill/>
          <a:ln w="9525">
            <a:noFill/>
            <a:round/>
            <a:headEnd/>
            <a:tailEnd/>
          </a:ln>
        </p:spPr>
        <p:txBody>
          <a:bodyPr wrap="none"/>
          <a:lstStyle/>
          <a:p>
            <a:endParaRPr lang="en-US"/>
          </a:p>
        </p:txBody>
      </p:sp>
      <p:sp>
        <p:nvSpPr>
          <p:cNvPr id="55" name="Line 66">
            <a:extLst>
              <a:ext uri="{FF2B5EF4-FFF2-40B4-BE49-F238E27FC236}">
                <a16:creationId xmlns:a16="http://schemas.microsoft.com/office/drawing/2014/main" id="{73B33891-F3B4-44FA-857D-2E8EF7531908}"/>
              </a:ext>
            </a:extLst>
          </p:cNvPr>
          <p:cNvSpPr>
            <a:spLocks noChangeShapeType="1"/>
          </p:cNvSpPr>
          <p:nvPr/>
        </p:nvSpPr>
        <p:spPr bwMode="auto">
          <a:xfrm>
            <a:off x="4986338" y="1600200"/>
            <a:ext cx="1557337" cy="0"/>
          </a:xfrm>
          <a:prstGeom prst="line">
            <a:avLst/>
          </a:prstGeom>
          <a:noFill/>
          <a:ln w="9525">
            <a:noFill/>
            <a:round/>
            <a:headEnd/>
            <a:tailEnd/>
          </a:ln>
        </p:spPr>
        <p:txBody>
          <a:bodyPr wrap="none"/>
          <a:lstStyle/>
          <a:p>
            <a:endParaRPr lang="en-US"/>
          </a:p>
        </p:txBody>
      </p:sp>
      <p:sp>
        <p:nvSpPr>
          <p:cNvPr id="56" name="Text Box 77">
            <a:extLst>
              <a:ext uri="{FF2B5EF4-FFF2-40B4-BE49-F238E27FC236}">
                <a16:creationId xmlns:a16="http://schemas.microsoft.com/office/drawing/2014/main" id="{96FB98E8-5DD9-4E9A-9319-EAE7707063C5}"/>
              </a:ext>
            </a:extLst>
          </p:cNvPr>
          <p:cNvSpPr txBox="1">
            <a:spLocks noChangeArrowheads="1"/>
          </p:cNvSpPr>
          <p:nvPr/>
        </p:nvSpPr>
        <p:spPr bwMode="auto">
          <a:xfrm>
            <a:off x="60713" y="175164"/>
            <a:ext cx="7549374" cy="1046440"/>
          </a:xfrm>
          <a:prstGeom prst="rect">
            <a:avLst/>
          </a:prstGeom>
          <a:noFill/>
          <a:ln w="9525">
            <a:noFill/>
            <a:miter lim="800000"/>
            <a:headEnd/>
            <a:tailEnd/>
          </a:ln>
        </p:spPr>
        <p:txBody>
          <a:bodyPr wrap="none">
            <a:spAutoFit/>
          </a:bodyPr>
          <a:lstStyle/>
          <a:p>
            <a:r>
              <a:rPr lang="en-GB" altLang="ja-JP" sz="2800" dirty="0">
                <a:ea typeface="ＭＳ Ｐゴシック" pitchFamily="34" charset="-128"/>
              </a:rPr>
              <a:t>Chart 11 -</a:t>
            </a:r>
            <a:r>
              <a:rPr lang="en-GB" altLang="ja-JP" sz="2800" dirty="0">
                <a:solidFill>
                  <a:srgbClr val="0066CC"/>
                </a:solidFill>
                <a:ea typeface="ＭＳ Ｐゴシック" pitchFamily="34" charset="-128"/>
              </a:rPr>
              <a:t> </a:t>
            </a:r>
            <a:r>
              <a:rPr lang="en-GB" altLang="ja-JP" sz="2800" dirty="0">
                <a:solidFill>
                  <a:srgbClr val="0066CC"/>
                </a:solidFill>
                <a:ea typeface="ＭＳ Ｐゴシック" charset="-128"/>
              </a:rPr>
              <a:t>Outstanding Payment to Member States</a:t>
            </a:r>
          </a:p>
          <a:p>
            <a:r>
              <a:rPr lang="en-GB" altLang="ja-JP" sz="1700" dirty="0">
                <a:ea typeface="ＭＳ Ｐゴシック" charset="-128"/>
              </a:rPr>
              <a:t>Amounts Owed for Troops/Formed Police Units and Contingent-Owned Equipment</a:t>
            </a:r>
          </a:p>
          <a:p>
            <a:r>
              <a:rPr lang="en-GB" altLang="ja-JP" sz="1700" dirty="0">
                <a:ea typeface="ＭＳ Ｐゴシック" charset="-128"/>
              </a:rPr>
              <a:t>at 30 April 2018 </a:t>
            </a:r>
            <a:r>
              <a:rPr lang="en-US" altLang="ja-JP" sz="1700" dirty="0">
                <a:ea typeface="ＭＳ Ｐゴシック" charset="-128"/>
              </a:rPr>
              <a:t>(US$ millions)</a:t>
            </a:r>
            <a:r>
              <a:rPr lang="en-GB" altLang="ja-JP" sz="1700" dirty="0">
                <a:solidFill>
                  <a:srgbClr val="0066FF"/>
                </a:solidFill>
                <a:ea typeface="ＭＳ Ｐゴシック" charset="-128"/>
              </a:rPr>
              <a:t> </a:t>
            </a:r>
          </a:p>
        </p:txBody>
      </p:sp>
      <p:sp>
        <p:nvSpPr>
          <p:cNvPr id="57" name="Text Box 9">
            <a:extLst>
              <a:ext uri="{FF2B5EF4-FFF2-40B4-BE49-F238E27FC236}">
                <a16:creationId xmlns:a16="http://schemas.microsoft.com/office/drawing/2014/main" id="{085882C2-C17B-45AE-9BDF-C2EB2456EFA4}"/>
              </a:ext>
            </a:extLst>
          </p:cNvPr>
          <p:cNvSpPr txBox="1">
            <a:spLocks noChangeArrowheads="1"/>
          </p:cNvSpPr>
          <p:nvPr/>
        </p:nvSpPr>
        <p:spPr bwMode="auto">
          <a:xfrm>
            <a:off x="1968500" y="1687513"/>
            <a:ext cx="3733800" cy="376237"/>
          </a:xfrm>
          <a:prstGeom prst="rect">
            <a:avLst/>
          </a:prstGeom>
          <a:noFill/>
          <a:ln w="9525">
            <a:noFill/>
            <a:miter lim="800000"/>
            <a:headEnd/>
            <a:tailEnd/>
          </a:ln>
        </p:spPr>
        <p:txBody>
          <a:bodyPr lIns="101811" tIns="50906" rIns="101811" bIns="50906">
            <a:spAutoFit/>
          </a:bodyPr>
          <a:lstStyle/>
          <a:p>
            <a:pPr algn="ctr" defTabSz="1019175" eaLnBrk="0" hangingPunct="0">
              <a:spcBef>
                <a:spcPct val="50000"/>
              </a:spcBef>
            </a:pPr>
            <a:r>
              <a:rPr lang="en-GB" altLang="ja-JP" sz="1800" b="1" dirty="0">
                <a:ea typeface="ＭＳ Ｐゴシック" charset="-128"/>
              </a:rPr>
              <a:t>84 Member States</a:t>
            </a:r>
          </a:p>
        </p:txBody>
      </p:sp>
      <p:sp>
        <p:nvSpPr>
          <p:cNvPr id="58" name="Text Box 57">
            <a:extLst>
              <a:ext uri="{FF2B5EF4-FFF2-40B4-BE49-F238E27FC236}">
                <a16:creationId xmlns:a16="http://schemas.microsoft.com/office/drawing/2014/main" id="{1E894DBA-75E3-41F3-A209-E06A8293847A}"/>
              </a:ext>
            </a:extLst>
          </p:cNvPr>
          <p:cNvSpPr txBox="1">
            <a:spLocks noChangeArrowheads="1"/>
          </p:cNvSpPr>
          <p:nvPr/>
        </p:nvSpPr>
        <p:spPr bwMode="auto">
          <a:xfrm>
            <a:off x="674790" y="6419023"/>
            <a:ext cx="6019800" cy="590550"/>
          </a:xfrm>
          <a:prstGeom prst="rect">
            <a:avLst/>
          </a:prstGeom>
          <a:noFill/>
          <a:ln w="9525">
            <a:noFill/>
            <a:miter lim="800000"/>
            <a:headEnd/>
            <a:tailEnd/>
          </a:ln>
        </p:spPr>
        <p:txBody>
          <a:bodyPr lIns="101811" tIns="50906" rIns="101811" bIns="50906">
            <a:spAutoFit/>
          </a:bodyPr>
          <a:lstStyle/>
          <a:p>
            <a:pPr algn="ctr" defTabSz="1019175"/>
            <a:r>
              <a:rPr lang="en-US" altLang="ja-JP" sz="1600" b="1" dirty="0">
                <a:ea typeface="ＭＳ Ｐゴシック" charset="-128"/>
              </a:rPr>
              <a:t>TOTAL  $1,205 million*</a:t>
            </a:r>
          </a:p>
          <a:p>
            <a:pPr algn="ctr" defTabSz="1019175"/>
            <a:r>
              <a:rPr lang="en-US" altLang="ja-JP" sz="1600" dirty="0">
                <a:ea typeface="ＭＳ Ｐゴシック" charset="-128"/>
              </a:rPr>
              <a:t>*excluding letters of assist, and death and disability claims</a:t>
            </a:r>
          </a:p>
        </p:txBody>
      </p:sp>
      <p:pic>
        <p:nvPicPr>
          <p:cNvPr id="59" name="Picture 58">
            <a:extLst>
              <a:ext uri="{FF2B5EF4-FFF2-40B4-BE49-F238E27FC236}">
                <a16:creationId xmlns:a16="http://schemas.microsoft.com/office/drawing/2014/main" id="{1311B2BD-254B-467C-9452-6AA02A6D0A03}"/>
              </a:ext>
            </a:extLst>
          </p:cNvPr>
          <p:cNvPicPr>
            <a:picLocks noChangeAspect="1"/>
          </p:cNvPicPr>
          <p:nvPr/>
        </p:nvPicPr>
        <p:blipFill>
          <a:blip r:embed="rId3"/>
          <a:stretch>
            <a:fillRect/>
          </a:stretch>
        </p:blipFill>
        <p:spPr>
          <a:xfrm>
            <a:off x="168837" y="2254082"/>
            <a:ext cx="7259076" cy="4012541"/>
          </a:xfrm>
          <a:prstGeom prst="rect">
            <a:avLst/>
          </a:prstGeom>
        </p:spPr>
      </p:pic>
    </p:spTree>
    <p:extLst>
      <p:ext uri="{BB962C8B-B14F-4D97-AF65-F5344CB8AC3E}">
        <p14:creationId xmlns:p14="http://schemas.microsoft.com/office/powerpoint/2010/main" val="8832722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48"/>
          <p:cNvSpPr>
            <a:spLocks/>
          </p:cNvSpPr>
          <p:nvPr/>
        </p:nvSpPr>
        <p:spPr bwMode="auto">
          <a:xfrm>
            <a:off x="7543800" y="209687"/>
            <a:ext cx="76200" cy="6764448"/>
          </a:xfrm>
          <a:prstGeom prst="rect">
            <a:avLst/>
          </a:prstGeom>
          <a:solidFill>
            <a:srgbClr val="0066CC"/>
          </a:solidFill>
          <a:ln w="9525">
            <a:noFill/>
            <a:miter lim="800000"/>
            <a:headEnd/>
            <a:tailEnd/>
          </a:ln>
        </p:spPr>
        <p:txBody>
          <a:bodyPr lIns="182880" rIns="182880" anchor="ctr"/>
          <a:lstStyle/>
          <a:p>
            <a:pPr>
              <a:spcAft>
                <a:spcPts val="1000"/>
              </a:spcAft>
            </a:pPr>
            <a:endParaRPr lang="en-US" altLang="ja-JP" sz="800" i="1">
              <a:solidFill>
                <a:srgbClr val="FFFFFF"/>
              </a:solidFill>
              <a:latin typeface="Cambria" pitchFamily="18" charset="0"/>
              <a:ea typeface="SimSun" pitchFamily="2" charset="-122"/>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p:txBody>
      </p:sp>
      <p:pic>
        <p:nvPicPr>
          <p:cNvPr id="32770" name="Picture 4"/>
          <p:cNvPicPr>
            <a:picLocks noChangeAspect="1" noChangeArrowheads="1"/>
          </p:cNvPicPr>
          <p:nvPr/>
        </p:nvPicPr>
        <p:blipFill>
          <a:blip r:embed="rId2"/>
          <a:srcRect/>
          <a:stretch>
            <a:fillRect/>
          </a:stretch>
        </p:blipFill>
        <p:spPr bwMode="auto">
          <a:xfrm>
            <a:off x="7772400" y="396258"/>
            <a:ext cx="1066800" cy="998900"/>
          </a:xfrm>
          <a:prstGeom prst="rect">
            <a:avLst/>
          </a:prstGeom>
          <a:noFill/>
          <a:ln w="9525">
            <a:noFill/>
            <a:miter lim="800000"/>
            <a:headEnd/>
            <a:tailEnd/>
          </a:ln>
        </p:spPr>
      </p:pic>
      <p:grpSp>
        <p:nvGrpSpPr>
          <p:cNvPr id="32771" name="Group 37"/>
          <p:cNvGrpSpPr>
            <a:grpSpLocks/>
          </p:cNvGrpSpPr>
          <p:nvPr/>
        </p:nvGrpSpPr>
        <p:grpSpPr bwMode="auto">
          <a:xfrm>
            <a:off x="7721601" y="2005451"/>
            <a:ext cx="1162050" cy="630711"/>
            <a:chOff x="7658100" y="2106614"/>
            <a:chExt cx="1162050" cy="606425"/>
          </a:xfrm>
        </p:grpSpPr>
        <p:grpSp>
          <p:nvGrpSpPr>
            <p:cNvPr id="32814" name="Group 58"/>
            <p:cNvGrpSpPr>
              <a:grpSpLocks/>
            </p:cNvGrpSpPr>
            <p:nvPr/>
          </p:nvGrpSpPr>
          <p:grpSpPr bwMode="auto">
            <a:xfrm>
              <a:off x="7667625" y="2106614"/>
              <a:ext cx="1152525" cy="606425"/>
              <a:chOff x="4830" y="1327"/>
              <a:chExt cx="726" cy="382"/>
            </a:xfrm>
          </p:grpSpPr>
          <p:sp>
            <p:nvSpPr>
              <p:cNvPr id="32816" name="Text Box 59"/>
              <p:cNvSpPr txBox="1">
                <a:spLocks noChangeArrowheads="1"/>
              </p:cNvSpPr>
              <p:nvPr/>
            </p:nvSpPr>
            <p:spPr bwMode="auto">
              <a:xfrm>
                <a:off x="4830" y="1327"/>
                <a:ext cx="726" cy="173"/>
              </a:xfrm>
              <a:prstGeom prst="rect">
                <a:avLst/>
              </a:prstGeom>
              <a:noFill/>
              <a:ln w="9525">
                <a:noFill/>
                <a:miter lim="800000"/>
                <a:headEnd/>
                <a:tailEnd/>
              </a:ln>
            </p:spPr>
            <p:txBody>
              <a:bodyPr wrap="none">
                <a:spAutoFit/>
              </a:bodyPr>
              <a:lstStyle/>
              <a:p>
                <a:r>
                  <a:rPr lang="en-US" altLang="en-US" sz="1200" b="1">
                    <a:solidFill>
                      <a:srgbClr val="B2B2B2"/>
                    </a:solidFill>
                  </a:rPr>
                  <a:t>Regular budget</a:t>
                </a:r>
              </a:p>
            </p:txBody>
          </p:sp>
          <p:sp>
            <p:nvSpPr>
              <p:cNvPr id="32817" name="Text Box 60"/>
              <p:cNvSpPr txBox="1">
                <a:spLocks noChangeArrowheads="1"/>
              </p:cNvSpPr>
              <p:nvPr/>
            </p:nvSpPr>
            <p:spPr bwMode="auto">
              <a:xfrm>
                <a:off x="4830" y="1429"/>
                <a:ext cx="666" cy="173"/>
              </a:xfrm>
              <a:prstGeom prst="rect">
                <a:avLst/>
              </a:prstGeom>
              <a:noFill/>
              <a:ln w="9525">
                <a:noFill/>
                <a:miter lim="800000"/>
                <a:headEnd/>
                <a:tailEnd/>
              </a:ln>
            </p:spPr>
            <p:txBody>
              <a:bodyPr wrap="none">
                <a:spAutoFit/>
              </a:bodyPr>
              <a:lstStyle/>
              <a:p>
                <a:r>
                  <a:rPr lang="en-US" altLang="en-US" sz="1200" b="1">
                    <a:solidFill>
                      <a:srgbClr val="0066CC"/>
                    </a:solidFill>
                  </a:rPr>
                  <a:t>Peacekeeping</a:t>
                </a:r>
              </a:p>
            </p:txBody>
          </p:sp>
          <p:sp>
            <p:nvSpPr>
              <p:cNvPr id="32818" name="Text Box 61"/>
              <p:cNvSpPr txBox="1">
                <a:spLocks noChangeArrowheads="1"/>
              </p:cNvSpPr>
              <p:nvPr/>
            </p:nvSpPr>
            <p:spPr bwMode="auto">
              <a:xfrm>
                <a:off x="4830" y="1536"/>
                <a:ext cx="487" cy="173"/>
              </a:xfrm>
              <a:prstGeom prst="rect">
                <a:avLst/>
              </a:prstGeom>
              <a:noFill/>
              <a:ln w="9525">
                <a:noFill/>
                <a:miter lim="800000"/>
                <a:headEnd/>
                <a:tailEnd/>
              </a:ln>
            </p:spPr>
            <p:txBody>
              <a:bodyPr wrap="none">
                <a:spAutoFit/>
              </a:bodyPr>
              <a:lstStyle/>
              <a:p>
                <a:r>
                  <a:rPr lang="en-US" altLang="en-US" sz="1200" b="1">
                    <a:solidFill>
                      <a:srgbClr val="B2B2B2"/>
                    </a:solidFill>
                  </a:rPr>
                  <a:t>Tribunals</a:t>
                </a:r>
              </a:p>
            </p:txBody>
          </p:sp>
        </p:grpSp>
        <p:sp>
          <p:nvSpPr>
            <p:cNvPr id="32815" name="Rectangle 63"/>
            <p:cNvSpPr>
              <a:spLocks noChangeArrowheads="1"/>
            </p:cNvSpPr>
            <p:nvPr/>
          </p:nvSpPr>
          <p:spPr bwMode="auto">
            <a:xfrm flipH="1">
              <a:off x="7658100" y="2362200"/>
              <a:ext cx="76200" cy="76200"/>
            </a:xfrm>
            <a:prstGeom prst="rect">
              <a:avLst/>
            </a:prstGeom>
            <a:solidFill>
              <a:srgbClr val="0066CC"/>
            </a:solidFill>
            <a:ln w="9525">
              <a:solidFill>
                <a:srgbClr val="0066CC"/>
              </a:solidFill>
              <a:miter lim="800000"/>
              <a:headEnd/>
              <a:tailEnd/>
            </a:ln>
          </p:spPr>
          <p:txBody>
            <a:bodyPr wrap="none" anchor="ctr"/>
            <a:lstStyle/>
            <a:p>
              <a:endParaRPr lang="en-US" altLang="en-US" sz="1800"/>
            </a:p>
          </p:txBody>
        </p:sp>
      </p:grpSp>
      <p:sp>
        <p:nvSpPr>
          <p:cNvPr id="32772" name="Rectangle 6"/>
          <p:cNvSpPr txBox="1">
            <a:spLocks noGrp="1" noChangeArrowheads="1"/>
          </p:cNvSpPr>
          <p:nvPr/>
        </p:nvSpPr>
        <p:spPr bwMode="auto">
          <a:xfrm>
            <a:off x="6553200" y="6495324"/>
            <a:ext cx="2133600" cy="495322"/>
          </a:xfrm>
          <a:prstGeom prst="rect">
            <a:avLst/>
          </a:prstGeom>
          <a:noFill/>
          <a:ln w="9525">
            <a:noFill/>
            <a:miter lim="800000"/>
            <a:headEnd/>
            <a:tailEnd/>
          </a:ln>
        </p:spPr>
        <p:txBody>
          <a:bodyPr/>
          <a:lstStyle/>
          <a:p>
            <a:pPr algn="r"/>
            <a:r>
              <a:rPr lang="en-GB" altLang="en-US" sz="1400" dirty="0"/>
              <a:t>12</a:t>
            </a:r>
          </a:p>
        </p:txBody>
      </p:sp>
      <p:graphicFrame>
        <p:nvGraphicFramePr>
          <p:cNvPr id="101390" name="Group 14"/>
          <p:cNvGraphicFramePr>
            <a:graphicFrameLocks noGrp="1"/>
          </p:cNvGraphicFramePr>
          <p:nvPr>
            <p:extLst>
              <p:ext uri="{D42A27DB-BD31-4B8C-83A1-F6EECF244321}">
                <p14:modId xmlns:p14="http://schemas.microsoft.com/office/powerpoint/2010/main" val="1909305256"/>
              </p:ext>
            </p:extLst>
          </p:nvPr>
        </p:nvGraphicFramePr>
        <p:xfrm>
          <a:off x="685800" y="2082987"/>
          <a:ext cx="5867400" cy="3511272"/>
        </p:xfrm>
        <a:graphic>
          <a:graphicData uri="http://schemas.openxmlformats.org/drawingml/2006/table">
            <a:tbl>
              <a:tblPr/>
              <a:tblGrid>
                <a:gridCol w="3581400">
                  <a:extLst>
                    <a:ext uri="{9D8B030D-6E8A-4147-A177-3AD203B41FA5}">
                      <a16:colId xmlns:a16="http://schemas.microsoft.com/office/drawing/2014/main" val="20000"/>
                    </a:ext>
                  </a:extLst>
                </a:gridCol>
                <a:gridCol w="2286000">
                  <a:extLst>
                    <a:ext uri="{9D8B030D-6E8A-4147-A177-3AD203B41FA5}">
                      <a16:colId xmlns:a16="http://schemas.microsoft.com/office/drawing/2014/main" val="20001"/>
                    </a:ext>
                  </a:extLst>
                </a:gridCol>
              </a:tblGrid>
              <a:tr h="63574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1700" b="1" i="0" u="none" strike="noStrike" cap="none" normalizeH="0" baseline="0" dirty="0">
                          <a:ln>
                            <a:noFill/>
                          </a:ln>
                          <a:solidFill>
                            <a:schemeClr val="tx1"/>
                          </a:solidFill>
                          <a:effectLst/>
                          <a:latin typeface="Calibri" pitchFamily="34" charset="0"/>
                          <a:cs typeface="Arial" charset="0"/>
                        </a:rPr>
                        <a:t>Member State </a:t>
                      </a:r>
                      <a:endParaRPr kumimoji="0" lang="en-GB" altLang="en-US" sz="1700" b="1" i="0" u="none" strike="noStrike" cap="none" normalizeH="0" baseline="0" dirty="0">
                        <a:ln>
                          <a:noFill/>
                        </a:ln>
                        <a:solidFill>
                          <a:schemeClr val="tx1"/>
                        </a:solidFill>
                        <a:effectLst/>
                        <a:latin typeface="Calibri" pitchFamily="34" charset="0"/>
                        <a:cs typeface="Arial" charset="0"/>
                      </a:endParaRPr>
                    </a:p>
                  </a:txBody>
                  <a:tcPr marT="47551" marB="47551" anchor="ctr" horzOverflow="overflow">
                    <a:lnL>
                      <a:noFill/>
                    </a:lnL>
                    <a:lnR>
                      <a:noFill/>
                    </a:lnR>
                    <a:lnT w="19050" cap="flat" cmpd="sng" algn="ctr">
                      <a:solidFill>
                        <a:schemeClr val="bg2"/>
                      </a:solidFill>
                      <a:prstDash val="solid"/>
                      <a:round/>
                      <a:headEnd type="none" w="med" len="med"/>
                      <a:tailEnd type="none" w="med" len="med"/>
                    </a:lnT>
                    <a:lnB w="1905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altLang="en-US" sz="1700" b="1" i="0" u="none" strike="noStrike" cap="none" normalizeH="0" baseline="0" dirty="0">
                          <a:ln>
                            <a:noFill/>
                          </a:ln>
                          <a:solidFill>
                            <a:schemeClr val="tx1"/>
                          </a:solidFill>
                          <a:effectLst/>
                          <a:latin typeface="Calibri" pitchFamily="34" charset="0"/>
                          <a:cs typeface="Arial" charset="0"/>
                        </a:rPr>
                        <a:t>30 Apr 2018</a:t>
                      </a:r>
                      <a:endParaRPr kumimoji="0" lang="en-GB" altLang="en-US" sz="1700" b="1" i="0" u="none" strike="noStrike" cap="none" normalizeH="0" baseline="0" dirty="0">
                        <a:ln>
                          <a:noFill/>
                        </a:ln>
                        <a:solidFill>
                          <a:schemeClr val="tx1"/>
                        </a:solidFill>
                        <a:effectLst/>
                        <a:latin typeface="Calibri" pitchFamily="34" charset="0"/>
                        <a:cs typeface="Arial" charset="0"/>
                      </a:endParaRPr>
                    </a:p>
                  </a:txBody>
                  <a:tcPr marT="47551" marB="47551" anchor="ctr" horzOverflow="overflow">
                    <a:lnL>
                      <a:noFill/>
                    </a:lnL>
                    <a:lnR>
                      <a:noFill/>
                    </a:lnR>
                    <a:lnT w="19050" cap="flat" cmpd="sng" algn="ctr">
                      <a:solidFill>
                        <a:schemeClr val="bg2"/>
                      </a:solidFill>
                      <a:prstDash val="solid"/>
                      <a:round/>
                      <a:headEnd type="none" w="med" len="med"/>
                      <a:tailEnd type="none" w="med" len="med"/>
                    </a:lnT>
                    <a:lnB w="19050" cap="flat" cmpd="sng" algn="ctr">
                      <a:solidFill>
                        <a:schemeClr val="bg2"/>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10789">
                <a:tc>
                  <a:txBody>
                    <a:bodyPr/>
                    <a:lstStyle>
                      <a:lvl1pPr eaLnBrk="0" hangingPunct="0">
                        <a:spcBef>
                          <a:spcPct val="20000"/>
                        </a:spcBef>
                        <a:defRPr sz="2800">
                          <a:solidFill>
                            <a:schemeClr val="tx1"/>
                          </a:solidFill>
                          <a:latin typeface="Arial" charset="0"/>
                          <a:cs typeface="Arial" charset="0"/>
                        </a:defRPr>
                      </a:lvl1pPr>
                      <a:lvl2pPr marL="37931725" indent="-3747452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1700" b="0" i="0" u="none" strike="noStrike" cap="none" normalizeH="0" baseline="0" dirty="0">
                          <a:ln>
                            <a:noFill/>
                          </a:ln>
                          <a:solidFill>
                            <a:schemeClr val="tx1"/>
                          </a:solidFill>
                          <a:effectLst/>
                          <a:latin typeface="Calibri" pitchFamily="34" charset="0"/>
                          <a:cs typeface="Arial" charset="0"/>
                        </a:rPr>
                        <a:t>United States</a:t>
                      </a:r>
                      <a:endParaRPr kumimoji="0" lang="en-GB" altLang="en-US" sz="1700" b="0" i="0" u="none" strike="noStrike" cap="none" normalizeH="0" baseline="0" dirty="0">
                        <a:ln>
                          <a:noFill/>
                        </a:ln>
                        <a:solidFill>
                          <a:schemeClr val="tx1"/>
                        </a:solidFill>
                        <a:effectLst/>
                        <a:latin typeface="Calibri" pitchFamily="34" charset="0"/>
                        <a:cs typeface="Arial" charset="0"/>
                      </a:endParaRPr>
                    </a:p>
                  </a:txBody>
                  <a:tcPr marT="47551" marB="47551" anchor="ctr" horzOverflow="overflow">
                    <a:lnL>
                      <a:noFill/>
                    </a:lnL>
                    <a:lnR>
                      <a:noFill/>
                    </a:lnR>
                    <a:lnT w="19050" cap="flat" cmpd="sng" algn="ctr">
                      <a:solidFill>
                        <a:schemeClr val="bg2"/>
                      </a:solidFill>
                      <a:prstDash val="solid"/>
                      <a:round/>
                      <a:headEnd type="none" w="med" len="med"/>
                      <a:tailEnd type="none" w="med" len="med"/>
                    </a:lnT>
                    <a:lnB>
                      <a:noFill/>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marL="37931725" indent="-3747452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altLang="en-US" sz="1700" b="0" i="0" u="none" strike="noStrike" cap="none" normalizeH="0" baseline="0" dirty="0">
                          <a:ln>
                            <a:noFill/>
                          </a:ln>
                          <a:solidFill>
                            <a:schemeClr val="tx1"/>
                          </a:solidFill>
                          <a:effectLst/>
                          <a:latin typeface="Calibri" pitchFamily="34" charset="0"/>
                          <a:cs typeface="Arial" charset="0"/>
                        </a:rPr>
                        <a:t>1,291</a:t>
                      </a:r>
                      <a:endParaRPr kumimoji="0" lang="en-GB" altLang="en-US" sz="1700" b="0" i="0" u="none" strike="noStrike" cap="none" normalizeH="0" baseline="0" dirty="0">
                        <a:ln>
                          <a:noFill/>
                        </a:ln>
                        <a:solidFill>
                          <a:schemeClr val="tx1"/>
                        </a:solidFill>
                        <a:effectLst/>
                        <a:latin typeface="Calibri" pitchFamily="34" charset="0"/>
                        <a:cs typeface="Arial" charset="0"/>
                      </a:endParaRPr>
                    </a:p>
                  </a:txBody>
                  <a:tcPr marT="47551" marB="47551" anchor="ctr" horzOverflow="overflow">
                    <a:lnL>
                      <a:noFill/>
                    </a:lnL>
                    <a:lnR>
                      <a:noFill/>
                    </a:lnR>
                    <a:lnT w="19050" cap="flat" cmpd="sng" algn="ctr">
                      <a:solidFill>
                        <a:schemeClr val="bg2"/>
                      </a:solidFill>
                      <a:prstDash val="solid"/>
                      <a:round/>
                      <a:headEnd type="none" w="med" len="med"/>
                      <a:tailEnd type="none" w="med" len="med"/>
                    </a:lnT>
                    <a:lnB>
                      <a:noFill/>
                    </a:lnB>
                    <a:lnTlToBr>
                      <a:noFill/>
                    </a:lnTlToBr>
                    <a:lnBlToTr>
                      <a:noFill/>
                    </a:lnBlToTr>
                    <a:noFill/>
                  </a:tcPr>
                </a:tc>
                <a:extLst>
                  <a:ext uri="{0D108BD9-81ED-4DB2-BD59-A6C34878D82A}">
                    <a16:rowId xmlns:a16="http://schemas.microsoft.com/office/drawing/2014/main" val="10001"/>
                  </a:ext>
                </a:extLst>
              </a:tr>
              <a:tr h="410789">
                <a:tc>
                  <a:txBody>
                    <a:bodyPr/>
                    <a:lstStyle>
                      <a:lvl1pPr eaLnBrk="0" hangingPunct="0">
                        <a:spcBef>
                          <a:spcPct val="20000"/>
                        </a:spcBef>
                        <a:defRPr sz="2800">
                          <a:solidFill>
                            <a:schemeClr val="tx1"/>
                          </a:solidFill>
                          <a:latin typeface="Arial" charset="0"/>
                          <a:cs typeface="Arial" charset="0"/>
                        </a:defRPr>
                      </a:lvl1pPr>
                      <a:lvl2pPr marL="37931725" indent="-3747452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en-US" altLang="en-US" sz="1700" b="0" i="0" u="none" strike="noStrike" cap="none" normalizeH="0" baseline="0" dirty="0">
                          <a:ln>
                            <a:noFill/>
                          </a:ln>
                          <a:solidFill>
                            <a:schemeClr val="tx1"/>
                          </a:solidFill>
                          <a:effectLst/>
                          <a:latin typeface="Calibri" pitchFamily="34" charset="0"/>
                          <a:cs typeface="Arial" charset="0"/>
                        </a:rPr>
                        <a:t>Brazil</a:t>
                      </a:r>
                      <a:endParaRPr kumimoji="0" lang="en-GB" altLang="en-US" sz="1700" b="0" i="0" u="none" strike="noStrike" cap="none" normalizeH="0" baseline="0" dirty="0">
                        <a:ln>
                          <a:noFill/>
                        </a:ln>
                        <a:solidFill>
                          <a:schemeClr val="tx1"/>
                        </a:solidFill>
                        <a:effectLst/>
                        <a:latin typeface="Calibri" pitchFamily="34" charset="0"/>
                        <a:cs typeface="Arial" charset="0"/>
                      </a:endParaRPr>
                    </a:p>
                  </a:txBody>
                  <a:tcPr marT="47551" marB="47551" anchor="ctr"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marL="37931725" indent="-3747452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altLang="en-US" sz="1700" b="0" i="0" u="none" strike="noStrike" cap="none" normalizeH="0" baseline="0" dirty="0">
                          <a:ln>
                            <a:noFill/>
                          </a:ln>
                          <a:solidFill>
                            <a:schemeClr val="tx1"/>
                          </a:solidFill>
                          <a:effectLst/>
                          <a:latin typeface="Calibri" pitchFamily="34" charset="0"/>
                          <a:cs typeface="Arial" charset="0"/>
                        </a:rPr>
                        <a:t>244</a:t>
                      </a:r>
                      <a:endParaRPr kumimoji="0" lang="en-GB" altLang="en-US" sz="1700" b="0" i="0" u="none" strike="noStrike" cap="none" normalizeH="0" baseline="0" dirty="0">
                        <a:ln>
                          <a:noFill/>
                        </a:ln>
                        <a:solidFill>
                          <a:schemeClr val="tx1"/>
                        </a:solidFill>
                        <a:effectLst/>
                        <a:latin typeface="Calibri" pitchFamily="34" charset="0"/>
                        <a:cs typeface="Arial" charset="0"/>
                      </a:endParaRPr>
                    </a:p>
                  </a:txBody>
                  <a:tcPr marT="47551" marB="47551" anchor="ctr"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2"/>
                  </a:ext>
                </a:extLst>
              </a:tr>
              <a:tr h="410789">
                <a:tc>
                  <a:txBody>
                    <a:bodyPr/>
                    <a:lstStyle>
                      <a:lvl1pPr eaLnBrk="0" hangingPunct="0">
                        <a:spcBef>
                          <a:spcPct val="20000"/>
                        </a:spcBef>
                        <a:defRPr sz="2800">
                          <a:solidFill>
                            <a:schemeClr val="tx1"/>
                          </a:solidFill>
                          <a:latin typeface="Arial" charset="0"/>
                          <a:cs typeface="Arial" charset="0"/>
                        </a:defRPr>
                      </a:lvl1pPr>
                      <a:lvl2pPr marL="37931725" indent="-3747452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en-US" altLang="en-US" sz="1700" b="0" i="0" u="none" strike="noStrike" cap="none" normalizeH="0" baseline="0" dirty="0">
                          <a:ln>
                            <a:noFill/>
                          </a:ln>
                          <a:solidFill>
                            <a:schemeClr val="tx1"/>
                          </a:solidFill>
                          <a:effectLst/>
                          <a:latin typeface="Calibri" pitchFamily="34" charset="0"/>
                          <a:cs typeface="Arial" charset="0"/>
                        </a:rPr>
                        <a:t>Ukraine</a:t>
                      </a:r>
                      <a:endParaRPr kumimoji="0" lang="en-GB" altLang="en-US" sz="1700" b="0" i="0" u="none" strike="noStrike" cap="none" normalizeH="0" baseline="0" dirty="0">
                        <a:ln>
                          <a:noFill/>
                        </a:ln>
                        <a:solidFill>
                          <a:schemeClr val="tx1"/>
                        </a:solidFill>
                        <a:effectLst/>
                        <a:latin typeface="Calibri" pitchFamily="34" charset="0"/>
                        <a:cs typeface="Arial" charset="0"/>
                      </a:endParaRPr>
                    </a:p>
                  </a:txBody>
                  <a:tcPr marT="47551" marB="47551" anchor="ctr"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marL="37931725" indent="-3747452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altLang="en-US" sz="1700" b="0" i="0" u="none" strike="noStrike" cap="none" normalizeH="0" baseline="0" dirty="0">
                          <a:ln>
                            <a:noFill/>
                          </a:ln>
                          <a:solidFill>
                            <a:schemeClr val="tx1"/>
                          </a:solidFill>
                          <a:effectLst/>
                          <a:latin typeface="Calibri" pitchFamily="34" charset="0"/>
                          <a:cs typeface="Arial" charset="0"/>
                        </a:rPr>
                        <a:t>110</a:t>
                      </a:r>
                      <a:endParaRPr kumimoji="0" lang="en-GB" altLang="en-US" sz="1700" b="0" i="0" u="none" strike="noStrike" cap="none" normalizeH="0" baseline="0" dirty="0">
                        <a:ln>
                          <a:noFill/>
                        </a:ln>
                        <a:solidFill>
                          <a:schemeClr val="tx1"/>
                        </a:solidFill>
                        <a:effectLst/>
                        <a:latin typeface="Calibri" pitchFamily="34" charset="0"/>
                        <a:cs typeface="Arial" charset="0"/>
                      </a:endParaRPr>
                    </a:p>
                  </a:txBody>
                  <a:tcPr marT="47551" marB="47551" anchor="ctr"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3"/>
                  </a:ext>
                </a:extLst>
              </a:tr>
              <a:tr h="410789">
                <a:tc>
                  <a:txBody>
                    <a:bodyPr/>
                    <a:lstStyle>
                      <a:lvl1pPr eaLnBrk="0" hangingPunct="0">
                        <a:spcBef>
                          <a:spcPct val="20000"/>
                        </a:spcBef>
                        <a:defRPr sz="2800">
                          <a:solidFill>
                            <a:schemeClr val="tx1"/>
                          </a:solidFill>
                          <a:latin typeface="Arial" charset="0"/>
                          <a:cs typeface="Arial" charset="0"/>
                        </a:defRPr>
                      </a:lvl1pPr>
                      <a:lvl2pPr marL="37931725" indent="-3747452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1700" b="0" i="0" u="none" strike="noStrike" cap="none" normalizeH="0" baseline="0" dirty="0">
                          <a:ln>
                            <a:noFill/>
                          </a:ln>
                          <a:solidFill>
                            <a:schemeClr val="tx1"/>
                          </a:solidFill>
                          <a:effectLst/>
                          <a:latin typeface="Calibri" pitchFamily="34" charset="0"/>
                          <a:cs typeface="Arial" charset="0"/>
                        </a:rPr>
                        <a:t>China</a:t>
                      </a:r>
                    </a:p>
                  </a:txBody>
                  <a:tcPr marT="47551" marB="47551" anchor="ctr"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marL="37931725" indent="-3747452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altLang="en-US" sz="1700" b="0" i="0" u="none" strike="noStrike" cap="none" normalizeH="0" baseline="0" dirty="0">
                          <a:ln>
                            <a:noFill/>
                          </a:ln>
                          <a:solidFill>
                            <a:schemeClr val="tx1"/>
                          </a:solidFill>
                          <a:effectLst/>
                          <a:latin typeface="Calibri" pitchFamily="34" charset="0"/>
                          <a:cs typeface="Arial" charset="0"/>
                        </a:rPr>
                        <a:t>67</a:t>
                      </a:r>
                      <a:endParaRPr kumimoji="0" lang="en-GB" altLang="en-US" sz="1700" b="0" i="0" u="none" strike="noStrike" cap="none" normalizeH="0" baseline="0" dirty="0">
                        <a:ln>
                          <a:noFill/>
                        </a:ln>
                        <a:solidFill>
                          <a:schemeClr val="tx1"/>
                        </a:solidFill>
                        <a:effectLst/>
                        <a:latin typeface="Calibri" pitchFamily="34" charset="0"/>
                        <a:cs typeface="Arial" charset="0"/>
                      </a:endParaRPr>
                    </a:p>
                  </a:txBody>
                  <a:tcPr marT="47551" marB="47551" anchor="ctr"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4"/>
                  </a:ext>
                </a:extLst>
              </a:tr>
              <a:tr h="410789">
                <a:tc>
                  <a:txBody>
                    <a:bodyPr/>
                    <a:lstStyle>
                      <a:lvl1pPr eaLnBrk="0" hangingPunct="0">
                        <a:spcBef>
                          <a:spcPct val="20000"/>
                        </a:spcBef>
                        <a:defRPr sz="2800">
                          <a:solidFill>
                            <a:schemeClr val="tx1"/>
                          </a:solidFill>
                          <a:latin typeface="Arial" charset="0"/>
                          <a:cs typeface="Arial" charset="0"/>
                        </a:defRPr>
                      </a:lvl1pPr>
                      <a:lvl2pPr marL="37931725" indent="-3747452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1700" b="0" i="0" u="none" strike="noStrike" cap="none" normalizeH="0" baseline="0" dirty="0">
                          <a:ln>
                            <a:noFill/>
                          </a:ln>
                          <a:solidFill>
                            <a:schemeClr val="tx1"/>
                          </a:solidFill>
                          <a:effectLst/>
                          <a:latin typeface="Calibri" pitchFamily="34" charset="0"/>
                          <a:cs typeface="Arial" charset="0"/>
                        </a:rPr>
                        <a:t>France</a:t>
                      </a:r>
                    </a:p>
                  </a:txBody>
                  <a:tcPr marT="47551" marB="47551" anchor="ctr"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marL="37931725" indent="-3747452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altLang="en-US" sz="1700" b="0" i="0" u="none" strike="noStrike" cap="none" normalizeH="0" baseline="0" dirty="0">
                          <a:ln>
                            <a:noFill/>
                          </a:ln>
                          <a:solidFill>
                            <a:schemeClr val="tx1"/>
                          </a:solidFill>
                          <a:effectLst/>
                          <a:latin typeface="Calibri" pitchFamily="34" charset="0"/>
                          <a:cs typeface="Arial" charset="0"/>
                        </a:rPr>
                        <a:t>57</a:t>
                      </a:r>
                      <a:endParaRPr kumimoji="0" lang="en-GB" altLang="en-US" sz="1700" b="0" i="0" u="none" strike="noStrike" cap="none" normalizeH="0" baseline="0" dirty="0">
                        <a:ln>
                          <a:noFill/>
                        </a:ln>
                        <a:solidFill>
                          <a:schemeClr val="tx1"/>
                        </a:solidFill>
                        <a:effectLst/>
                        <a:latin typeface="Calibri" pitchFamily="34" charset="0"/>
                        <a:cs typeface="Arial" charset="0"/>
                      </a:endParaRPr>
                    </a:p>
                  </a:txBody>
                  <a:tcPr marT="47551" marB="47551" anchor="ctr"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5"/>
                  </a:ext>
                </a:extLst>
              </a:tr>
              <a:tr h="410789">
                <a:tc>
                  <a:txBody>
                    <a:bodyPr/>
                    <a:lstStyle>
                      <a:lvl1pPr eaLnBrk="0" hangingPunct="0">
                        <a:spcBef>
                          <a:spcPct val="20000"/>
                        </a:spcBef>
                        <a:defRPr sz="2800">
                          <a:solidFill>
                            <a:schemeClr val="tx1"/>
                          </a:solidFill>
                          <a:latin typeface="Arial" charset="0"/>
                          <a:cs typeface="Arial" charset="0"/>
                        </a:defRPr>
                      </a:lvl1pPr>
                      <a:lvl2pPr marL="37931725" indent="-3747452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700" b="0" i="0" u="none" strike="noStrike" cap="none" normalizeH="0" baseline="0" dirty="0">
                          <a:ln>
                            <a:noFill/>
                          </a:ln>
                          <a:solidFill>
                            <a:schemeClr val="tx1"/>
                          </a:solidFill>
                          <a:effectLst/>
                          <a:latin typeface="Calibri" pitchFamily="34" charset="0"/>
                          <a:cs typeface="Arial" charset="0"/>
                        </a:rPr>
                        <a:t>Other Member States</a:t>
                      </a:r>
                      <a:endParaRPr kumimoji="0" lang="en-GB" altLang="en-US" sz="1700" b="0" i="0" u="none" strike="noStrike" cap="none" normalizeH="0" baseline="0" dirty="0">
                        <a:ln>
                          <a:noFill/>
                        </a:ln>
                        <a:solidFill>
                          <a:schemeClr val="tx1"/>
                        </a:solidFill>
                        <a:effectLst/>
                        <a:latin typeface="Calibri" pitchFamily="34" charset="0"/>
                        <a:cs typeface="Arial" charset="0"/>
                      </a:endParaRPr>
                    </a:p>
                  </a:txBody>
                  <a:tcPr marT="47551" marB="47551" anchor="ctr"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marL="37931725" indent="-3747452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en-US" sz="1700" b="0" i="0" u="none" strike="noStrike" cap="none" normalizeH="0" baseline="0" dirty="0">
                          <a:ln>
                            <a:noFill/>
                          </a:ln>
                          <a:solidFill>
                            <a:schemeClr val="tx1"/>
                          </a:solidFill>
                          <a:effectLst/>
                          <a:latin typeface="Calibri" pitchFamily="34" charset="0"/>
                          <a:cs typeface="Arial" charset="0"/>
                        </a:rPr>
                        <a:t>501</a:t>
                      </a:r>
                      <a:endParaRPr kumimoji="0" lang="en-GB" altLang="en-US" sz="1700" b="0" i="0" u="none" strike="noStrike" cap="none" normalizeH="0" baseline="0" dirty="0">
                        <a:ln>
                          <a:noFill/>
                        </a:ln>
                        <a:solidFill>
                          <a:schemeClr val="tx1"/>
                        </a:solidFill>
                        <a:effectLst/>
                        <a:latin typeface="Calibri" pitchFamily="34" charset="0"/>
                        <a:cs typeface="Arial" charset="0"/>
                      </a:endParaRPr>
                    </a:p>
                  </a:txBody>
                  <a:tcPr marT="47551" marB="47551" anchor="ctr"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6"/>
                  </a:ext>
                </a:extLst>
              </a:tr>
              <a:tr h="410789">
                <a:tc>
                  <a:txBody>
                    <a:bodyPr/>
                    <a:lstStyle>
                      <a:lvl1pPr eaLnBrk="0" hangingPunct="0">
                        <a:spcBef>
                          <a:spcPct val="20000"/>
                        </a:spcBef>
                        <a:defRPr sz="2800">
                          <a:solidFill>
                            <a:schemeClr val="tx1"/>
                          </a:solidFill>
                          <a:latin typeface="Arial" charset="0"/>
                          <a:cs typeface="Arial" charset="0"/>
                        </a:defRPr>
                      </a:lvl1pPr>
                      <a:lvl2pPr marL="37931725" indent="-3747452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1700" b="1" i="0" u="none" strike="noStrike" cap="none" normalizeH="0" baseline="0" dirty="0">
                          <a:ln>
                            <a:noFill/>
                          </a:ln>
                          <a:solidFill>
                            <a:schemeClr val="tx1"/>
                          </a:solidFill>
                          <a:effectLst/>
                          <a:latin typeface="Calibri" pitchFamily="34" charset="0"/>
                          <a:cs typeface="Arial" charset="0"/>
                        </a:rPr>
                        <a:t>Total</a:t>
                      </a:r>
                    </a:p>
                  </a:txBody>
                  <a:tcPr marT="47551" marB="47551" anchor="ctr" horzOverflow="overflow">
                    <a:lnL>
                      <a:noFill/>
                    </a:lnL>
                    <a:lnR>
                      <a:noFill/>
                    </a:lnR>
                    <a:lnT>
                      <a:noFill/>
                    </a:lnT>
                    <a:lnB w="28575" cap="flat" cmpd="sng" algn="ctr">
                      <a:solidFill>
                        <a:schemeClr val="bg2"/>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marL="37931725" indent="-3747452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altLang="en-US" sz="1700" b="1" i="0" u="none" strike="noStrike" cap="none" normalizeH="0" baseline="0" dirty="0">
                          <a:ln>
                            <a:noFill/>
                          </a:ln>
                          <a:solidFill>
                            <a:schemeClr val="tx1"/>
                          </a:solidFill>
                          <a:effectLst/>
                          <a:latin typeface="Calibri" pitchFamily="34" charset="0"/>
                          <a:cs typeface="Arial" charset="0"/>
                        </a:rPr>
                        <a:t>2,270</a:t>
                      </a:r>
                    </a:p>
                  </a:txBody>
                  <a:tcPr marT="47551" marB="47551" anchor="ctr" horzOverflow="overflow">
                    <a:lnL>
                      <a:noFill/>
                    </a:lnL>
                    <a:lnR>
                      <a:noFill/>
                    </a:lnR>
                    <a:lnT>
                      <a:noFill/>
                    </a:lnT>
                    <a:lnB w="28575" cap="flat" cmpd="sng" algn="ctr">
                      <a:solidFill>
                        <a:schemeClr val="bg2"/>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bl>
          </a:graphicData>
        </a:graphic>
      </p:graphicFrame>
      <p:sp>
        <p:nvSpPr>
          <p:cNvPr id="32800" name="Text Box 2"/>
          <p:cNvSpPr txBox="1">
            <a:spLocks noChangeArrowheads="1"/>
          </p:cNvSpPr>
          <p:nvPr/>
        </p:nvSpPr>
        <p:spPr bwMode="auto">
          <a:xfrm>
            <a:off x="51926" y="243934"/>
            <a:ext cx="7425815" cy="861774"/>
          </a:xfrm>
          <a:prstGeom prst="rect">
            <a:avLst/>
          </a:prstGeom>
          <a:noFill/>
          <a:ln w="9525">
            <a:noFill/>
            <a:miter lim="800000"/>
            <a:headEnd/>
            <a:tailEnd/>
          </a:ln>
        </p:spPr>
        <p:txBody>
          <a:bodyPr wrap="none">
            <a:spAutoFit/>
          </a:bodyPr>
          <a:lstStyle/>
          <a:p>
            <a:r>
              <a:rPr lang="en-GB" altLang="ja-JP" sz="3000" dirty="0">
                <a:ea typeface="ＭＳ Ｐゴシック" pitchFamily="34" charset="-128"/>
              </a:rPr>
              <a:t>Chart 12 -</a:t>
            </a:r>
            <a:r>
              <a:rPr lang="en-GB" altLang="ja-JP" sz="3000" dirty="0">
                <a:solidFill>
                  <a:srgbClr val="0066CC"/>
                </a:solidFill>
                <a:ea typeface="ＭＳ Ｐゴシック" pitchFamily="34" charset="-128"/>
              </a:rPr>
              <a:t> </a:t>
            </a:r>
            <a:r>
              <a:rPr lang="en-GB" altLang="en-US" sz="3000" dirty="0">
                <a:solidFill>
                  <a:srgbClr val="0066CC"/>
                </a:solidFill>
              </a:rPr>
              <a:t>Unpaid Peacekeeping Assessments*</a:t>
            </a:r>
            <a:br>
              <a:rPr lang="en-GB" altLang="en-US" sz="3000" dirty="0"/>
            </a:br>
            <a:r>
              <a:rPr lang="en-GB" altLang="en-US" sz="2000" dirty="0"/>
              <a:t>Actual (US$ millions)</a:t>
            </a:r>
          </a:p>
        </p:txBody>
      </p:sp>
      <p:sp>
        <p:nvSpPr>
          <p:cNvPr id="14" name="Text Box 6"/>
          <p:cNvSpPr txBox="1">
            <a:spLocks noChangeArrowheads="1"/>
          </p:cNvSpPr>
          <p:nvPr/>
        </p:nvSpPr>
        <p:spPr bwMode="auto">
          <a:xfrm>
            <a:off x="7664450" y="1505779"/>
            <a:ext cx="1441450" cy="475509"/>
          </a:xfrm>
          <a:prstGeom prst="rect">
            <a:avLst/>
          </a:prstGeom>
          <a:noFill/>
          <a:ln w="9525">
            <a:noFill/>
            <a:miter lim="800000"/>
            <a:headEnd/>
            <a:tailEnd/>
          </a:ln>
        </p:spPr>
        <p:txBody>
          <a:bodyPr wrap="none">
            <a:spAutoFit/>
          </a:bodyPr>
          <a:lstStyle/>
          <a:p>
            <a:r>
              <a:rPr lang="en-US" altLang="zh-CN" sz="1200" b="1" i="1" dirty="0">
                <a:solidFill>
                  <a:srgbClr val="336699"/>
                </a:solidFill>
                <a:ea typeface="SimSun" pitchFamily="2" charset="-122"/>
              </a:rPr>
              <a:t>The United Nations </a:t>
            </a:r>
            <a:br>
              <a:rPr lang="en-US" altLang="zh-CN" sz="1200" b="1" i="1" dirty="0">
                <a:solidFill>
                  <a:srgbClr val="336699"/>
                </a:solidFill>
                <a:ea typeface="SimSun" pitchFamily="2" charset="-122"/>
              </a:rPr>
            </a:br>
            <a:r>
              <a:rPr lang="en-US" altLang="zh-CN" sz="1200" b="1" i="1" dirty="0">
                <a:solidFill>
                  <a:srgbClr val="336699"/>
                </a:solidFill>
                <a:ea typeface="SimSun" pitchFamily="2" charset="-122"/>
              </a:rPr>
              <a:t>Financial Situation</a:t>
            </a:r>
            <a:endParaRPr lang="en-GB" altLang="en-US" sz="1200" b="1" i="1" dirty="0">
              <a:solidFill>
                <a:srgbClr val="336699"/>
              </a:solidFill>
            </a:endParaRPr>
          </a:p>
        </p:txBody>
      </p:sp>
      <p:sp>
        <p:nvSpPr>
          <p:cNvPr id="18" name="Text Box 181">
            <a:extLst>
              <a:ext uri="{FF2B5EF4-FFF2-40B4-BE49-F238E27FC236}">
                <a16:creationId xmlns:a16="http://schemas.microsoft.com/office/drawing/2014/main" id="{DBAA7C05-8D0E-4F43-ACFE-0CFF6C9F9389}"/>
              </a:ext>
            </a:extLst>
          </p:cNvPr>
          <p:cNvSpPr txBox="1">
            <a:spLocks noChangeArrowheads="1"/>
          </p:cNvSpPr>
          <p:nvPr/>
        </p:nvSpPr>
        <p:spPr bwMode="auto">
          <a:xfrm>
            <a:off x="77866" y="6012598"/>
            <a:ext cx="7698858" cy="792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defTabSz="973138" eaLnBrk="0" hangingPunct="0">
              <a:spcBef>
                <a:spcPct val="20000"/>
              </a:spcBef>
              <a:buChar char="•"/>
              <a:defRPr kumimoji="1" sz="3200">
                <a:solidFill>
                  <a:schemeClr val="tx1"/>
                </a:solidFill>
                <a:latin typeface="Arial" charset="0"/>
                <a:cs typeface="Arial" charset="0"/>
              </a:defRPr>
            </a:lvl1pPr>
            <a:lvl2pPr marL="742950" indent="-285750" defTabSz="973138" eaLnBrk="0" hangingPunct="0">
              <a:spcBef>
                <a:spcPct val="20000"/>
              </a:spcBef>
              <a:buChar char="–"/>
              <a:defRPr kumimoji="1" sz="2800">
                <a:solidFill>
                  <a:schemeClr val="tx1"/>
                </a:solidFill>
                <a:latin typeface="Arial" charset="0"/>
                <a:cs typeface="Arial" charset="0"/>
              </a:defRPr>
            </a:lvl2pPr>
            <a:lvl3pPr marL="1143000" indent="-228600" defTabSz="973138" eaLnBrk="0" hangingPunct="0">
              <a:spcBef>
                <a:spcPct val="20000"/>
              </a:spcBef>
              <a:buChar char="•"/>
              <a:defRPr kumimoji="1" sz="2400">
                <a:solidFill>
                  <a:schemeClr val="tx1"/>
                </a:solidFill>
                <a:latin typeface="Arial" charset="0"/>
                <a:cs typeface="Arial" charset="0"/>
              </a:defRPr>
            </a:lvl3pPr>
            <a:lvl4pPr marL="1600200" indent="-228600" defTabSz="973138" eaLnBrk="0" hangingPunct="0">
              <a:spcBef>
                <a:spcPct val="20000"/>
              </a:spcBef>
              <a:buChar char="–"/>
              <a:defRPr kumimoji="1" sz="2000">
                <a:solidFill>
                  <a:schemeClr val="tx1"/>
                </a:solidFill>
                <a:latin typeface="Arial" charset="0"/>
                <a:cs typeface="Arial" charset="0"/>
              </a:defRPr>
            </a:lvl4pPr>
            <a:lvl5pPr marL="2057400" indent="-228600" defTabSz="973138" eaLnBrk="0" hangingPunct="0">
              <a:spcBef>
                <a:spcPct val="20000"/>
              </a:spcBef>
              <a:buChar char="»"/>
              <a:defRPr kumimoji="1" sz="2000">
                <a:solidFill>
                  <a:schemeClr val="tx1"/>
                </a:solidFill>
                <a:latin typeface="Arial" charset="0"/>
                <a:cs typeface="Arial" charset="0"/>
              </a:defRPr>
            </a:lvl5pPr>
            <a:lvl6pPr marL="2514600" indent="-228600" defTabSz="973138" eaLnBrk="0" fontAlgn="base" hangingPunct="0">
              <a:spcBef>
                <a:spcPct val="20000"/>
              </a:spcBef>
              <a:spcAft>
                <a:spcPct val="0"/>
              </a:spcAft>
              <a:buChar char="»"/>
              <a:defRPr kumimoji="1" sz="2000">
                <a:solidFill>
                  <a:schemeClr val="tx1"/>
                </a:solidFill>
                <a:latin typeface="Arial" charset="0"/>
                <a:cs typeface="Arial" charset="0"/>
              </a:defRPr>
            </a:lvl6pPr>
            <a:lvl7pPr marL="2971800" indent="-228600" defTabSz="973138" eaLnBrk="0" fontAlgn="base" hangingPunct="0">
              <a:spcBef>
                <a:spcPct val="20000"/>
              </a:spcBef>
              <a:spcAft>
                <a:spcPct val="0"/>
              </a:spcAft>
              <a:buChar char="»"/>
              <a:defRPr kumimoji="1" sz="2000">
                <a:solidFill>
                  <a:schemeClr val="tx1"/>
                </a:solidFill>
                <a:latin typeface="Arial" charset="0"/>
                <a:cs typeface="Arial" charset="0"/>
              </a:defRPr>
            </a:lvl7pPr>
            <a:lvl8pPr marL="3429000" indent="-228600" defTabSz="973138" eaLnBrk="0" fontAlgn="base" hangingPunct="0">
              <a:spcBef>
                <a:spcPct val="20000"/>
              </a:spcBef>
              <a:spcAft>
                <a:spcPct val="0"/>
              </a:spcAft>
              <a:buChar char="»"/>
              <a:defRPr kumimoji="1" sz="2000">
                <a:solidFill>
                  <a:schemeClr val="tx1"/>
                </a:solidFill>
                <a:latin typeface="Arial" charset="0"/>
                <a:cs typeface="Arial" charset="0"/>
              </a:defRPr>
            </a:lvl8pPr>
            <a:lvl9pPr marL="3886200" indent="-228600" defTabSz="973138" eaLnBrk="0" fontAlgn="base" hangingPunct="0">
              <a:spcBef>
                <a:spcPct val="20000"/>
              </a:spcBef>
              <a:spcAft>
                <a:spcPct val="0"/>
              </a:spcAft>
              <a:buChar char="»"/>
              <a:defRPr kumimoji="1" sz="2000">
                <a:solidFill>
                  <a:schemeClr val="tx1"/>
                </a:solidFill>
                <a:latin typeface="Arial" charset="0"/>
                <a:cs typeface="Arial" charset="0"/>
              </a:defRPr>
            </a:lvl9pPr>
          </a:lstStyle>
          <a:p>
            <a:pPr eaLnBrk="1" hangingPunct="1">
              <a:spcBef>
                <a:spcPct val="50000"/>
              </a:spcBef>
              <a:buFontTx/>
              <a:buNone/>
            </a:pPr>
            <a:r>
              <a:rPr kumimoji="0" lang="en-US" altLang="ja-JP" sz="1300" b="1" dirty="0">
                <a:latin typeface="Calibri" pitchFamily="34" charset="0"/>
                <a:ea typeface="ＭＳ Ｐゴシック" pitchFamily="34" charset="-128"/>
              </a:rPr>
              <a:t>* </a:t>
            </a:r>
            <a:r>
              <a:rPr kumimoji="0" lang="en-GB" altLang="ja-JP" sz="1300" dirty="0">
                <a:latin typeface="Calibri" pitchFamily="34" charset="0"/>
                <a:ea typeface="ＭＳ Ｐゴシック" pitchFamily="34" charset="-128"/>
              </a:rPr>
              <a:t>Including assessments within 30-day period for MONUSCO ($298.8 million) issued on 6 April 2018, and for MINUJUSTH ($25.4 million) issued on 25 April 2018</a:t>
            </a:r>
          </a:p>
          <a:p>
            <a:pPr eaLnBrk="1" hangingPunct="1">
              <a:spcBef>
                <a:spcPct val="50000"/>
              </a:spcBef>
              <a:buFontTx/>
              <a:buNone/>
            </a:pPr>
            <a:endParaRPr kumimoji="0" lang="ja-JP" altLang="en-GB" sz="1300" dirty="0">
              <a:latin typeface="Calibri" pitchFamily="34" charset="0"/>
              <a:ea typeface="ＭＳ Ｐゴシック" pitchFamily="34" charset="-128"/>
            </a:endParaRPr>
          </a:p>
        </p:txBody>
      </p:sp>
      <p:sp>
        <p:nvSpPr>
          <p:cNvPr id="15" name="Text Box 46">
            <a:extLst>
              <a:ext uri="{FF2B5EF4-FFF2-40B4-BE49-F238E27FC236}">
                <a16:creationId xmlns:a16="http://schemas.microsoft.com/office/drawing/2014/main" id="{CDC73371-7B35-4416-93D0-BFCBA28B4911}"/>
              </a:ext>
            </a:extLst>
          </p:cNvPr>
          <p:cNvSpPr txBox="1">
            <a:spLocks noChangeArrowheads="1"/>
          </p:cNvSpPr>
          <p:nvPr/>
        </p:nvSpPr>
        <p:spPr bwMode="auto">
          <a:xfrm>
            <a:off x="107049" y="6604079"/>
            <a:ext cx="8069263" cy="292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kumimoji="1"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kumimoji="1"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kumimoji="1"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kumimoji="1"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kumimoji="1"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kumimoji="0" lang="en-GB" altLang="ja-JP" sz="1300" dirty="0">
                <a:latin typeface="Calibri" panose="020F0502020204030204" pitchFamily="34" charset="0"/>
                <a:ea typeface="ＭＳ Ｐゴシック" panose="020B0600070205080204" pitchFamily="34" charset="-128"/>
              </a:rPr>
              <a:t>**Payment received subsequent to cut-off date (paid in full for currently due assessments)</a:t>
            </a:r>
          </a:p>
        </p:txBody>
      </p:sp>
      <p:sp>
        <p:nvSpPr>
          <p:cNvPr id="3" name="TextBox 2">
            <a:extLst>
              <a:ext uri="{FF2B5EF4-FFF2-40B4-BE49-F238E27FC236}">
                <a16:creationId xmlns:a16="http://schemas.microsoft.com/office/drawing/2014/main" id="{85C65EA6-7B7A-489D-8BB2-34C34B9DF7DB}"/>
              </a:ext>
            </a:extLst>
          </p:cNvPr>
          <p:cNvSpPr txBox="1"/>
          <p:nvPr/>
        </p:nvSpPr>
        <p:spPr>
          <a:xfrm>
            <a:off x="6411069" y="4001215"/>
            <a:ext cx="457200" cy="323165"/>
          </a:xfrm>
          <a:prstGeom prst="rect">
            <a:avLst/>
          </a:prstGeom>
          <a:noFill/>
        </p:spPr>
        <p:txBody>
          <a:bodyPr wrap="square" rtlCol="0">
            <a:spAutoFit/>
          </a:bodyPr>
          <a:lstStyle/>
          <a:p>
            <a:r>
              <a:rPr lang="en-US" dirty="0"/>
              <a: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a:extLst>
              <a:ext uri="{FF2B5EF4-FFF2-40B4-BE49-F238E27FC236}">
                <a16:creationId xmlns:a16="http://schemas.microsoft.com/office/drawing/2014/main" id="{55D97006-5089-4BA0-A752-AC3419C71F06}"/>
              </a:ext>
            </a:extLst>
          </p:cNvPr>
          <p:cNvPicPr>
            <a:picLocks noChangeAspect="1" noChangeArrowheads="1"/>
          </p:cNvPicPr>
          <p:nvPr/>
        </p:nvPicPr>
        <p:blipFill>
          <a:blip r:embed="rId4"/>
          <a:srcRect/>
          <a:stretch>
            <a:fillRect/>
          </a:stretch>
        </p:blipFill>
        <p:spPr bwMode="auto">
          <a:xfrm>
            <a:off x="7827158" y="506879"/>
            <a:ext cx="1066800" cy="998900"/>
          </a:xfrm>
          <a:prstGeom prst="rect">
            <a:avLst/>
          </a:prstGeom>
          <a:noFill/>
          <a:ln w="9525">
            <a:noFill/>
            <a:miter lim="800000"/>
            <a:headEnd/>
            <a:tailEnd/>
          </a:ln>
        </p:spPr>
      </p:pic>
      <p:grpSp>
        <p:nvGrpSpPr>
          <p:cNvPr id="5" name="Group 37">
            <a:extLst>
              <a:ext uri="{FF2B5EF4-FFF2-40B4-BE49-F238E27FC236}">
                <a16:creationId xmlns:a16="http://schemas.microsoft.com/office/drawing/2014/main" id="{42E2CFF4-8CB6-4556-BD8A-AFE3EFDEDC95}"/>
              </a:ext>
            </a:extLst>
          </p:cNvPr>
          <p:cNvGrpSpPr>
            <a:grpSpLocks/>
          </p:cNvGrpSpPr>
          <p:nvPr/>
        </p:nvGrpSpPr>
        <p:grpSpPr bwMode="auto">
          <a:xfrm>
            <a:off x="7776359" y="2116072"/>
            <a:ext cx="1162050" cy="630711"/>
            <a:chOff x="7658100" y="2106614"/>
            <a:chExt cx="1162050" cy="606425"/>
          </a:xfrm>
        </p:grpSpPr>
        <p:grpSp>
          <p:nvGrpSpPr>
            <p:cNvPr id="6" name="Group 58">
              <a:extLst>
                <a:ext uri="{FF2B5EF4-FFF2-40B4-BE49-F238E27FC236}">
                  <a16:creationId xmlns:a16="http://schemas.microsoft.com/office/drawing/2014/main" id="{8D3BDC9F-D356-45AE-AF9B-5BDFD46D48CF}"/>
                </a:ext>
              </a:extLst>
            </p:cNvPr>
            <p:cNvGrpSpPr>
              <a:grpSpLocks/>
            </p:cNvGrpSpPr>
            <p:nvPr/>
          </p:nvGrpSpPr>
          <p:grpSpPr bwMode="auto">
            <a:xfrm>
              <a:off x="7667625" y="2106614"/>
              <a:ext cx="1152525" cy="606425"/>
              <a:chOff x="4830" y="1327"/>
              <a:chExt cx="726" cy="382"/>
            </a:xfrm>
          </p:grpSpPr>
          <p:sp>
            <p:nvSpPr>
              <p:cNvPr id="8" name="Text Box 59">
                <a:extLst>
                  <a:ext uri="{FF2B5EF4-FFF2-40B4-BE49-F238E27FC236}">
                    <a16:creationId xmlns:a16="http://schemas.microsoft.com/office/drawing/2014/main" id="{913FD3DC-7A61-4568-B8D0-5FE34996D197}"/>
                  </a:ext>
                </a:extLst>
              </p:cNvPr>
              <p:cNvSpPr txBox="1">
                <a:spLocks noChangeArrowheads="1"/>
              </p:cNvSpPr>
              <p:nvPr/>
            </p:nvSpPr>
            <p:spPr bwMode="auto">
              <a:xfrm>
                <a:off x="4830" y="1327"/>
                <a:ext cx="726" cy="173"/>
              </a:xfrm>
              <a:prstGeom prst="rect">
                <a:avLst/>
              </a:prstGeom>
              <a:noFill/>
              <a:ln w="9525">
                <a:noFill/>
                <a:miter lim="800000"/>
                <a:headEnd/>
                <a:tailEnd/>
              </a:ln>
            </p:spPr>
            <p:txBody>
              <a:bodyPr wrap="none">
                <a:spAutoFit/>
              </a:bodyPr>
              <a:lstStyle/>
              <a:p>
                <a:r>
                  <a:rPr lang="en-US" altLang="en-US" sz="1200" b="1">
                    <a:solidFill>
                      <a:srgbClr val="B2B2B2"/>
                    </a:solidFill>
                  </a:rPr>
                  <a:t>Regular budget</a:t>
                </a:r>
              </a:p>
            </p:txBody>
          </p:sp>
          <p:sp>
            <p:nvSpPr>
              <p:cNvPr id="9" name="Text Box 60">
                <a:extLst>
                  <a:ext uri="{FF2B5EF4-FFF2-40B4-BE49-F238E27FC236}">
                    <a16:creationId xmlns:a16="http://schemas.microsoft.com/office/drawing/2014/main" id="{3942FCE4-D559-4820-8F24-92666B61E08C}"/>
                  </a:ext>
                </a:extLst>
              </p:cNvPr>
              <p:cNvSpPr txBox="1">
                <a:spLocks noChangeArrowheads="1"/>
              </p:cNvSpPr>
              <p:nvPr/>
            </p:nvSpPr>
            <p:spPr bwMode="auto">
              <a:xfrm>
                <a:off x="4830" y="1429"/>
                <a:ext cx="666" cy="173"/>
              </a:xfrm>
              <a:prstGeom prst="rect">
                <a:avLst/>
              </a:prstGeom>
              <a:noFill/>
              <a:ln w="9525">
                <a:noFill/>
                <a:miter lim="800000"/>
                <a:headEnd/>
                <a:tailEnd/>
              </a:ln>
            </p:spPr>
            <p:txBody>
              <a:bodyPr wrap="none">
                <a:spAutoFit/>
              </a:bodyPr>
              <a:lstStyle/>
              <a:p>
                <a:r>
                  <a:rPr lang="en-US" altLang="en-US" sz="1200" b="1">
                    <a:solidFill>
                      <a:srgbClr val="0066CC"/>
                    </a:solidFill>
                  </a:rPr>
                  <a:t>Peacekeeping</a:t>
                </a:r>
              </a:p>
            </p:txBody>
          </p:sp>
          <p:sp>
            <p:nvSpPr>
              <p:cNvPr id="10" name="Text Box 61">
                <a:extLst>
                  <a:ext uri="{FF2B5EF4-FFF2-40B4-BE49-F238E27FC236}">
                    <a16:creationId xmlns:a16="http://schemas.microsoft.com/office/drawing/2014/main" id="{74BF5566-D7C4-4B11-9CFC-3C0DEDA21D12}"/>
                  </a:ext>
                </a:extLst>
              </p:cNvPr>
              <p:cNvSpPr txBox="1">
                <a:spLocks noChangeArrowheads="1"/>
              </p:cNvSpPr>
              <p:nvPr/>
            </p:nvSpPr>
            <p:spPr bwMode="auto">
              <a:xfrm>
                <a:off x="4830" y="1536"/>
                <a:ext cx="487" cy="173"/>
              </a:xfrm>
              <a:prstGeom prst="rect">
                <a:avLst/>
              </a:prstGeom>
              <a:noFill/>
              <a:ln w="9525">
                <a:noFill/>
                <a:miter lim="800000"/>
                <a:headEnd/>
                <a:tailEnd/>
              </a:ln>
            </p:spPr>
            <p:txBody>
              <a:bodyPr wrap="none">
                <a:spAutoFit/>
              </a:bodyPr>
              <a:lstStyle/>
              <a:p>
                <a:r>
                  <a:rPr lang="en-US" altLang="en-US" sz="1200" b="1" dirty="0">
                    <a:solidFill>
                      <a:srgbClr val="B2B2B2"/>
                    </a:solidFill>
                  </a:rPr>
                  <a:t>Tribunals</a:t>
                </a:r>
              </a:p>
            </p:txBody>
          </p:sp>
        </p:grpSp>
        <p:sp>
          <p:nvSpPr>
            <p:cNvPr id="7" name="Rectangle 63">
              <a:extLst>
                <a:ext uri="{FF2B5EF4-FFF2-40B4-BE49-F238E27FC236}">
                  <a16:creationId xmlns:a16="http://schemas.microsoft.com/office/drawing/2014/main" id="{89009BA1-6CCA-43D5-B08B-0AE79506B580}"/>
                </a:ext>
              </a:extLst>
            </p:cNvPr>
            <p:cNvSpPr>
              <a:spLocks noChangeArrowheads="1"/>
            </p:cNvSpPr>
            <p:nvPr/>
          </p:nvSpPr>
          <p:spPr bwMode="auto">
            <a:xfrm flipH="1">
              <a:off x="7658100" y="2362200"/>
              <a:ext cx="76200" cy="76200"/>
            </a:xfrm>
            <a:prstGeom prst="rect">
              <a:avLst/>
            </a:prstGeom>
            <a:solidFill>
              <a:srgbClr val="0066CC"/>
            </a:solidFill>
            <a:ln w="9525">
              <a:solidFill>
                <a:srgbClr val="0066CC"/>
              </a:solidFill>
              <a:miter lim="800000"/>
              <a:headEnd/>
              <a:tailEnd/>
            </a:ln>
          </p:spPr>
          <p:txBody>
            <a:bodyPr wrap="none" anchor="ctr"/>
            <a:lstStyle/>
            <a:p>
              <a:endParaRPr lang="en-US" altLang="en-US" sz="1800"/>
            </a:p>
          </p:txBody>
        </p:sp>
      </p:grpSp>
      <p:sp>
        <p:nvSpPr>
          <p:cNvPr id="11" name="Rectangle 6">
            <a:extLst>
              <a:ext uri="{FF2B5EF4-FFF2-40B4-BE49-F238E27FC236}">
                <a16:creationId xmlns:a16="http://schemas.microsoft.com/office/drawing/2014/main" id="{70B50E7F-BEB5-49CD-B442-8EA7B2A9DFFB}"/>
              </a:ext>
            </a:extLst>
          </p:cNvPr>
          <p:cNvSpPr txBox="1">
            <a:spLocks noGrp="1" noChangeArrowheads="1"/>
          </p:cNvSpPr>
          <p:nvPr/>
        </p:nvSpPr>
        <p:spPr bwMode="auto">
          <a:xfrm>
            <a:off x="6658358" y="6474926"/>
            <a:ext cx="2133600" cy="495322"/>
          </a:xfrm>
          <a:prstGeom prst="rect">
            <a:avLst/>
          </a:prstGeom>
          <a:noFill/>
          <a:ln w="9525">
            <a:noFill/>
            <a:miter lim="800000"/>
            <a:headEnd/>
            <a:tailEnd/>
          </a:ln>
        </p:spPr>
        <p:txBody>
          <a:bodyPr/>
          <a:lstStyle/>
          <a:p>
            <a:pPr algn="r"/>
            <a:r>
              <a:rPr lang="en-GB" altLang="en-US" sz="1400" dirty="0"/>
              <a:t>13</a:t>
            </a:r>
          </a:p>
          <a:p>
            <a:pPr algn="r"/>
            <a:endParaRPr lang="en-GB" altLang="en-US" sz="1400" dirty="0"/>
          </a:p>
        </p:txBody>
      </p:sp>
      <p:sp>
        <p:nvSpPr>
          <p:cNvPr id="12" name="Text Box 2">
            <a:extLst>
              <a:ext uri="{FF2B5EF4-FFF2-40B4-BE49-F238E27FC236}">
                <a16:creationId xmlns:a16="http://schemas.microsoft.com/office/drawing/2014/main" id="{C673E021-C52E-4308-9484-FD50068970AF}"/>
              </a:ext>
            </a:extLst>
          </p:cNvPr>
          <p:cNvSpPr txBox="1">
            <a:spLocks noChangeArrowheads="1"/>
          </p:cNvSpPr>
          <p:nvPr/>
        </p:nvSpPr>
        <p:spPr bwMode="auto">
          <a:xfrm>
            <a:off x="73510" y="274521"/>
            <a:ext cx="7852559" cy="630942"/>
          </a:xfrm>
          <a:prstGeom prst="rect">
            <a:avLst/>
          </a:prstGeom>
          <a:noFill/>
          <a:ln w="9525">
            <a:noFill/>
            <a:miter lim="800000"/>
            <a:headEnd/>
            <a:tailEnd/>
          </a:ln>
        </p:spPr>
        <p:txBody>
          <a:bodyPr wrap="square">
            <a:spAutoFit/>
          </a:bodyPr>
          <a:lstStyle/>
          <a:p>
            <a:r>
              <a:rPr lang="en-GB" altLang="ja-JP" sz="1850" b="1" dirty="0">
                <a:ea typeface="ＭＳ Ｐゴシック" pitchFamily="34" charset="-128"/>
              </a:rPr>
              <a:t>Chart 13 -</a:t>
            </a:r>
            <a:r>
              <a:rPr lang="en-GB" altLang="ja-JP" sz="1850" b="1" dirty="0">
                <a:solidFill>
                  <a:srgbClr val="0066CC"/>
                </a:solidFill>
                <a:ea typeface="ＭＳ Ｐゴシック" pitchFamily="34" charset="-128"/>
              </a:rPr>
              <a:t> </a:t>
            </a:r>
            <a:r>
              <a:rPr lang="en-GB" altLang="en-US" sz="1850" dirty="0">
                <a:solidFill>
                  <a:srgbClr val="0066CC"/>
                </a:solidFill>
              </a:rPr>
              <a:t>Unpaid Peacekeeping Assessments by Operation as at 30 April 2018 </a:t>
            </a:r>
          </a:p>
          <a:p>
            <a:r>
              <a:rPr lang="en-GB" altLang="en-US" sz="1650" dirty="0"/>
              <a:t>Actual (US$ millions)</a:t>
            </a:r>
          </a:p>
        </p:txBody>
      </p:sp>
      <p:sp>
        <p:nvSpPr>
          <p:cNvPr id="13" name="Text Box 6">
            <a:extLst>
              <a:ext uri="{FF2B5EF4-FFF2-40B4-BE49-F238E27FC236}">
                <a16:creationId xmlns:a16="http://schemas.microsoft.com/office/drawing/2014/main" id="{0BB1C98F-BC7E-42C1-8213-E266128E3A23}"/>
              </a:ext>
            </a:extLst>
          </p:cNvPr>
          <p:cNvSpPr txBox="1">
            <a:spLocks noChangeArrowheads="1"/>
          </p:cNvSpPr>
          <p:nvPr/>
        </p:nvSpPr>
        <p:spPr bwMode="auto">
          <a:xfrm>
            <a:off x="7639833" y="1603191"/>
            <a:ext cx="1441450" cy="475509"/>
          </a:xfrm>
          <a:prstGeom prst="rect">
            <a:avLst/>
          </a:prstGeom>
          <a:noFill/>
          <a:ln w="9525">
            <a:noFill/>
            <a:miter lim="800000"/>
            <a:headEnd/>
            <a:tailEnd/>
          </a:ln>
        </p:spPr>
        <p:txBody>
          <a:bodyPr wrap="none">
            <a:spAutoFit/>
          </a:bodyPr>
          <a:lstStyle/>
          <a:p>
            <a:r>
              <a:rPr lang="en-US" altLang="zh-CN" sz="1200" b="1" i="1" dirty="0">
                <a:solidFill>
                  <a:srgbClr val="336699"/>
                </a:solidFill>
                <a:ea typeface="SimSun" pitchFamily="2" charset="-122"/>
              </a:rPr>
              <a:t>The United Nations </a:t>
            </a:r>
            <a:br>
              <a:rPr lang="en-US" altLang="zh-CN" sz="1200" b="1" i="1" dirty="0">
                <a:solidFill>
                  <a:srgbClr val="336699"/>
                </a:solidFill>
                <a:ea typeface="SimSun" pitchFamily="2" charset="-122"/>
              </a:rPr>
            </a:br>
            <a:r>
              <a:rPr lang="en-US" altLang="zh-CN" sz="1200" b="1" i="1" dirty="0">
                <a:solidFill>
                  <a:srgbClr val="336699"/>
                </a:solidFill>
                <a:ea typeface="SimSun" pitchFamily="2" charset="-122"/>
              </a:rPr>
              <a:t>Financial Situation</a:t>
            </a:r>
            <a:endParaRPr lang="en-GB" altLang="en-US" sz="1200" b="1" i="1" dirty="0">
              <a:solidFill>
                <a:srgbClr val="336699"/>
              </a:solidFill>
            </a:endParaRPr>
          </a:p>
        </p:txBody>
      </p:sp>
      <p:sp>
        <p:nvSpPr>
          <p:cNvPr id="14" name="Text Box 181">
            <a:extLst>
              <a:ext uri="{FF2B5EF4-FFF2-40B4-BE49-F238E27FC236}">
                <a16:creationId xmlns:a16="http://schemas.microsoft.com/office/drawing/2014/main" id="{F0F201EE-9FE1-4F39-A82F-78BAF729FD37}"/>
              </a:ext>
            </a:extLst>
          </p:cNvPr>
          <p:cNvSpPr txBox="1">
            <a:spLocks noChangeArrowheads="1"/>
          </p:cNvSpPr>
          <p:nvPr/>
        </p:nvSpPr>
        <p:spPr bwMode="auto">
          <a:xfrm>
            <a:off x="416411" y="6329876"/>
            <a:ext cx="7166758" cy="7617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defTabSz="973138" eaLnBrk="0" hangingPunct="0">
              <a:spcBef>
                <a:spcPct val="20000"/>
              </a:spcBef>
              <a:buChar char="•"/>
              <a:defRPr kumimoji="1" sz="3200">
                <a:solidFill>
                  <a:schemeClr val="tx1"/>
                </a:solidFill>
                <a:latin typeface="Arial" charset="0"/>
                <a:cs typeface="Arial" charset="0"/>
              </a:defRPr>
            </a:lvl1pPr>
            <a:lvl2pPr marL="742950" indent="-285750" defTabSz="973138" eaLnBrk="0" hangingPunct="0">
              <a:spcBef>
                <a:spcPct val="20000"/>
              </a:spcBef>
              <a:buChar char="–"/>
              <a:defRPr kumimoji="1" sz="2800">
                <a:solidFill>
                  <a:schemeClr val="tx1"/>
                </a:solidFill>
                <a:latin typeface="Arial" charset="0"/>
                <a:cs typeface="Arial" charset="0"/>
              </a:defRPr>
            </a:lvl2pPr>
            <a:lvl3pPr marL="1143000" indent="-228600" defTabSz="973138" eaLnBrk="0" hangingPunct="0">
              <a:spcBef>
                <a:spcPct val="20000"/>
              </a:spcBef>
              <a:buChar char="•"/>
              <a:defRPr kumimoji="1" sz="2400">
                <a:solidFill>
                  <a:schemeClr val="tx1"/>
                </a:solidFill>
                <a:latin typeface="Arial" charset="0"/>
                <a:cs typeface="Arial" charset="0"/>
              </a:defRPr>
            </a:lvl3pPr>
            <a:lvl4pPr marL="1600200" indent="-228600" defTabSz="973138" eaLnBrk="0" hangingPunct="0">
              <a:spcBef>
                <a:spcPct val="20000"/>
              </a:spcBef>
              <a:buChar char="–"/>
              <a:defRPr kumimoji="1" sz="2000">
                <a:solidFill>
                  <a:schemeClr val="tx1"/>
                </a:solidFill>
                <a:latin typeface="Arial" charset="0"/>
                <a:cs typeface="Arial" charset="0"/>
              </a:defRPr>
            </a:lvl4pPr>
            <a:lvl5pPr marL="2057400" indent="-228600" defTabSz="973138" eaLnBrk="0" hangingPunct="0">
              <a:spcBef>
                <a:spcPct val="20000"/>
              </a:spcBef>
              <a:buChar char="»"/>
              <a:defRPr kumimoji="1" sz="2000">
                <a:solidFill>
                  <a:schemeClr val="tx1"/>
                </a:solidFill>
                <a:latin typeface="Arial" charset="0"/>
                <a:cs typeface="Arial" charset="0"/>
              </a:defRPr>
            </a:lvl5pPr>
            <a:lvl6pPr marL="2514600" indent="-228600" defTabSz="973138" eaLnBrk="0" fontAlgn="base" hangingPunct="0">
              <a:spcBef>
                <a:spcPct val="20000"/>
              </a:spcBef>
              <a:spcAft>
                <a:spcPct val="0"/>
              </a:spcAft>
              <a:buChar char="»"/>
              <a:defRPr kumimoji="1" sz="2000">
                <a:solidFill>
                  <a:schemeClr val="tx1"/>
                </a:solidFill>
                <a:latin typeface="Arial" charset="0"/>
                <a:cs typeface="Arial" charset="0"/>
              </a:defRPr>
            </a:lvl6pPr>
            <a:lvl7pPr marL="2971800" indent="-228600" defTabSz="973138" eaLnBrk="0" fontAlgn="base" hangingPunct="0">
              <a:spcBef>
                <a:spcPct val="20000"/>
              </a:spcBef>
              <a:spcAft>
                <a:spcPct val="0"/>
              </a:spcAft>
              <a:buChar char="»"/>
              <a:defRPr kumimoji="1" sz="2000">
                <a:solidFill>
                  <a:schemeClr val="tx1"/>
                </a:solidFill>
                <a:latin typeface="Arial" charset="0"/>
                <a:cs typeface="Arial" charset="0"/>
              </a:defRPr>
            </a:lvl7pPr>
            <a:lvl8pPr marL="3429000" indent="-228600" defTabSz="973138" eaLnBrk="0" fontAlgn="base" hangingPunct="0">
              <a:spcBef>
                <a:spcPct val="20000"/>
              </a:spcBef>
              <a:spcAft>
                <a:spcPct val="0"/>
              </a:spcAft>
              <a:buChar char="»"/>
              <a:defRPr kumimoji="1" sz="2000">
                <a:solidFill>
                  <a:schemeClr val="tx1"/>
                </a:solidFill>
                <a:latin typeface="Arial" charset="0"/>
                <a:cs typeface="Arial" charset="0"/>
              </a:defRPr>
            </a:lvl8pPr>
            <a:lvl9pPr marL="3886200" indent="-228600" defTabSz="973138" eaLnBrk="0" fontAlgn="base" hangingPunct="0">
              <a:spcBef>
                <a:spcPct val="20000"/>
              </a:spcBef>
              <a:spcAft>
                <a:spcPct val="0"/>
              </a:spcAft>
              <a:buChar char="»"/>
              <a:defRPr kumimoji="1" sz="2000">
                <a:solidFill>
                  <a:schemeClr val="tx1"/>
                </a:solidFill>
                <a:latin typeface="Arial" charset="0"/>
                <a:cs typeface="Arial" charset="0"/>
              </a:defRPr>
            </a:lvl9pPr>
          </a:lstStyle>
          <a:p>
            <a:pPr eaLnBrk="1" hangingPunct="1">
              <a:spcBef>
                <a:spcPct val="50000"/>
              </a:spcBef>
              <a:buNone/>
            </a:pPr>
            <a:r>
              <a:rPr kumimoji="0" lang="en-US" altLang="ja-JP" sz="1200" b="1" dirty="0">
                <a:latin typeface="Calibri" pitchFamily="34" charset="0"/>
                <a:ea typeface="ＭＳ Ｐゴシック" pitchFamily="34" charset="-128"/>
              </a:rPr>
              <a:t>* </a:t>
            </a:r>
            <a:r>
              <a:rPr kumimoji="0" lang="en-GB" altLang="ja-JP" sz="1200" dirty="0">
                <a:latin typeface="Calibri" pitchFamily="34" charset="0"/>
                <a:ea typeface="ＭＳ Ｐゴシック" pitchFamily="34" charset="-128"/>
              </a:rPr>
              <a:t>Including assessments within 30-day period for MONUSCO ($298.8 million) issued on 6 April 2018, and  for MINUJUSTH ($25.4 million) issued on 25 April 2018</a:t>
            </a:r>
            <a:endParaRPr kumimoji="0" lang="en-US" altLang="ja-JP" sz="1200" dirty="0">
              <a:latin typeface="Calibri" pitchFamily="34" charset="0"/>
              <a:ea typeface="ＭＳ Ｐゴシック" pitchFamily="34" charset="-128"/>
            </a:endParaRPr>
          </a:p>
          <a:p>
            <a:pPr eaLnBrk="1" hangingPunct="1">
              <a:spcBef>
                <a:spcPct val="50000"/>
              </a:spcBef>
              <a:buFontTx/>
              <a:buNone/>
            </a:pPr>
            <a:endParaRPr kumimoji="0" lang="ja-JP" altLang="en-GB" sz="1300" dirty="0">
              <a:latin typeface="Calibri" pitchFamily="34" charset="0"/>
              <a:ea typeface="ＭＳ Ｐゴシック" pitchFamily="34" charset="-128"/>
            </a:endParaRPr>
          </a:p>
        </p:txBody>
      </p:sp>
      <p:graphicFrame>
        <p:nvGraphicFramePr>
          <p:cNvPr id="3" name="Object 2">
            <a:extLst>
              <a:ext uri="{FF2B5EF4-FFF2-40B4-BE49-F238E27FC236}">
                <a16:creationId xmlns:a16="http://schemas.microsoft.com/office/drawing/2014/main" id="{1FD3BB4B-0976-4BE2-9C27-709450347D22}"/>
              </a:ext>
            </a:extLst>
          </p:cNvPr>
          <p:cNvGraphicFramePr>
            <a:graphicFrameLocks noChangeAspect="1"/>
          </p:cNvGraphicFramePr>
          <p:nvPr>
            <p:extLst>
              <p:ext uri="{D42A27DB-BD31-4B8C-83A1-F6EECF244321}">
                <p14:modId xmlns:p14="http://schemas.microsoft.com/office/powerpoint/2010/main" val="1615485862"/>
              </p:ext>
            </p:extLst>
          </p:nvPr>
        </p:nvGraphicFramePr>
        <p:xfrm>
          <a:off x="1117393" y="1127919"/>
          <a:ext cx="4835419" cy="5715000"/>
        </p:xfrm>
        <a:graphic>
          <a:graphicData uri="http://schemas.openxmlformats.org/presentationml/2006/ole">
            <mc:AlternateContent xmlns:mc="http://schemas.openxmlformats.org/markup-compatibility/2006">
              <mc:Choice xmlns:v="urn:schemas-microsoft-com:vml" Requires="v">
                <p:oleObj spid="_x0000_s4409" name="Worksheet" r:id="rId5" imgW="3802391" imgH="5227416" progId="Excel.Sheet.12">
                  <p:embed/>
                </p:oleObj>
              </mc:Choice>
              <mc:Fallback>
                <p:oleObj name="Worksheet" r:id="rId5" imgW="3802391" imgH="5227416" progId="Excel.Sheet.12">
                  <p:embed/>
                  <p:pic>
                    <p:nvPicPr>
                      <p:cNvPr id="0" name=""/>
                      <p:cNvPicPr/>
                      <p:nvPr/>
                    </p:nvPicPr>
                    <p:blipFill>
                      <a:blip r:embed="rId6"/>
                      <a:stretch>
                        <a:fillRect/>
                      </a:stretch>
                    </p:blipFill>
                    <p:spPr>
                      <a:xfrm>
                        <a:off x="1117393" y="1127919"/>
                        <a:ext cx="4835419" cy="5715000"/>
                      </a:xfrm>
                      <a:prstGeom prst="rect">
                        <a:avLst/>
                      </a:prstGeom>
                    </p:spPr>
                  </p:pic>
                </p:oleObj>
              </mc:Fallback>
            </mc:AlternateContent>
          </a:graphicData>
        </a:graphic>
      </p:graphicFrame>
      <p:sp>
        <p:nvSpPr>
          <p:cNvPr id="15" name="Rectangle 48">
            <a:extLst>
              <a:ext uri="{FF2B5EF4-FFF2-40B4-BE49-F238E27FC236}">
                <a16:creationId xmlns:a16="http://schemas.microsoft.com/office/drawing/2014/main" id="{B172AF05-E20E-4862-B88D-267BCB00BB20}"/>
              </a:ext>
            </a:extLst>
          </p:cNvPr>
          <p:cNvSpPr>
            <a:spLocks/>
          </p:cNvSpPr>
          <p:nvPr/>
        </p:nvSpPr>
        <p:spPr bwMode="auto">
          <a:xfrm>
            <a:off x="7627782" y="205800"/>
            <a:ext cx="76200" cy="6764448"/>
          </a:xfrm>
          <a:prstGeom prst="rect">
            <a:avLst/>
          </a:prstGeom>
          <a:solidFill>
            <a:srgbClr val="0066CC"/>
          </a:solidFill>
          <a:ln w="9525">
            <a:noFill/>
            <a:miter lim="800000"/>
            <a:headEnd/>
            <a:tailEnd/>
          </a:ln>
        </p:spPr>
        <p:txBody>
          <a:bodyPr lIns="182880" rIns="182880" anchor="ctr"/>
          <a:lstStyle/>
          <a:p>
            <a:pPr>
              <a:spcAft>
                <a:spcPts val="1000"/>
              </a:spcAft>
            </a:pPr>
            <a:endParaRPr lang="en-US" altLang="ja-JP" sz="800" i="1">
              <a:solidFill>
                <a:srgbClr val="FFFFFF"/>
              </a:solidFill>
              <a:latin typeface="Cambria" pitchFamily="18" charset="0"/>
              <a:ea typeface="SimSun" pitchFamily="2" charset="-122"/>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p:txBody>
      </p:sp>
    </p:spTree>
    <p:extLst>
      <p:ext uri="{BB962C8B-B14F-4D97-AF65-F5344CB8AC3E}">
        <p14:creationId xmlns:p14="http://schemas.microsoft.com/office/powerpoint/2010/main" val="12364678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6"/>
          <p:cNvSpPr>
            <a:spLocks noGrp="1" noChangeArrowheads="1"/>
          </p:cNvSpPr>
          <p:nvPr>
            <p:ph type="sldNum" sz="quarter" idx="12"/>
          </p:nvPr>
        </p:nvSpPr>
        <p:spPr>
          <a:noFill/>
        </p:spPr>
        <p:txBody>
          <a:bodyPr/>
          <a:lstStyle/>
          <a:p>
            <a:r>
              <a:rPr lang="en-GB" altLang="en-US" dirty="0">
                <a:latin typeface="Calibri" pitchFamily="34" charset="0"/>
              </a:rPr>
              <a:t>14</a:t>
            </a:r>
          </a:p>
        </p:txBody>
      </p:sp>
      <p:sp>
        <p:nvSpPr>
          <p:cNvPr id="34818" name="Text Box 7"/>
          <p:cNvSpPr txBox="1">
            <a:spLocks noChangeArrowheads="1"/>
          </p:cNvSpPr>
          <p:nvPr/>
        </p:nvSpPr>
        <p:spPr bwMode="auto">
          <a:xfrm>
            <a:off x="1127125" y="5347828"/>
            <a:ext cx="184150" cy="381397"/>
          </a:xfrm>
          <a:prstGeom prst="rect">
            <a:avLst/>
          </a:prstGeom>
          <a:noFill/>
          <a:ln w="9525">
            <a:noFill/>
            <a:miter lim="800000"/>
            <a:headEnd/>
            <a:tailEnd/>
          </a:ln>
        </p:spPr>
        <p:txBody>
          <a:bodyPr wrap="none">
            <a:spAutoFit/>
          </a:bodyPr>
          <a:lstStyle/>
          <a:p>
            <a:endParaRPr lang="en-US" altLang="en-US" sz="1800">
              <a:latin typeface="Arial" charset="0"/>
            </a:endParaRPr>
          </a:p>
        </p:txBody>
      </p:sp>
      <p:sp>
        <p:nvSpPr>
          <p:cNvPr id="34819" name="Text Box 46"/>
          <p:cNvSpPr txBox="1">
            <a:spLocks noChangeArrowheads="1"/>
          </p:cNvSpPr>
          <p:nvPr/>
        </p:nvSpPr>
        <p:spPr bwMode="auto">
          <a:xfrm>
            <a:off x="139369" y="6703317"/>
            <a:ext cx="4983163" cy="350028"/>
          </a:xfrm>
          <a:prstGeom prst="rect">
            <a:avLst/>
          </a:prstGeom>
          <a:noFill/>
          <a:ln w="9525">
            <a:noFill/>
            <a:miter lim="800000"/>
            <a:headEnd/>
            <a:tailEnd/>
          </a:ln>
        </p:spPr>
        <p:txBody>
          <a:bodyPr wrap="none">
            <a:spAutoFit/>
          </a:bodyPr>
          <a:lstStyle/>
          <a:p>
            <a:r>
              <a:rPr lang="en-US" altLang="en-US" sz="1600" dirty="0"/>
              <a:t>*Compared to 24 Member States as at 31 December 2016</a:t>
            </a:r>
          </a:p>
        </p:txBody>
      </p:sp>
      <p:sp>
        <p:nvSpPr>
          <p:cNvPr id="34820" name="Line 58"/>
          <p:cNvSpPr>
            <a:spLocks noChangeShapeType="1"/>
          </p:cNvSpPr>
          <p:nvPr/>
        </p:nvSpPr>
        <p:spPr bwMode="auto">
          <a:xfrm>
            <a:off x="152400" y="1505779"/>
            <a:ext cx="1487488" cy="0"/>
          </a:xfrm>
          <a:prstGeom prst="line">
            <a:avLst/>
          </a:prstGeom>
          <a:noFill/>
          <a:ln w="9525">
            <a:noFill/>
            <a:round/>
            <a:headEnd/>
            <a:tailEnd/>
          </a:ln>
        </p:spPr>
        <p:txBody>
          <a:bodyPr wrap="none"/>
          <a:lstStyle/>
          <a:p>
            <a:endParaRPr lang="en-US"/>
          </a:p>
        </p:txBody>
      </p:sp>
      <p:sp>
        <p:nvSpPr>
          <p:cNvPr id="34821" name="Line 59"/>
          <p:cNvSpPr>
            <a:spLocks noChangeShapeType="1"/>
          </p:cNvSpPr>
          <p:nvPr/>
        </p:nvSpPr>
        <p:spPr bwMode="auto">
          <a:xfrm>
            <a:off x="152400" y="9510184"/>
            <a:ext cx="1487488" cy="0"/>
          </a:xfrm>
          <a:prstGeom prst="line">
            <a:avLst/>
          </a:prstGeom>
          <a:noFill/>
          <a:ln w="9525">
            <a:noFill/>
            <a:round/>
            <a:headEnd/>
            <a:tailEnd/>
          </a:ln>
        </p:spPr>
        <p:txBody>
          <a:bodyPr wrap="none"/>
          <a:lstStyle/>
          <a:p>
            <a:endParaRPr lang="en-US"/>
          </a:p>
        </p:txBody>
      </p:sp>
      <p:sp>
        <p:nvSpPr>
          <p:cNvPr id="34822" name="Line 60"/>
          <p:cNvSpPr>
            <a:spLocks noChangeShapeType="1"/>
          </p:cNvSpPr>
          <p:nvPr/>
        </p:nvSpPr>
        <p:spPr bwMode="auto">
          <a:xfrm>
            <a:off x="152400" y="1505779"/>
            <a:ext cx="0" cy="8004405"/>
          </a:xfrm>
          <a:prstGeom prst="line">
            <a:avLst/>
          </a:prstGeom>
          <a:noFill/>
          <a:ln w="9525">
            <a:noFill/>
            <a:round/>
            <a:headEnd/>
            <a:tailEnd/>
          </a:ln>
        </p:spPr>
        <p:txBody>
          <a:bodyPr wrap="none"/>
          <a:lstStyle/>
          <a:p>
            <a:endParaRPr lang="en-US"/>
          </a:p>
        </p:txBody>
      </p:sp>
      <p:sp>
        <p:nvSpPr>
          <p:cNvPr id="34823" name="Line 61"/>
          <p:cNvSpPr>
            <a:spLocks noChangeShapeType="1"/>
          </p:cNvSpPr>
          <p:nvPr/>
        </p:nvSpPr>
        <p:spPr bwMode="auto">
          <a:xfrm>
            <a:off x="7924800" y="1505779"/>
            <a:ext cx="0" cy="8004405"/>
          </a:xfrm>
          <a:prstGeom prst="line">
            <a:avLst/>
          </a:prstGeom>
          <a:noFill/>
          <a:ln w="9525">
            <a:noFill/>
            <a:round/>
            <a:headEnd/>
            <a:tailEnd/>
          </a:ln>
        </p:spPr>
        <p:txBody>
          <a:bodyPr wrap="none"/>
          <a:lstStyle/>
          <a:p>
            <a:endParaRPr lang="en-US"/>
          </a:p>
        </p:txBody>
      </p:sp>
      <p:sp>
        <p:nvSpPr>
          <p:cNvPr id="34824" name="Line 62"/>
          <p:cNvSpPr>
            <a:spLocks noChangeShapeType="1"/>
          </p:cNvSpPr>
          <p:nvPr/>
        </p:nvSpPr>
        <p:spPr bwMode="auto">
          <a:xfrm>
            <a:off x="1639889" y="1505779"/>
            <a:ext cx="1558925" cy="0"/>
          </a:xfrm>
          <a:prstGeom prst="line">
            <a:avLst/>
          </a:prstGeom>
          <a:noFill/>
          <a:ln w="9525">
            <a:noFill/>
            <a:round/>
            <a:headEnd/>
            <a:tailEnd/>
          </a:ln>
        </p:spPr>
        <p:txBody>
          <a:bodyPr wrap="none"/>
          <a:lstStyle/>
          <a:p>
            <a:endParaRPr lang="en-US"/>
          </a:p>
        </p:txBody>
      </p:sp>
      <p:sp>
        <p:nvSpPr>
          <p:cNvPr id="34825" name="Line 63"/>
          <p:cNvSpPr>
            <a:spLocks noChangeShapeType="1"/>
          </p:cNvSpPr>
          <p:nvPr/>
        </p:nvSpPr>
        <p:spPr bwMode="auto">
          <a:xfrm>
            <a:off x="1639889" y="9510184"/>
            <a:ext cx="1558925" cy="0"/>
          </a:xfrm>
          <a:prstGeom prst="line">
            <a:avLst/>
          </a:prstGeom>
          <a:noFill/>
          <a:ln w="9525">
            <a:noFill/>
            <a:round/>
            <a:headEnd/>
            <a:tailEnd/>
          </a:ln>
        </p:spPr>
        <p:txBody>
          <a:bodyPr wrap="none"/>
          <a:lstStyle/>
          <a:p>
            <a:endParaRPr lang="en-US"/>
          </a:p>
        </p:txBody>
      </p:sp>
      <p:sp>
        <p:nvSpPr>
          <p:cNvPr id="34826" name="Line 64"/>
          <p:cNvSpPr>
            <a:spLocks noChangeShapeType="1"/>
          </p:cNvSpPr>
          <p:nvPr/>
        </p:nvSpPr>
        <p:spPr bwMode="auto">
          <a:xfrm>
            <a:off x="3198814" y="1505779"/>
            <a:ext cx="1558925" cy="0"/>
          </a:xfrm>
          <a:prstGeom prst="line">
            <a:avLst/>
          </a:prstGeom>
          <a:noFill/>
          <a:ln w="9525">
            <a:noFill/>
            <a:round/>
            <a:headEnd/>
            <a:tailEnd/>
          </a:ln>
        </p:spPr>
        <p:txBody>
          <a:bodyPr wrap="none"/>
          <a:lstStyle/>
          <a:p>
            <a:endParaRPr lang="en-US"/>
          </a:p>
        </p:txBody>
      </p:sp>
      <p:sp>
        <p:nvSpPr>
          <p:cNvPr id="34827" name="Line 65"/>
          <p:cNvSpPr>
            <a:spLocks noChangeShapeType="1"/>
          </p:cNvSpPr>
          <p:nvPr/>
        </p:nvSpPr>
        <p:spPr bwMode="auto">
          <a:xfrm>
            <a:off x="3198814" y="9510184"/>
            <a:ext cx="1558925" cy="0"/>
          </a:xfrm>
          <a:prstGeom prst="line">
            <a:avLst/>
          </a:prstGeom>
          <a:noFill/>
          <a:ln w="9525">
            <a:noFill/>
            <a:round/>
            <a:headEnd/>
            <a:tailEnd/>
          </a:ln>
        </p:spPr>
        <p:txBody>
          <a:bodyPr wrap="none"/>
          <a:lstStyle/>
          <a:p>
            <a:endParaRPr lang="en-US"/>
          </a:p>
        </p:txBody>
      </p:sp>
      <p:sp>
        <p:nvSpPr>
          <p:cNvPr id="34828" name="Line 66"/>
          <p:cNvSpPr>
            <a:spLocks noChangeShapeType="1"/>
          </p:cNvSpPr>
          <p:nvPr/>
        </p:nvSpPr>
        <p:spPr bwMode="auto">
          <a:xfrm>
            <a:off x="4757739" y="1505779"/>
            <a:ext cx="1557337" cy="0"/>
          </a:xfrm>
          <a:prstGeom prst="line">
            <a:avLst/>
          </a:prstGeom>
          <a:noFill/>
          <a:ln w="9525">
            <a:noFill/>
            <a:round/>
            <a:headEnd/>
            <a:tailEnd/>
          </a:ln>
        </p:spPr>
        <p:txBody>
          <a:bodyPr wrap="none"/>
          <a:lstStyle/>
          <a:p>
            <a:endParaRPr lang="en-US"/>
          </a:p>
        </p:txBody>
      </p:sp>
      <p:sp>
        <p:nvSpPr>
          <p:cNvPr id="34829" name="Line 67"/>
          <p:cNvSpPr>
            <a:spLocks noChangeShapeType="1"/>
          </p:cNvSpPr>
          <p:nvPr/>
        </p:nvSpPr>
        <p:spPr bwMode="auto">
          <a:xfrm>
            <a:off x="4757739" y="9510184"/>
            <a:ext cx="1557337" cy="0"/>
          </a:xfrm>
          <a:prstGeom prst="line">
            <a:avLst/>
          </a:prstGeom>
          <a:noFill/>
          <a:ln w="9525">
            <a:noFill/>
            <a:round/>
            <a:headEnd/>
            <a:tailEnd/>
          </a:ln>
        </p:spPr>
        <p:txBody>
          <a:bodyPr wrap="none"/>
          <a:lstStyle/>
          <a:p>
            <a:endParaRPr lang="en-US"/>
          </a:p>
        </p:txBody>
      </p:sp>
      <p:sp>
        <p:nvSpPr>
          <p:cNvPr id="34830" name="Line 68"/>
          <p:cNvSpPr>
            <a:spLocks noChangeShapeType="1"/>
          </p:cNvSpPr>
          <p:nvPr/>
        </p:nvSpPr>
        <p:spPr bwMode="auto">
          <a:xfrm>
            <a:off x="6315076" y="1505779"/>
            <a:ext cx="1609725" cy="0"/>
          </a:xfrm>
          <a:prstGeom prst="line">
            <a:avLst/>
          </a:prstGeom>
          <a:noFill/>
          <a:ln w="9525">
            <a:noFill/>
            <a:round/>
            <a:headEnd/>
            <a:tailEnd/>
          </a:ln>
        </p:spPr>
        <p:txBody>
          <a:bodyPr wrap="none"/>
          <a:lstStyle/>
          <a:p>
            <a:endParaRPr lang="en-US"/>
          </a:p>
        </p:txBody>
      </p:sp>
      <p:sp>
        <p:nvSpPr>
          <p:cNvPr id="34831" name="Line 69"/>
          <p:cNvSpPr>
            <a:spLocks noChangeShapeType="1"/>
          </p:cNvSpPr>
          <p:nvPr/>
        </p:nvSpPr>
        <p:spPr bwMode="auto">
          <a:xfrm>
            <a:off x="6315076" y="9510184"/>
            <a:ext cx="1609725" cy="0"/>
          </a:xfrm>
          <a:prstGeom prst="line">
            <a:avLst/>
          </a:prstGeom>
          <a:noFill/>
          <a:ln w="9525">
            <a:noFill/>
            <a:round/>
            <a:headEnd/>
            <a:tailEnd/>
          </a:ln>
        </p:spPr>
        <p:txBody>
          <a:bodyPr wrap="none"/>
          <a:lstStyle/>
          <a:p>
            <a:endParaRPr lang="en-US"/>
          </a:p>
        </p:txBody>
      </p:sp>
      <p:sp>
        <p:nvSpPr>
          <p:cNvPr id="34832" name="Text Box 77"/>
          <p:cNvSpPr txBox="1">
            <a:spLocks noChangeArrowheads="1"/>
          </p:cNvSpPr>
          <p:nvPr/>
        </p:nvSpPr>
        <p:spPr bwMode="auto">
          <a:xfrm>
            <a:off x="139369" y="96666"/>
            <a:ext cx="6512167" cy="892552"/>
          </a:xfrm>
          <a:prstGeom prst="rect">
            <a:avLst/>
          </a:prstGeom>
          <a:noFill/>
          <a:ln w="9525">
            <a:noFill/>
            <a:miter lim="800000"/>
            <a:headEnd/>
            <a:tailEnd/>
          </a:ln>
        </p:spPr>
        <p:txBody>
          <a:bodyPr wrap="none">
            <a:spAutoFit/>
          </a:bodyPr>
          <a:lstStyle/>
          <a:p>
            <a:r>
              <a:rPr lang="en-GB" altLang="ja-JP" sz="3200" dirty="0">
                <a:ea typeface="ＭＳ Ｐゴシック" pitchFamily="34" charset="-128"/>
              </a:rPr>
              <a:t>Chart 14 -</a:t>
            </a:r>
            <a:r>
              <a:rPr lang="en-GB" altLang="ja-JP" sz="3200" dirty="0">
                <a:solidFill>
                  <a:srgbClr val="0066CC"/>
                </a:solidFill>
                <a:ea typeface="ＭＳ Ｐゴシック" pitchFamily="34" charset="-128"/>
              </a:rPr>
              <a:t> </a:t>
            </a:r>
            <a:r>
              <a:rPr lang="en-GB" altLang="en-US" sz="3200" dirty="0">
                <a:solidFill>
                  <a:srgbClr val="0066CC"/>
                </a:solidFill>
              </a:rPr>
              <a:t>Peacekeeping Assessments</a:t>
            </a:r>
            <a:r>
              <a:rPr lang="en-GB" altLang="en-US" sz="3200" dirty="0"/>
              <a:t> </a:t>
            </a:r>
            <a:br>
              <a:rPr lang="en-GB" altLang="en-US" sz="3600" dirty="0"/>
            </a:br>
            <a:r>
              <a:rPr lang="en-GB" altLang="en-US" sz="2000" dirty="0"/>
              <a:t>Fully paid at 31 December 2017: 29 Member States*</a:t>
            </a:r>
          </a:p>
        </p:txBody>
      </p:sp>
      <p:pic>
        <p:nvPicPr>
          <p:cNvPr id="34833" name="Picture 4"/>
          <p:cNvPicPr>
            <a:picLocks noChangeAspect="1" noChangeArrowheads="1"/>
          </p:cNvPicPr>
          <p:nvPr/>
        </p:nvPicPr>
        <p:blipFill>
          <a:blip r:embed="rId2"/>
          <a:srcRect/>
          <a:stretch>
            <a:fillRect/>
          </a:stretch>
        </p:blipFill>
        <p:spPr bwMode="auto">
          <a:xfrm>
            <a:off x="7772400" y="396258"/>
            <a:ext cx="1066800" cy="998900"/>
          </a:xfrm>
          <a:prstGeom prst="rect">
            <a:avLst/>
          </a:prstGeom>
          <a:noFill/>
          <a:ln w="9525">
            <a:noFill/>
            <a:miter lim="800000"/>
            <a:headEnd/>
            <a:tailEnd/>
          </a:ln>
        </p:spPr>
      </p:pic>
      <p:sp>
        <p:nvSpPr>
          <p:cNvPr id="34834" name="Rectangle 48"/>
          <p:cNvSpPr>
            <a:spLocks/>
          </p:cNvSpPr>
          <p:nvPr/>
        </p:nvSpPr>
        <p:spPr bwMode="auto">
          <a:xfrm>
            <a:off x="7543800" y="209687"/>
            <a:ext cx="76200" cy="6764448"/>
          </a:xfrm>
          <a:prstGeom prst="rect">
            <a:avLst/>
          </a:prstGeom>
          <a:solidFill>
            <a:srgbClr val="0066CC"/>
          </a:solidFill>
          <a:ln w="9525">
            <a:noFill/>
            <a:miter lim="800000"/>
            <a:headEnd/>
            <a:tailEnd/>
          </a:ln>
        </p:spPr>
        <p:txBody>
          <a:bodyPr lIns="182880" rIns="182880" anchor="ctr"/>
          <a:lstStyle/>
          <a:p>
            <a:pPr>
              <a:spcAft>
                <a:spcPts val="1000"/>
              </a:spcAft>
            </a:pPr>
            <a:endParaRPr lang="en-US" altLang="ja-JP" sz="800" i="1">
              <a:solidFill>
                <a:srgbClr val="FFFFFF"/>
              </a:solidFill>
              <a:latin typeface="Cambria" pitchFamily="18" charset="0"/>
              <a:ea typeface="SimSun" pitchFamily="2" charset="-122"/>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p:txBody>
      </p:sp>
      <p:sp>
        <p:nvSpPr>
          <p:cNvPr id="34835" name="Text Box 6"/>
          <p:cNvSpPr txBox="1">
            <a:spLocks noChangeArrowheads="1"/>
          </p:cNvSpPr>
          <p:nvPr/>
        </p:nvSpPr>
        <p:spPr bwMode="auto">
          <a:xfrm>
            <a:off x="7664450" y="1505779"/>
            <a:ext cx="1441450" cy="475509"/>
          </a:xfrm>
          <a:prstGeom prst="rect">
            <a:avLst/>
          </a:prstGeom>
          <a:noFill/>
          <a:ln w="9525">
            <a:noFill/>
            <a:miter lim="800000"/>
            <a:headEnd/>
            <a:tailEnd/>
          </a:ln>
        </p:spPr>
        <p:txBody>
          <a:bodyPr wrap="none">
            <a:spAutoFit/>
          </a:bodyPr>
          <a:lstStyle/>
          <a:p>
            <a:r>
              <a:rPr lang="en-US" altLang="zh-CN" sz="1200" b="1" i="1">
                <a:solidFill>
                  <a:srgbClr val="336699"/>
                </a:solidFill>
                <a:ea typeface="SimSun" pitchFamily="2" charset="-122"/>
              </a:rPr>
              <a:t>The United Nations </a:t>
            </a:r>
            <a:br>
              <a:rPr lang="en-US" altLang="zh-CN" sz="1200" b="1" i="1">
                <a:solidFill>
                  <a:srgbClr val="336699"/>
                </a:solidFill>
                <a:ea typeface="SimSun" pitchFamily="2" charset="-122"/>
              </a:rPr>
            </a:br>
            <a:r>
              <a:rPr lang="en-US" altLang="zh-CN" sz="1200" b="1" i="1">
                <a:solidFill>
                  <a:srgbClr val="336699"/>
                </a:solidFill>
                <a:ea typeface="SimSun" pitchFamily="2" charset="-122"/>
              </a:rPr>
              <a:t>Financial Situation</a:t>
            </a:r>
            <a:endParaRPr lang="en-GB" altLang="en-US" sz="1200" b="1" i="1">
              <a:solidFill>
                <a:srgbClr val="336699"/>
              </a:solidFill>
            </a:endParaRPr>
          </a:p>
        </p:txBody>
      </p:sp>
      <p:grpSp>
        <p:nvGrpSpPr>
          <p:cNvPr id="34836" name="Group 37"/>
          <p:cNvGrpSpPr>
            <a:grpSpLocks/>
          </p:cNvGrpSpPr>
          <p:nvPr/>
        </p:nvGrpSpPr>
        <p:grpSpPr bwMode="auto">
          <a:xfrm>
            <a:off x="7658101" y="2190975"/>
            <a:ext cx="1162050" cy="630710"/>
            <a:chOff x="7658100" y="2106614"/>
            <a:chExt cx="1162050" cy="606425"/>
          </a:xfrm>
        </p:grpSpPr>
        <p:grpSp>
          <p:nvGrpSpPr>
            <p:cNvPr id="34841" name="Group 58"/>
            <p:cNvGrpSpPr>
              <a:grpSpLocks/>
            </p:cNvGrpSpPr>
            <p:nvPr/>
          </p:nvGrpSpPr>
          <p:grpSpPr bwMode="auto">
            <a:xfrm>
              <a:off x="7667625" y="2106614"/>
              <a:ext cx="1152525" cy="606425"/>
              <a:chOff x="4830" y="1327"/>
              <a:chExt cx="726" cy="382"/>
            </a:xfrm>
          </p:grpSpPr>
          <p:sp>
            <p:nvSpPr>
              <p:cNvPr id="34843" name="Text Box 59"/>
              <p:cNvSpPr txBox="1">
                <a:spLocks noChangeArrowheads="1"/>
              </p:cNvSpPr>
              <p:nvPr/>
            </p:nvSpPr>
            <p:spPr bwMode="auto">
              <a:xfrm>
                <a:off x="4830" y="1327"/>
                <a:ext cx="726" cy="173"/>
              </a:xfrm>
              <a:prstGeom prst="rect">
                <a:avLst/>
              </a:prstGeom>
              <a:noFill/>
              <a:ln w="9525">
                <a:noFill/>
                <a:miter lim="800000"/>
                <a:headEnd/>
                <a:tailEnd/>
              </a:ln>
            </p:spPr>
            <p:txBody>
              <a:bodyPr wrap="none">
                <a:spAutoFit/>
              </a:bodyPr>
              <a:lstStyle/>
              <a:p>
                <a:r>
                  <a:rPr lang="en-US" altLang="en-US" sz="1200" b="1">
                    <a:solidFill>
                      <a:srgbClr val="B2B2B2"/>
                    </a:solidFill>
                  </a:rPr>
                  <a:t>Regular budget</a:t>
                </a:r>
              </a:p>
            </p:txBody>
          </p:sp>
          <p:sp>
            <p:nvSpPr>
              <p:cNvPr id="34844" name="Text Box 60"/>
              <p:cNvSpPr txBox="1">
                <a:spLocks noChangeArrowheads="1"/>
              </p:cNvSpPr>
              <p:nvPr/>
            </p:nvSpPr>
            <p:spPr bwMode="auto">
              <a:xfrm>
                <a:off x="4830" y="1429"/>
                <a:ext cx="666" cy="173"/>
              </a:xfrm>
              <a:prstGeom prst="rect">
                <a:avLst/>
              </a:prstGeom>
              <a:noFill/>
              <a:ln w="9525">
                <a:noFill/>
                <a:miter lim="800000"/>
                <a:headEnd/>
                <a:tailEnd/>
              </a:ln>
            </p:spPr>
            <p:txBody>
              <a:bodyPr wrap="none">
                <a:spAutoFit/>
              </a:bodyPr>
              <a:lstStyle/>
              <a:p>
                <a:r>
                  <a:rPr lang="en-US" altLang="en-US" sz="1200" b="1">
                    <a:solidFill>
                      <a:srgbClr val="0066CC"/>
                    </a:solidFill>
                  </a:rPr>
                  <a:t>Peacekeeping</a:t>
                </a:r>
              </a:p>
            </p:txBody>
          </p:sp>
          <p:sp>
            <p:nvSpPr>
              <p:cNvPr id="34845" name="Text Box 61"/>
              <p:cNvSpPr txBox="1">
                <a:spLocks noChangeArrowheads="1"/>
              </p:cNvSpPr>
              <p:nvPr/>
            </p:nvSpPr>
            <p:spPr bwMode="auto">
              <a:xfrm>
                <a:off x="4830" y="1536"/>
                <a:ext cx="487" cy="173"/>
              </a:xfrm>
              <a:prstGeom prst="rect">
                <a:avLst/>
              </a:prstGeom>
              <a:noFill/>
              <a:ln w="9525">
                <a:noFill/>
                <a:miter lim="800000"/>
                <a:headEnd/>
                <a:tailEnd/>
              </a:ln>
            </p:spPr>
            <p:txBody>
              <a:bodyPr wrap="none">
                <a:spAutoFit/>
              </a:bodyPr>
              <a:lstStyle/>
              <a:p>
                <a:r>
                  <a:rPr lang="en-US" altLang="en-US" sz="1200" b="1">
                    <a:solidFill>
                      <a:srgbClr val="B2B2B2"/>
                    </a:solidFill>
                  </a:rPr>
                  <a:t>Tribunals</a:t>
                </a:r>
              </a:p>
            </p:txBody>
          </p:sp>
        </p:grpSp>
        <p:sp>
          <p:nvSpPr>
            <p:cNvPr id="34842" name="Rectangle 63"/>
            <p:cNvSpPr>
              <a:spLocks noChangeArrowheads="1"/>
            </p:cNvSpPr>
            <p:nvPr/>
          </p:nvSpPr>
          <p:spPr bwMode="auto">
            <a:xfrm flipH="1">
              <a:off x="7658100" y="2362200"/>
              <a:ext cx="76200" cy="76200"/>
            </a:xfrm>
            <a:prstGeom prst="rect">
              <a:avLst/>
            </a:prstGeom>
            <a:solidFill>
              <a:srgbClr val="0066CC"/>
            </a:solidFill>
            <a:ln w="9525">
              <a:solidFill>
                <a:srgbClr val="0066CC"/>
              </a:solidFill>
              <a:miter lim="800000"/>
              <a:headEnd/>
              <a:tailEnd/>
            </a:ln>
          </p:spPr>
          <p:txBody>
            <a:bodyPr wrap="none" anchor="ctr"/>
            <a:lstStyle/>
            <a:p>
              <a:endParaRPr lang="en-US" altLang="en-US" sz="1800"/>
            </a:p>
          </p:txBody>
        </p:sp>
      </p:grpSp>
      <p:pic>
        <p:nvPicPr>
          <p:cNvPr id="34837" name="Picture 54"/>
          <p:cNvPicPr>
            <a:picLocks noChangeAspect="1" noChangeArrowheads="1"/>
          </p:cNvPicPr>
          <p:nvPr/>
        </p:nvPicPr>
        <p:blipFill>
          <a:blip r:embed="rId3"/>
          <a:srcRect/>
          <a:stretch>
            <a:fillRect/>
          </a:stretch>
        </p:blipFill>
        <p:spPr bwMode="auto">
          <a:xfrm>
            <a:off x="244105" y="1316552"/>
            <a:ext cx="1300533" cy="1235389"/>
          </a:xfrm>
          <a:prstGeom prst="rect">
            <a:avLst/>
          </a:prstGeom>
          <a:noFill/>
          <a:ln w="9525">
            <a:noFill/>
            <a:miter lim="800000"/>
            <a:headEnd/>
            <a:tailEnd/>
          </a:ln>
        </p:spPr>
      </p:pic>
      <p:sp>
        <p:nvSpPr>
          <p:cNvPr id="34838" name="Rectangle 55"/>
          <p:cNvSpPr>
            <a:spLocks noChangeArrowheads="1"/>
          </p:cNvSpPr>
          <p:nvPr/>
        </p:nvSpPr>
        <p:spPr bwMode="auto">
          <a:xfrm>
            <a:off x="-476250" y="2760972"/>
            <a:ext cx="3226594" cy="4922647"/>
          </a:xfrm>
          <a:prstGeom prst="rect">
            <a:avLst/>
          </a:prstGeom>
          <a:noFill/>
          <a:ln w="9525">
            <a:noFill/>
            <a:miter lim="800000"/>
            <a:headEnd/>
            <a:tailEnd/>
          </a:ln>
        </p:spPr>
        <p:txBody>
          <a:bodyPr lIns="101870" tIns="50935" rIns="101870" bIns="50935"/>
          <a:lstStyle/>
          <a:p>
            <a:pPr algn="ctr"/>
            <a:endParaRPr lang="en-US" altLang="ja-JP" sz="2000" b="1" dirty="0">
              <a:ea typeface="ＭＳ Ｐゴシック" charset="-128"/>
            </a:endParaRPr>
          </a:p>
          <a:p>
            <a:pPr algn="r"/>
            <a:endParaRPr lang="en-US" altLang="ja-JP" sz="1800" b="1" dirty="0">
              <a:ea typeface="ＭＳ Ｐゴシック" charset="-128"/>
            </a:endParaRPr>
          </a:p>
          <a:p>
            <a:pPr algn="r"/>
            <a:endParaRPr lang="en-US" altLang="ja-JP" sz="1600" b="1" dirty="0">
              <a:ea typeface="ＭＳ Ｐゴシック" charset="-128"/>
            </a:endParaRPr>
          </a:p>
          <a:p>
            <a:pPr algn="r"/>
            <a:r>
              <a:rPr lang="en-US" altLang="ja-JP" b="1" dirty="0">
                <a:ea typeface="ＭＳ Ｐゴシック" charset="-128"/>
              </a:rPr>
              <a:t>	</a:t>
            </a:r>
          </a:p>
          <a:p>
            <a:pPr algn="r"/>
            <a:endParaRPr lang="en-US" altLang="ja-JP" sz="1600" b="1" dirty="0">
              <a:ea typeface="ＭＳ Ｐゴシック" charset="-128"/>
            </a:endParaRPr>
          </a:p>
          <a:p>
            <a:pPr algn="r">
              <a:spcBef>
                <a:spcPct val="20000"/>
              </a:spcBef>
            </a:pPr>
            <a:endParaRPr lang="en-US" altLang="en-US" sz="1600" b="1" dirty="0"/>
          </a:p>
        </p:txBody>
      </p:sp>
      <p:sp>
        <p:nvSpPr>
          <p:cNvPr id="34839" name="Rectangle 57"/>
          <p:cNvSpPr>
            <a:spLocks noChangeArrowheads="1"/>
          </p:cNvSpPr>
          <p:nvPr/>
        </p:nvSpPr>
        <p:spPr bwMode="auto">
          <a:xfrm>
            <a:off x="3124322" y="2725666"/>
            <a:ext cx="1678781" cy="3394176"/>
          </a:xfrm>
          <a:prstGeom prst="rect">
            <a:avLst/>
          </a:prstGeom>
          <a:noFill/>
          <a:ln w="9525">
            <a:noFill/>
            <a:miter lim="800000"/>
            <a:headEnd/>
            <a:tailEnd/>
          </a:ln>
        </p:spPr>
        <p:txBody>
          <a:bodyPr lIns="101870" tIns="50935" rIns="101870" bIns="50935"/>
          <a:lstStyle/>
          <a:p>
            <a:pPr fontAlgn="b">
              <a:spcBef>
                <a:spcPts val="0"/>
              </a:spcBef>
              <a:spcAft>
                <a:spcPts val="0"/>
              </a:spcAft>
            </a:pPr>
            <a:r>
              <a:rPr lang="en-GB" sz="1800" b="1" dirty="0">
                <a:solidFill>
                  <a:srgbClr val="000000"/>
                </a:solidFill>
                <a:cs typeface="Arial"/>
              </a:rPr>
              <a:t>Israel</a:t>
            </a:r>
          </a:p>
          <a:p>
            <a:pPr fontAlgn="b">
              <a:spcBef>
                <a:spcPts val="0"/>
              </a:spcBef>
              <a:spcAft>
                <a:spcPts val="0"/>
              </a:spcAft>
            </a:pPr>
            <a:r>
              <a:rPr lang="en-GB" sz="1800" b="1" dirty="0">
                <a:solidFill>
                  <a:srgbClr val="000000"/>
                </a:solidFill>
                <a:cs typeface="Arial"/>
              </a:rPr>
              <a:t>Kyrgyzstan</a:t>
            </a:r>
          </a:p>
          <a:p>
            <a:pPr fontAlgn="b">
              <a:spcBef>
                <a:spcPts val="0"/>
              </a:spcBef>
              <a:spcAft>
                <a:spcPts val="0"/>
              </a:spcAft>
            </a:pPr>
            <a:r>
              <a:rPr lang="en-GB" sz="1800" b="1" dirty="0">
                <a:solidFill>
                  <a:srgbClr val="000000"/>
                </a:solidFill>
                <a:cs typeface="Arial"/>
              </a:rPr>
              <a:t>Latvia </a:t>
            </a:r>
          </a:p>
          <a:p>
            <a:pPr fontAlgn="b">
              <a:spcBef>
                <a:spcPts val="0"/>
              </a:spcBef>
              <a:spcAft>
                <a:spcPts val="0"/>
              </a:spcAft>
            </a:pPr>
            <a:r>
              <a:rPr lang="en-GB" sz="1800" b="1" dirty="0">
                <a:solidFill>
                  <a:srgbClr val="000000"/>
                </a:solidFill>
                <a:cs typeface="Arial"/>
              </a:rPr>
              <a:t>Liechtenstein</a:t>
            </a:r>
          </a:p>
          <a:p>
            <a:pPr fontAlgn="b">
              <a:spcBef>
                <a:spcPts val="0"/>
              </a:spcBef>
              <a:spcAft>
                <a:spcPts val="0"/>
              </a:spcAft>
            </a:pPr>
            <a:r>
              <a:rPr lang="en-GB" sz="1800" b="1" dirty="0">
                <a:solidFill>
                  <a:srgbClr val="000000"/>
                </a:solidFill>
                <a:cs typeface="Arial"/>
              </a:rPr>
              <a:t>Monaco</a:t>
            </a:r>
          </a:p>
          <a:p>
            <a:pPr fontAlgn="b">
              <a:spcBef>
                <a:spcPts val="0"/>
              </a:spcBef>
              <a:spcAft>
                <a:spcPts val="0"/>
              </a:spcAft>
            </a:pPr>
            <a:r>
              <a:rPr lang="en-GB" sz="1800" b="1" dirty="0">
                <a:solidFill>
                  <a:srgbClr val="000000"/>
                </a:solidFill>
                <a:cs typeface="Arial"/>
              </a:rPr>
              <a:t>Netherlands</a:t>
            </a:r>
          </a:p>
          <a:p>
            <a:pPr fontAlgn="b">
              <a:spcBef>
                <a:spcPts val="0"/>
              </a:spcBef>
              <a:spcAft>
                <a:spcPts val="0"/>
              </a:spcAft>
            </a:pPr>
            <a:r>
              <a:rPr lang="en-GB" sz="1800" b="1" dirty="0">
                <a:solidFill>
                  <a:srgbClr val="000000"/>
                </a:solidFill>
                <a:cs typeface="Arial"/>
              </a:rPr>
              <a:t>New Zealand</a:t>
            </a:r>
          </a:p>
          <a:p>
            <a:pPr fontAlgn="b">
              <a:spcBef>
                <a:spcPts val="0"/>
              </a:spcBef>
              <a:spcAft>
                <a:spcPts val="0"/>
              </a:spcAft>
            </a:pPr>
            <a:r>
              <a:rPr lang="en-GB" sz="1800" b="1" dirty="0">
                <a:solidFill>
                  <a:srgbClr val="000000"/>
                </a:solidFill>
                <a:cs typeface="Arial"/>
              </a:rPr>
              <a:t>Norway</a:t>
            </a:r>
          </a:p>
          <a:p>
            <a:pPr fontAlgn="b">
              <a:spcBef>
                <a:spcPts val="0"/>
              </a:spcBef>
              <a:spcAft>
                <a:spcPts val="0"/>
              </a:spcAft>
            </a:pPr>
            <a:r>
              <a:rPr lang="en-GB" sz="1800" b="1" dirty="0">
                <a:solidFill>
                  <a:srgbClr val="000000"/>
                </a:solidFill>
                <a:cs typeface="Arial"/>
              </a:rPr>
              <a:t>Poland</a:t>
            </a:r>
          </a:p>
          <a:p>
            <a:pPr fontAlgn="b">
              <a:spcBef>
                <a:spcPts val="0"/>
              </a:spcBef>
              <a:spcAft>
                <a:spcPts val="0"/>
              </a:spcAft>
            </a:pPr>
            <a:r>
              <a:rPr lang="en-GB" sz="1800" b="1" dirty="0">
                <a:solidFill>
                  <a:srgbClr val="000000"/>
                </a:solidFill>
                <a:cs typeface="Arial"/>
              </a:rPr>
              <a:t>Qatar</a:t>
            </a:r>
          </a:p>
        </p:txBody>
      </p:sp>
      <p:sp>
        <p:nvSpPr>
          <p:cNvPr id="34840" name="Rectangle 57"/>
          <p:cNvSpPr>
            <a:spLocks noChangeArrowheads="1"/>
          </p:cNvSpPr>
          <p:nvPr/>
        </p:nvSpPr>
        <p:spPr bwMode="auto">
          <a:xfrm>
            <a:off x="5107904" y="2761792"/>
            <a:ext cx="3154028" cy="5230601"/>
          </a:xfrm>
          <a:prstGeom prst="rect">
            <a:avLst/>
          </a:prstGeom>
          <a:noFill/>
          <a:ln w="9525">
            <a:noFill/>
            <a:miter lim="800000"/>
            <a:headEnd/>
            <a:tailEnd/>
          </a:ln>
        </p:spPr>
        <p:txBody>
          <a:bodyPr lIns="101870" tIns="50935" rIns="101870" bIns="50935"/>
          <a:lstStyle/>
          <a:p>
            <a:pPr fontAlgn="b"/>
            <a:r>
              <a:rPr lang="en-US" sz="1800" b="1" dirty="0"/>
              <a:t>Republic of Korea</a:t>
            </a:r>
          </a:p>
          <a:p>
            <a:pPr fontAlgn="b"/>
            <a:r>
              <a:rPr lang="en-US" sz="1800" b="1" dirty="0"/>
              <a:t>Russian Federation</a:t>
            </a:r>
          </a:p>
          <a:p>
            <a:pPr fontAlgn="b"/>
            <a:r>
              <a:rPr lang="en-US" sz="1800" b="1" dirty="0"/>
              <a:t>Saint Kitts and Nevis</a:t>
            </a:r>
          </a:p>
          <a:p>
            <a:pPr fontAlgn="b"/>
            <a:r>
              <a:rPr lang="en-US" sz="1800" b="1" dirty="0"/>
              <a:t>Senegal</a:t>
            </a:r>
          </a:p>
          <a:p>
            <a:pPr fontAlgn="b"/>
            <a:r>
              <a:rPr lang="en-US" sz="1800" b="1" dirty="0"/>
              <a:t>Singapore</a:t>
            </a:r>
          </a:p>
          <a:p>
            <a:pPr fontAlgn="b"/>
            <a:r>
              <a:rPr lang="en-US" sz="1800" b="1" dirty="0"/>
              <a:t>Slovakia</a:t>
            </a:r>
          </a:p>
          <a:p>
            <a:pPr fontAlgn="b"/>
            <a:r>
              <a:rPr lang="en-US" sz="1800" b="1" dirty="0"/>
              <a:t>Sweden</a:t>
            </a:r>
          </a:p>
          <a:p>
            <a:pPr fontAlgn="b"/>
            <a:r>
              <a:rPr lang="en-US" sz="1800" b="1" dirty="0"/>
              <a:t>Switzerland</a:t>
            </a:r>
          </a:p>
          <a:p>
            <a:pPr fontAlgn="b"/>
            <a:r>
              <a:rPr lang="en-US" sz="1800" b="1" dirty="0"/>
              <a:t>Tuvalu</a:t>
            </a:r>
          </a:p>
        </p:txBody>
      </p:sp>
      <p:sp>
        <p:nvSpPr>
          <p:cNvPr id="3" name="Rectangle 2">
            <a:extLst>
              <a:ext uri="{FF2B5EF4-FFF2-40B4-BE49-F238E27FC236}">
                <a16:creationId xmlns:a16="http://schemas.microsoft.com/office/drawing/2014/main" id="{4A7ED9D2-B94E-4386-9D6E-AAFB7D3833F7}"/>
              </a:ext>
            </a:extLst>
          </p:cNvPr>
          <p:cNvSpPr/>
          <p:nvPr/>
        </p:nvSpPr>
        <p:spPr>
          <a:xfrm>
            <a:off x="557213" y="2695382"/>
            <a:ext cx="1701006" cy="2862322"/>
          </a:xfrm>
          <a:prstGeom prst="rect">
            <a:avLst/>
          </a:prstGeom>
        </p:spPr>
        <p:txBody>
          <a:bodyPr wrap="square">
            <a:spAutoFit/>
          </a:bodyPr>
          <a:lstStyle/>
          <a:p>
            <a:r>
              <a:rPr lang="en-US" sz="1800" b="1" dirty="0"/>
              <a:t>Armenia</a:t>
            </a:r>
          </a:p>
          <a:p>
            <a:r>
              <a:rPr lang="en-US" sz="1800" b="1" dirty="0"/>
              <a:t>Australia</a:t>
            </a:r>
          </a:p>
          <a:p>
            <a:r>
              <a:rPr lang="en-US" sz="1800" b="1" dirty="0"/>
              <a:t>Canada</a:t>
            </a:r>
          </a:p>
          <a:p>
            <a:r>
              <a:rPr lang="en-US" sz="1800" b="1" dirty="0"/>
              <a:t>China</a:t>
            </a:r>
          </a:p>
          <a:p>
            <a:r>
              <a:rPr lang="en-US" sz="1800" b="1" dirty="0"/>
              <a:t>Cyprus</a:t>
            </a:r>
          </a:p>
          <a:p>
            <a:r>
              <a:rPr lang="en-US" sz="1800" b="1" dirty="0"/>
              <a:t>Czech Republic</a:t>
            </a:r>
          </a:p>
          <a:p>
            <a:r>
              <a:rPr lang="en-US" sz="1800" b="1" dirty="0"/>
              <a:t>Denmark</a:t>
            </a:r>
          </a:p>
          <a:p>
            <a:r>
              <a:rPr lang="en-US" sz="1800" b="1" dirty="0"/>
              <a:t>Finland</a:t>
            </a:r>
          </a:p>
          <a:p>
            <a:r>
              <a:rPr lang="en-US" sz="1800" b="1" dirty="0"/>
              <a:t>Germany</a:t>
            </a:r>
          </a:p>
          <a:p>
            <a:r>
              <a:rPr lang="en-US" sz="1800" b="1" dirty="0"/>
              <a:t>Ireland</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6"/>
          <p:cNvSpPr txBox="1">
            <a:spLocks noGrp="1" noChangeArrowheads="1"/>
          </p:cNvSpPr>
          <p:nvPr/>
        </p:nvSpPr>
        <p:spPr bwMode="auto">
          <a:xfrm>
            <a:off x="6553200" y="6495324"/>
            <a:ext cx="2133600" cy="495322"/>
          </a:xfrm>
          <a:prstGeom prst="rect">
            <a:avLst/>
          </a:prstGeom>
          <a:noFill/>
          <a:ln w="9525">
            <a:noFill/>
            <a:miter lim="800000"/>
            <a:headEnd/>
            <a:tailEnd/>
          </a:ln>
        </p:spPr>
        <p:txBody>
          <a:bodyPr/>
          <a:lstStyle/>
          <a:p>
            <a:pPr algn="r"/>
            <a:r>
              <a:rPr lang="en-GB" altLang="en-US" sz="1400" dirty="0"/>
              <a:t>15</a:t>
            </a:r>
          </a:p>
        </p:txBody>
      </p:sp>
      <p:sp>
        <p:nvSpPr>
          <p:cNvPr id="35842" name="Text Box 7"/>
          <p:cNvSpPr txBox="1">
            <a:spLocks noChangeArrowheads="1"/>
          </p:cNvSpPr>
          <p:nvPr/>
        </p:nvSpPr>
        <p:spPr bwMode="auto">
          <a:xfrm>
            <a:off x="1050925" y="6115481"/>
            <a:ext cx="184150" cy="381397"/>
          </a:xfrm>
          <a:prstGeom prst="rect">
            <a:avLst/>
          </a:prstGeom>
          <a:noFill/>
          <a:ln w="9525">
            <a:noFill/>
            <a:miter lim="800000"/>
            <a:headEnd/>
            <a:tailEnd/>
          </a:ln>
        </p:spPr>
        <p:txBody>
          <a:bodyPr wrap="none">
            <a:spAutoFit/>
          </a:bodyPr>
          <a:lstStyle/>
          <a:p>
            <a:endParaRPr lang="en-US" altLang="en-US" sz="1800">
              <a:latin typeface="Arial" charset="0"/>
            </a:endParaRPr>
          </a:p>
        </p:txBody>
      </p:sp>
      <p:sp>
        <p:nvSpPr>
          <p:cNvPr id="35843" name="Text Box 46"/>
          <p:cNvSpPr txBox="1">
            <a:spLocks noChangeArrowheads="1"/>
          </p:cNvSpPr>
          <p:nvPr/>
        </p:nvSpPr>
        <p:spPr bwMode="auto">
          <a:xfrm>
            <a:off x="329183" y="6463627"/>
            <a:ext cx="4333174" cy="338554"/>
          </a:xfrm>
          <a:prstGeom prst="rect">
            <a:avLst/>
          </a:prstGeom>
          <a:noFill/>
          <a:ln w="9525">
            <a:noFill/>
            <a:miter lim="800000"/>
            <a:headEnd/>
            <a:tailEnd/>
          </a:ln>
        </p:spPr>
        <p:txBody>
          <a:bodyPr wrap="none">
            <a:spAutoFit/>
          </a:bodyPr>
          <a:lstStyle/>
          <a:p>
            <a:r>
              <a:rPr lang="en-US" altLang="en-US" sz="1600" dirty="0"/>
              <a:t>*Compared to 48 Member States as 30 April 2017</a:t>
            </a:r>
          </a:p>
        </p:txBody>
      </p:sp>
      <p:sp>
        <p:nvSpPr>
          <p:cNvPr id="35844" name="Line 58"/>
          <p:cNvSpPr>
            <a:spLocks noChangeShapeType="1"/>
          </p:cNvSpPr>
          <p:nvPr/>
        </p:nvSpPr>
        <p:spPr bwMode="auto">
          <a:xfrm>
            <a:off x="76200" y="2273432"/>
            <a:ext cx="1487488" cy="0"/>
          </a:xfrm>
          <a:prstGeom prst="line">
            <a:avLst/>
          </a:prstGeom>
          <a:noFill/>
          <a:ln w="9525">
            <a:noFill/>
            <a:round/>
            <a:headEnd/>
            <a:tailEnd/>
          </a:ln>
        </p:spPr>
        <p:txBody>
          <a:bodyPr wrap="none"/>
          <a:lstStyle/>
          <a:p>
            <a:endParaRPr lang="en-US"/>
          </a:p>
        </p:txBody>
      </p:sp>
      <p:sp>
        <p:nvSpPr>
          <p:cNvPr id="35845" name="Line 59"/>
          <p:cNvSpPr>
            <a:spLocks noChangeShapeType="1"/>
          </p:cNvSpPr>
          <p:nvPr/>
        </p:nvSpPr>
        <p:spPr bwMode="auto">
          <a:xfrm>
            <a:off x="152400" y="9510184"/>
            <a:ext cx="1487488" cy="0"/>
          </a:xfrm>
          <a:prstGeom prst="line">
            <a:avLst/>
          </a:prstGeom>
          <a:noFill/>
          <a:ln w="9525">
            <a:noFill/>
            <a:round/>
            <a:headEnd/>
            <a:tailEnd/>
          </a:ln>
        </p:spPr>
        <p:txBody>
          <a:bodyPr wrap="none"/>
          <a:lstStyle/>
          <a:p>
            <a:endParaRPr lang="en-US"/>
          </a:p>
        </p:txBody>
      </p:sp>
      <p:sp>
        <p:nvSpPr>
          <p:cNvPr id="35846" name="Line 60"/>
          <p:cNvSpPr>
            <a:spLocks noChangeShapeType="1"/>
          </p:cNvSpPr>
          <p:nvPr/>
        </p:nvSpPr>
        <p:spPr bwMode="auto">
          <a:xfrm>
            <a:off x="152400" y="1505779"/>
            <a:ext cx="0" cy="8004405"/>
          </a:xfrm>
          <a:prstGeom prst="line">
            <a:avLst/>
          </a:prstGeom>
          <a:noFill/>
          <a:ln w="9525">
            <a:noFill/>
            <a:round/>
            <a:headEnd/>
            <a:tailEnd/>
          </a:ln>
        </p:spPr>
        <p:txBody>
          <a:bodyPr wrap="none"/>
          <a:lstStyle/>
          <a:p>
            <a:endParaRPr lang="en-US"/>
          </a:p>
        </p:txBody>
      </p:sp>
      <p:sp>
        <p:nvSpPr>
          <p:cNvPr id="35847" name="Line 61"/>
          <p:cNvSpPr>
            <a:spLocks noChangeShapeType="1"/>
          </p:cNvSpPr>
          <p:nvPr/>
        </p:nvSpPr>
        <p:spPr bwMode="auto">
          <a:xfrm>
            <a:off x="7924800" y="1505779"/>
            <a:ext cx="0" cy="8004405"/>
          </a:xfrm>
          <a:prstGeom prst="line">
            <a:avLst/>
          </a:prstGeom>
          <a:noFill/>
          <a:ln w="9525">
            <a:noFill/>
            <a:round/>
            <a:headEnd/>
            <a:tailEnd/>
          </a:ln>
        </p:spPr>
        <p:txBody>
          <a:bodyPr wrap="none"/>
          <a:lstStyle/>
          <a:p>
            <a:endParaRPr lang="en-US"/>
          </a:p>
        </p:txBody>
      </p:sp>
      <p:sp>
        <p:nvSpPr>
          <p:cNvPr id="35848" name="Line 62"/>
          <p:cNvSpPr>
            <a:spLocks noChangeShapeType="1"/>
          </p:cNvSpPr>
          <p:nvPr/>
        </p:nvSpPr>
        <p:spPr bwMode="auto">
          <a:xfrm>
            <a:off x="1563689" y="2273432"/>
            <a:ext cx="1558925" cy="0"/>
          </a:xfrm>
          <a:prstGeom prst="line">
            <a:avLst/>
          </a:prstGeom>
          <a:noFill/>
          <a:ln w="9525">
            <a:noFill/>
            <a:round/>
            <a:headEnd/>
            <a:tailEnd/>
          </a:ln>
        </p:spPr>
        <p:txBody>
          <a:bodyPr wrap="none"/>
          <a:lstStyle/>
          <a:p>
            <a:endParaRPr lang="en-US"/>
          </a:p>
        </p:txBody>
      </p:sp>
      <p:sp>
        <p:nvSpPr>
          <p:cNvPr id="35849" name="Line 63"/>
          <p:cNvSpPr>
            <a:spLocks noChangeShapeType="1"/>
          </p:cNvSpPr>
          <p:nvPr/>
        </p:nvSpPr>
        <p:spPr bwMode="auto">
          <a:xfrm>
            <a:off x="1639889" y="9510184"/>
            <a:ext cx="1558925" cy="0"/>
          </a:xfrm>
          <a:prstGeom prst="line">
            <a:avLst/>
          </a:prstGeom>
          <a:noFill/>
          <a:ln w="9525">
            <a:noFill/>
            <a:round/>
            <a:headEnd/>
            <a:tailEnd/>
          </a:ln>
        </p:spPr>
        <p:txBody>
          <a:bodyPr wrap="none"/>
          <a:lstStyle/>
          <a:p>
            <a:endParaRPr lang="en-US"/>
          </a:p>
        </p:txBody>
      </p:sp>
      <p:sp>
        <p:nvSpPr>
          <p:cNvPr id="35850" name="Line 64"/>
          <p:cNvSpPr>
            <a:spLocks noChangeShapeType="1"/>
          </p:cNvSpPr>
          <p:nvPr/>
        </p:nvSpPr>
        <p:spPr bwMode="auto">
          <a:xfrm>
            <a:off x="3122614" y="2273432"/>
            <a:ext cx="1558925" cy="0"/>
          </a:xfrm>
          <a:prstGeom prst="line">
            <a:avLst/>
          </a:prstGeom>
          <a:noFill/>
          <a:ln w="9525">
            <a:noFill/>
            <a:round/>
            <a:headEnd/>
            <a:tailEnd/>
          </a:ln>
        </p:spPr>
        <p:txBody>
          <a:bodyPr wrap="none"/>
          <a:lstStyle/>
          <a:p>
            <a:endParaRPr lang="en-US"/>
          </a:p>
        </p:txBody>
      </p:sp>
      <p:sp>
        <p:nvSpPr>
          <p:cNvPr id="35851" name="Line 65"/>
          <p:cNvSpPr>
            <a:spLocks noChangeShapeType="1"/>
          </p:cNvSpPr>
          <p:nvPr/>
        </p:nvSpPr>
        <p:spPr bwMode="auto">
          <a:xfrm>
            <a:off x="3198814" y="9510184"/>
            <a:ext cx="1558925" cy="0"/>
          </a:xfrm>
          <a:prstGeom prst="line">
            <a:avLst/>
          </a:prstGeom>
          <a:noFill/>
          <a:ln w="9525">
            <a:noFill/>
            <a:round/>
            <a:headEnd/>
            <a:tailEnd/>
          </a:ln>
        </p:spPr>
        <p:txBody>
          <a:bodyPr wrap="none"/>
          <a:lstStyle/>
          <a:p>
            <a:endParaRPr lang="en-US"/>
          </a:p>
        </p:txBody>
      </p:sp>
      <p:sp>
        <p:nvSpPr>
          <p:cNvPr id="35852" name="Line 66"/>
          <p:cNvSpPr>
            <a:spLocks noChangeShapeType="1"/>
          </p:cNvSpPr>
          <p:nvPr/>
        </p:nvSpPr>
        <p:spPr bwMode="auto">
          <a:xfrm>
            <a:off x="4648200" y="2194181"/>
            <a:ext cx="1557338" cy="0"/>
          </a:xfrm>
          <a:prstGeom prst="line">
            <a:avLst/>
          </a:prstGeom>
          <a:noFill/>
          <a:ln w="9525">
            <a:noFill/>
            <a:round/>
            <a:headEnd/>
            <a:tailEnd/>
          </a:ln>
        </p:spPr>
        <p:txBody>
          <a:bodyPr wrap="none"/>
          <a:lstStyle/>
          <a:p>
            <a:endParaRPr lang="en-US"/>
          </a:p>
        </p:txBody>
      </p:sp>
      <p:sp>
        <p:nvSpPr>
          <p:cNvPr id="35853" name="Line 67"/>
          <p:cNvSpPr>
            <a:spLocks noChangeShapeType="1"/>
          </p:cNvSpPr>
          <p:nvPr/>
        </p:nvSpPr>
        <p:spPr bwMode="auto">
          <a:xfrm>
            <a:off x="4757739" y="9510184"/>
            <a:ext cx="1557337" cy="0"/>
          </a:xfrm>
          <a:prstGeom prst="line">
            <a:avLst/>
          </a:prstGeom>
          <a:noFill/>
          <a:ln w="9525">
            <a:noFill/>
            <a:round/>
            <a:headEnd/>
            <a:tailEnd/>
          </a:ln>
        </p:spPr>
        <p:txBody>
          <a:bodyPr wrap="none"/>
          <a:lstStyle/>
          <a:p>
            <a:endParaRPr lang="en-US"/>
          </a:p>
        </p:txBody>
      </p:sp>
      <p:sp>
        <p:nvSpPr>
          <p:cNvPr id="35854" name="Line 68"/>
          <p:cNvSpPr>
            <a:spLocks noChangeShapeType="1"/>
          </p:cNvSpPr>
          <p:nvPr/>
        </p:nvSpPr>
        <p:spPr bwMode="auto">
          <a:xfrm>
            <a:off x="6238876" y="2273432"/>
            <a:ext cx="1609725" cy="0"/>
          </a:xfrm>
          <a:prstGeom prst="line">
            <a:avLst/>
          </a:prstGeom>
          <a:noFill/>
          <a:ln w="9525">
            <a:noFill/>
            <a:round/>
            <a:headEnd/>
            <a:tailEnd/>
          </a:ln>
        </p:spPr>
        <p:txBody>
          <a:bodyPr wrap="none"/>
          <a:lstStyle/>
          <a:p>
            <a:endParaRPr lang="en-US"/>
          </a:p>
        </p:txBody>
      </p:sp>
      <p:sp>
        <p:nvSpPr>
          <p:cNvPr id="35855" name="Line 69"/>
          <p:cNvSpPr>
            <a:spLocks noChangeShapeType="1"/>
          </p:cNvSpPr>
          <p:nvPr/>
        </p:nvSpPr>
        <p:spPr bwMode="auto">
          <a:xfrm>
            <a:off x="6315076" y="9510184"/>
            <a:ext cx="1609725" cy="0"/>
          </a:xfrm>
          <a:prstGeom prst="line">
            <a:avLst/>
          </a:prstGeom>
          <a:noFill/>
          <a:ln w="9525">
            <a:noFill/>
            <a:round/>
            <a:headEnd/>
            <a:tailEnd/>
          </a:ln>
        </p:spPr>
        <p:txBody>
          <a:bodyPr wrap="none"/>
          <a:lstStyle/>
          <a:p>
            <a:endParaRPr lang="en-US"/>
          </a:p>
        </p:txBody>
      </p:sp>
      <p:sp>
        <p:nvSpPr>
          <p:cNvPr id="35856" name="Text Box 77"/>
          <p:cNvSpPr txBox="1">
            <a:spLocks noChangeArrowheads="1"/>
          </p:cNvSpPr>
          <p:nvPr/>
        </p:nvSpPr>
        <p:spPr bwMode="auto">
          <a:xfrm>
            <a:off x="240510" y="83757"/>
            <a:ext cx="6512167" cy="892552"/>
          </a:xfrm>
          <a:prstGeom prst="rect">
            <a:avLst/>
          </a:prstGeom>
          <a:noFill/>
          <a:ln w="9525">
            <a:noFill/>
            <a:miter lim="800000"/>
            <a:headEnd/>
            <a:tailEnd/>
          </a:ln>
        </p:spPr>
        <p:txBody>
          <a:bodyPr wrap="none">
            <a:spAutoFit/>
          </a:bodyPr>
          <a:lstStyle/>
          <a:p>
            <a:r>
              <a:rPr lang="en-GB" altLang="ja-JP" sz="3200" dirty="0">
                <a:ea typeface="ＭＳ Ｐゴシック" pitchFamily="34" charset="-128"/>
              </a:rPr>
              <a:t>Chart 15 -</a:t>
            </a:r>
            <a:r>
              <a:rPr lang="en-GB" altLang="ja-JP" sz="3200" dirty="0">
                <a:solidFill>
                  <a:srgbClr val="0066CC"/>
                </a:solidFill>
                <a:ea typeface="ＭＳ Ｐゴシック" pitchFamily="34" charset="-128"/>
              </a:rPr>
              <a:t> </a:t>
            </a:r>
            <a:r>
              <a:rPr lang="en-GB" altLang="en-US" sz="3200" dirty="0">
                <a:solidFill>
                  <a:srgbClr val="0066CC"/>
                </a:solidFill>
              </a:rPr>
              <a:t>Peacekeeping Assessments</a:t>
            </a:r>
            <a:r>
              <a:rPr lang="en-GB" altLang="en-US" sz="3200" dirty="0"/>
              <a:t> </a:t>
            </a:r>
            <a:br>
              <a:rPr lang="en-GB" altLang="en-US" sz="3600" dirty="0"/>
            </a:br>
            <a:r>
              <a:rPr lang="en-GB" altLang="en-US" sz="2000" dirty="0"/>
              <a:t>Fully paid at 30 April 2018: 38 Member States*</a:t>
            </a:r>
          </a:p>
        </p:txBody>
      </p:sp>
      <p:pic>
        <p:nvPicPr>
          <p:cNvPr id="35857" name="Picture 4"/>
          <p:cNvPicPr>
            <a:picLocks noChangeAspect="1" noChangeArrowheads="1"/>
          </p:cNvPicPr>
          <p:nvPr/>
        </p:nvPicPr>
        <p:blipFill>
          <a:blip r:embed="rId2"/>
          <a:srcRect/>
          <a:stretch>
            <a:fillRect/>
          </a:stretch>
        </p:blipFill>
        <p:spPr bwMode="auto">
          <a:xfrm>
            <a:off x="7772400" y="396258"/>
            <a:ext cx="1066800" cy="998900"/>
          </a:xfrm>
          <a:prstGeom prst="rect">
            <a:avLst/>
          </a:prstGeom>
          <a:noFill/>
          <a:ln w="9525">
            <a:noFill/>
            <a:miter lim="800000"/>
            <a:headEnd/>
            <a:tailEnd/>
          </a:ln>
        </p:spPr>
      </p:pic>
      <p:sp>
        <p:nvSpPr>
          <p:cNvPr id="35858" name="Rectangle 48"/>
          <p:cNvSpPr>
            <a:spLocks/>
          </p:cNvSpPr>
          <p:nvPr/>
        </p:nvSpPr>
        <p:spPr bwMode="auto">
          <a:xfrm>
            <a:off x="7543800" y="209687"/>
            <a:ext cx="76200" cy="6764448"/>
          </a:xfrm>
          <a:prstGeom prst="rect">
            <a:avLst/>
          </a:prstGeom>
          <a:solidFill>
            <a:srgbClr val="0066CC"/>
          </a:solidFill>
          <a:ln w="9525">
            <a:noFill/>
            <a:miter lim="800000"/>
            <a:headEnd/>
            <a:tailEnd/>
          </a:ln>
        </p:spPr>
        <p:txBody>
          <a:bodyPr lIns="182880" rIns="182880" anchor="ctr"/>
          <a:lstStyle/>
          <a:p>
            <a:pPr>
              <a:spcAft>
                <a:spcPts val="1000"/>
              </a:spcAft>
            </a:pPr>
            <a:endParaRPr lang="en-US" altLang="ja-JP" sz="800" i="1">
              <a:solidFill>
                <a:srgbClr val="FFFFFF"/>
              </a:solidFill>
              <a:latin typeface="Cambria" pitchFamily="18" charset="0"/>
              <a:ea typeface="SimSun" pitchFamily="2" charset="-122"/>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p:txBody>
      </p:sp>
      <p:sp>
        <p:nvSpPr>
          <p:cNvPr id="35859" name="Text Box 6"/>
          <p:cNvSpPr txBox="1">
            <a:spLocks noChangeArrowheads="1"/>
          </p:cNvSpPr>
          <p:nvPr/>
        </p:nvSpPr>
        <p:spPr bwMode="auto">
          <a:xfrm>
            <a:off x="7573962" y="1505779"/>
            <a:ext cx="1441450" cy="475509"/>
          </a:xfrm>
          <a:prstGeom prst="rect">
            <a:avLst/>
          </a:prstGeom>
          <a:noFill/>
          <a:ln w="9525">
            <a:noFill/>
            <a:miter lim="800000"/>
            <a:headEnd/>
            <a:tailEnd/>
          </a:ln>
        </p:spPr>
        <p:txBody>
          <a:bodyPr wrap="none">
            <a:spAutoFit/>
          </a:bodyPr>
          <a:lstStyle/>
          <a:p>
            <a:r>
              <a:rPr lang="en-US" altLang="zh-CN" sz="1200" b="1" i="1" dirty="0">
                <a:solidFill>
                  <a:srgbClr val="336699"/>
                </a:solidFill>
                <a:ea typeface="SimSun" pitchFamily="2" charset="-122"/>
              </a:rPr>
              <a:t>The United Nations </a:t>
            </a:r>
            <a:br>
              <a:rPr lang="en-US" altLang="zh-CN" sz="1200" b="1" i="1" dirty="0">
                <a:solidFill>
                  <a:srgbClr val="336699"/>
                </a:solidFill>
                <a:ea typeface="SimSun" pitchFamily="2" charset="-122"/>
              </a:rPr>
            </a:br>
            <a:r>
              <a:rPr lang="en-US" altLang="zh-CN" sz="1200" b="1" i="1" dirty="0">
                <a:solidFill>
                  <a:srgbClr val="336699"/>
                </a:solidFill>
                <a:ea typeface="SimSun" pitchFamily="2" charset="-122"/>
              </a:rPr>
              <a:t>Financial Situation</a:t>
            </a:r>
            <a:endParaRPr lang="en-GB" altLang="en-US" sz="1200" b="1" i="1" dirty="0">
              <a:solidFill>
                <a:srgbClr val="336699"/>
              </a:solidFill>
            </a:endParaRPr>
          </a:p>
        </p:txBody>
      </p:sp>
      <p:grpSp>
        <p:nvGrpSpPr>
          <p:cNvPr id="35860" name="Group 37"/>
          <p:cNvGrpSpPr>
            <a:grpSpLocks/>
          </p:cNvGrpSpPr>
          <p:nvPr/>
        </p:nvGrpSpPr>
        <p:grpSpPr bwMode="auto">
          <a:xfrm>
            <a:off x="7686676" y="2153701"/>
            <a:ext cx="1162050" cy="630710"/>
            <a:chOff x="7658100" y="2106614"/>
            <a:chExt cx="1162050" cy="606425"/>
          </a:xfrm>
        </p:grpSpPr>
        <p:grpSp>
          <p:nvGrpSpPr>
            <p:cNvPr id="35866" name="Group 58"/>
            <p:cNvGrpSpPr>
              <a:grpSpLocks/>
            </p:cNvGrpSpPr>
            <p:nvPr/>
          </p:nvGrpSpPr>
          <p:grpSpPr bwMode="auto">
            <a:xfrm>
              <a:off x="7667625" y="2106614"/>
              <a:ext cx="1152525" cy="606425"/>
              <a:chOff x="4830" y="1327"/>
              <a:chExt cx="726" cy="382"/>
            </a:xfrm>
          </p:grpSpPr>
          <p:sp>
            <p:nvSpPr>
              <p:cNvPr id="35868" name="Text Box 59"/>
              <p:cNvSpPr txBox="1">
                <a:spLocks noChangeArrowheads="1"/>
              </p:cNvSpPr>
              <p:nvPr/>
            </p:nvSpPr>
            <p:spPr bwMode="auto">
              <a:xfrm>
                <a:off x="4830" y="1327"/>
                <a:ext cx="726" cy="173"/>
              </a:xfrm>
              <a:prstGeom prst="rect">
                <a:avLst/>
              </a:prstGeom>
              <a:noFill/>
              <a:ln w="9525">
                <a:noFill/>
                <a:miter lim="800000"/>
                <a:headEnd/>
                <a:tailEnd/>
              </a:ln>
            </p:spPr>
            <p:txBody>
              <a:bodyPr wrap="none">
                <a:spAutoFit/>
              </a:bodyPr>
              <a:lstStyle/>
              <a:p>
                <a:r>
                  <a:rPr lang="en-US" altLang="en-US" sz="1200" b="1">
                    <a:solidFill>
                      <a:srgbClr val="B2B2B2"/>
                    </a:solidFill>
                  </a:rPr>
                  <a:t>Regular budget</a:t>
                </a:r>
              </a:p>
            </p:txBody>
          </p:sp>
          <p:sp>
            <p:nvSpPr>
              <p:cNvPr id="35869" name="Text Box 60"/>
              <p:cNvSpPr txBox="1">
                <a:spLocks noChangeArrowheads="1"/>
              </p:cNvSpPr>
              <p:nvPr/>
            </p:nvSpPr>
            <p:spPr bwMode="auto">
              <a:xfrm>
                <a:off x="4830" y="1429"/>
                <a:ext cx="666" cy="173"/>
              </a:xfrm>
              <a:prstGeom prst="rect">
                <a:avLst/>
              </a:prstGeom>
              <a:noFill/>
              <a:ln w="9525">
                <a:noFill/>
                <a:miter lim="800000"/>
                <a:headEnd/>
                <a:tailEnd/>
              </a:ln>
            </p:spPr>
            <p:txBody>
              <a:bodyPr wrap="none">
                <a:spAutoFit/>
              </a:bodyPr>
              <a:lstStyle/>
              <a:p>
                <a:r>
                  <a:rPr lang="en-US" altLang="en-US" sz="1200" b="1">
                    <a:solidFill>
                      <a:srgbClr val="0066CC"/>
                    </a:solidFill>
                  </a:rPr>
                  <a:t>Peacekeeping</a:t>
                </a:r>
              </a:p>
            </p:txBody>
          </p:sp>
          <p:sp>
            <p:nvSpPr>
              <p:cNvPr id="35870" name="Text Box 61"/>
              <p:cNvSpPr txBox="1">
                <a:spLocks noChangeArrowheads="1"/>
              </p:cNvSpPr>
              <p:nvPr/>
            </p:nvSpPr>
            <p:spPr bwMode="auto">
              <a:xfrm>
                <a:off x="4830" y="1536"/>
                <a:ext cx="487" cy="173"/>
              </a:xfrm>
              <a:prstGeom prst="rect">
                <a:avLst/>
              </a:prstGeom>
              <a:noFill/>
              <a:ln w="9525">
                <a:noFill/>
                <a:miter lim="800000"/>
                <a:headEnd/>
                <a:tailEnd/>
              </a:ln>
            </p:spPr>
            <p:txBody>
              <a:bodyPr wrap="none">
                <a:spAutoFit/>
              </a:bodyPr>
              <a:lstStyle/>
              <a:p>
                <a:r>
                  <a:rPr lang="en-US" altLang="en-US" sz="1200" b="1" dirty="0">
                    <a:solidFill>
                      <a:srgbClr val="B2B2B2"/>
                    </a:solidFill>
                  </a:rPr>
                  <a:t>Tribunals</a:t>
                </a:r>
              </a:p>
            </p:txBody>
          </p:sp>
        </p:grpSp>
        <p:sp>
          <p:nvSpPr>
            <p:cNvPr id="35867" name="Rectangle 63"/>
            <p:cNvSpPr>
              <a:spLocks noChangeArrowheads="1"/>
            </p:cNvSpPr>
            <p:nvPr/>
          </p:nvSpPr>
          <p:spPr bwMode="auto">
            <a:xfrm flipH="1">
              <a:off x="7658100" y="2362200"/>
              <a:ext cx="76200" cy="76200"/>
            </a:xfrm>
            <a:prstGeom prst="rect">
              <a:avLst/>
            </a:prstGeom>
            <a:solidFill>
              <a:srgbClr val="0066CC"/>
            </a:solidFill>
            <a:ln w="9525">
              <a:solidFill>
                <a:srgbClr val="0066CC"/>
              </a:solidFill>
              <a:miter lim="800000"/>
              <a:headEnd/>
              <a:tailEnd/>
            </a:ln>
          </p:spPr>
          <p:txBody>
            <a:bodyPr wrap="none" anchor="ctr"/>
            <a:lstStyle/>
            <a:p>
              <a:endParaRPr lang="en-US" altLang="en-US" sz="1800"/>
            </a:p>
          </p:txBody>
        </p:sp>
      </p:grpSp>
      <p:pic>
        <p:nvPicPr>
          <p:cNvPr id="35861" name="Picture 30"/>
          <p:cNvPicPr>
            <a:picLocks noChangeAspect="1" noChangeArrowheads="1"/>
          </p:cNvPicPr>
          <p:nvPr/>
        </p:nvPicPr>
        <p:blipFill>
          <a:blip r:embed="rId3"/>
          <a:srcRect/>
          <a:stretch>
            <a:fillRect/>
          </a:stretch>
        </p:blipFill>
        <p:spPr bwMode="auto">
          <a:xfrm>
            <a:off x="240510" y="1192102"/>
            <a:ext cx="1323178" cy="1256899"/>
          </a:xfrm>
          <a:prstGeom prst="rect">
            <a:avLst/>
          </a:prstGeom>
          <a:noFill/>
          <a:ln w="9525">
            <a:noFill/>
            <a:miter lim="800000"/>
            <a:headEnd/>
            <a:tailEnd/>
          </a:ln>
        </p:spPr>
      </p:pic>
      <p:sp>
        <p:nvSpPr>
          <p:cNvPr id="35864" name="Rectangle 57"/>
          <p:cNvSpPr>
            <a:spLocks noChangeArrowheads="1"/>
          </p:cNvSpPr>
          <p:nvPr/>
        </p:nvSpPr>
        <p:spPr bwMode="auto">
          <a:xfrm>
            <a:off x="5334000" y="1664282"/>
            <a:ext cx="2590800" cy="5230601"/>
          </a:xfrm>
          <a:prstGeom prst="rect">
            <a:avLst/>
          </a:prstGeom>
          <a:noFill/>
          <a:ln w="9525">
            <a:noFill/>
            <a:miter lim="800000"/>
            <a:headEnd/>
            <a:tailEnd/>
          </a:ln>
        </p:spPr>
        <p:txBody>
          <a:bodyPr lIns="101870" tIns="50935" rIns="101870" bIns="50935"/>
          <a:lstStyle/>
          <a:p>
            <a:pPr>
              <a:spcBef>
                <a:spcPct val="20000"/>
              </a:spcBef>
            </a:pPr>
            <a:endParaRPr lang="en-US" altLang="en-US" sz="1600">
              <a:solidFill>
                <a:schemeClr val="folHlink"/>
              </a:solidFill>
              <a:latin typeface="Arial" charset="0"/>
            </a:endParaRPr>
          </a:p>
        </p:txBody>
      </p:sp>
      <p:sp>
        <p:nvSpPr>
          <p:cNvPr id="35865" name="Rectangle 252"/>
          <p:cNvSpPr>
            <a:spLocks noChangeArrowheads="1"/>
          </p:cNvSpPr>
          <p:nvPr/>
        </p:nvSpPr>
        <p:spPr bwMode="auto">
          <a:xfrm>
            <a:off x="4876800" y="3145199"/>
            <a:ext cx="2362200" cy="3328564"/>
          </a:xfrm>
          <a:prstGeom prst="rect">
            <a:avLst/>
          </a:prstGeom>
          <a:noFill/>
          <a:ln w="9525">
            <a:noFill/>
            <a:miter lim="800000"/>
            <a:headEnd/>
            <a:tailEnd/>
          </a:ln>
        </p:spPr>
        <p:txBody>
          <a:bodyPr lIns="97234" tIns="48617" rIns="97234" bIns="48617"/>
          <a:lstStyle/>
          <a:p>
            <a:pPr marL="365125" indent="-365125" defTabSz="973138">
              <a:lnSpc>
                <a:spcPct val="80000"/>
              </a:lnSpc>
              <a:spcBef>
                <a:spcPct val="20000"/>
              </a:spcBef>
            </a:pPr>
            <a:endParaRPr lang="en-US" altLang="en-US" sz="1600" b="1"/>
          </a:p>
        </p:txBody>
      </p:sp>
      <p:sp>
        <p:nvSpPr>
          <p:cNvPr id="35" name="Text Box 7"/>
          <p:cNvSpPr txBox="1">
            <a:spLocks noChangeArrowheads="1"/>
          </p:cNvSpPr>
          <p:nvPr/>
        </p:nvSpPr>
        <p:spPr bwMode="auto">
          <a:xfrm>
            <a:off x="-1039014" y="8244586"/>
            <a:ext cx="184150" cy="381397"/>
          </a:xfrm>
          <a:prstGeom prst="rect">
            <a:avLst/>
          </a:prstGeom>
          <a:noFill/>
          <a:ln w="9525">
            <a:noFill/>
            <a:miter lim="800000"/>
            <a:headEnd/>
            <a:tailEnd/>
          </a:ln>
        </p:spPr>
        <p:txBody>
          <a:bodyPr wrap="none">
            <a:spAutoFit/>
          </a:bodyPr>
          <a:lstStyle/>
          <a:p>
            <a:endParaRPr lang="en-US" altLang="en-US" sz="1800">
              <a:latin typeface="Arial" charset="0"/>
            </a:endParaRPr>
          </a:p>
        </p:txBody>
      </p:sp>
      <p:sp>
        <p:nvSpPr>
          <p:cNvPr id="36" name="Line 58"/>
          <p:cNvSpPr>
            <a:spLocks noChangeShapeType="1"/>
          </p:cNvSpPr>
          <p:nvPr/>
        </p:nvSpPr>
        <p:spPr bwMode="auto">
          <a:xfrm>
            <a:off x="-599282" y="5047713"/>
            <a:ext cx="1410492" cy="44676"/>
          </a:xfrm>
          <a:prstGeom prst="line">
            <a:avLst/>
          </a:prstGeom>
          <a:noFill/>
          <a:ln w="9525">
            <a:noFill/>
            <a:round/>
            <a:headEnd/>
            <a:tailEnd/>
          </a:ln>
        </p:spPr>
        <p:txBody>
          <a:bodyPr wrap="none"/>
          <a:lstStyle/>
          <a:p>
            <a:endParaRPr lang="en-US"/>
          </a:p>
        </p:txBody>
      </p:sp>
      <p:sp>
        <p:nvSpPr>
          <p:cNvPr id="37" name="Line 62"/>
          <p:cNvSpPr>
            <a:spLocks noChangeShapeType="1"/>
          </p:cNvSpPr>
          <p:nvPr/>
        </p:nvSpPr>
        <p:spPr bwMode="auto">
          <a:xfrm>
            <a:off x="811211" y="5092389"/>
            <a:ext cx="1558925" cy="0"/>
          </a:xfrm>
          <a:prstGeom prst="line">
            <a:avLst/>
          </a:prstGeom>
          <a:noFill/>
          <a:ln w="9525">
            <a:noFill/>
            <a:round/>
            <a:headEnd/>
            <a:tailEnd/>
          </a:ln>
        </p:spPr>
        <p:txBody>
          <a:bodyPr wrap="none"/>
          <a:lstStyle/>
          <a:p>
            <a:endParaRPr lang="en-US"/>
          </a:p>
        </p:txBody>
      </p:sp>
      <p:sp>
        <p:nvSpPr>
          <p:cNvPr id="38" name="Line 64"/>
          <p:cNvSpPr>
            <a:spLocks noChangeShapeType="1"/>
          </p:cNvSpPr>
          <p:nvPr/>
        </p:nvSpPr>
        <p:spPr bwMode="auto">
          <a:xfrm>
            <a:off x="2370136" y="5092389"/>
            <a:ext cx="1558925" cy="0"/>
          </a:xfrm>
          <a:prstGeom prst="line">
            <a:avLst/>
          </a:prstGeom>
          <a:noFill/>
          <a:ln w="9525">
            <a:noFill/>
            <a:round/>
            <a:headEnd/>
            <a:tailEnd/>
          </a:ln>
        </p:spPr>
        <p:txBody>
          <a:bodyPr wrap="none"/>
          <a:lstStyle/>
          <a:p>
            <a:endParaRPr lang="en-US"/>
          </a:p>
        </p:txBody>
      </p:sp>
      <p:sp>
        <p:nvSpPr>
          <p:cNvPr id="39" name="Line 66"/>
          <p:cNvSpPr>
            <a:spLocks noChangeShapeType="1"/>
          </p:cNvSpPr>
          <p:nvPr/>
        </p:nvSpPr>
        <p:spPr bwMode="auto">
          <a:xfrm>
            <a:off x="3929061" y="5092389"/>
            <a:ext cx="1557337" cy="0"/>
          </a:xfrm>
          <a:prstGeom prst="line">
            <a:avLst/>
          </a:prstGeom>
          <a:noFill/>
          <a:ln w="9525">
            <a:noFill/>
            <a:round/>
            <a:headEnd/>
            <a:tailEnd/>
          </a:ln>
        </p:spPr>
        <p:txBody>
          <a:bodyPr wrap="none"/>
          <a:lstStyle/>
          <a:p>
            <a:endParaRPr lang="en-US"/>
          </a:p>
        </p:txBody>
      </p:sp>
      <p:sp>
        <p:nvSpPr>
          <p:cNvPr id="40" name="Line 68"/>
          <p:cNvSpPr>
            <a:spLocks noChangeShapeType="1"/>
          </p:cNvSpPr>
          <p:nvPr/>
        </p:nvSpPr>
        <p:spPr bwMode="auto">
          <a:xfrm>
            <a:off x="4575965" y="5037044"/>
            <a:ext cx="1609725" cy="0"/>
          </a:xfrm>
          <a:prstGeom prst="line">
            <a:avLst/>
          </a:prstGeom>
          <a:noFill/>
          <a:ln w="9525">
            <a:noFill/>
            <a:round/>
            <a:headEnd/>
            <a:tailEnd/>
          </a:ln>
        </p:spPr>
        <p:txBody>
          <a:bodyPr wrap="none"/>
          <a:lstStyle/>
          <a:p>
            <a:endParaRPr lang="en-US"/>
          </a:p>
        </p:txBody>
      </p:sp>
      <p:sp>
        <p:nvSpPr>
          <p:cNvPr id="42" name="Rectangle 251"/>
          <p:cNvSpPr>
            <a:spLocks noChangeArrowheads="1"/>
          </p:cNvSpPr>
          <p:nvPr/>
        </p:nvSpPr>
        <p:spPr bwMode="auto">
          <a:xfrm>
            <a:off x="701074" y="2449001"/>
            <a:ext cx="2751929" cy="3862493"/>
          </a:xfrm>
          <a:prstGeom prst="rect">
            <a:avLst/>
          </a:prstGeom>
          <a:noFill/>
          <a:ln w="9525">
            <a:noFill/>
            <a:miter lim="800000"/>
            <a:headEnd/>
            <a:tailEnd/>
          </a:ln>
        </p:spPr>
        <p:txBody>
          <a:bodyPr lIns="97234" tIns="48617" rIns="97234" bIns="48617"/>
          <a:lstStyle/>
          <a:p>
            <a:pPr marL="365125" indent="-365125" defTabSz="973138">
              <a:lnSpc>
                <a:spcPct val="80000"/>
              </a:lnSpc>
              <a:spcBef>
                <a:spcPct val="20000"/>
              </a:spcBef>
            </a:pPr>
            <a:endParaRPr lang="en-US" altLang="en-US" sz="2000" b="1" dirty="0"/>
          </a:p>
        </p:txBody>
      </p:sp>
      <p:sp>
        <p:nvSpPr>
          <p:cNvPr id="43" name="Rectangle 251"/>
          <p:cNvSpPr>
            <a:spLocks noChangeArrowheads="1"/>
          </p:cNvSpPr>
          <p:nvPr/>
        </p:nvSpPr>
        <p:spPr bwMode="auto">
          <a:xfrm>
            <a:off x="3384787" y="2488204"/>
            <a:ext cx="1833563" cy="3550973"/>
          </a:xfrm>
          <a:prstGeom prst="rect">
            <a:avLst/>
          </a:prstGeom>
          <a:noFill/>
          <a:ln w="9525">
            <a:noFill/>
            <a:miter lim="800000"/>
            <a:headEnd/>
            <a:tailEnd/>
          </a:ln>
        </p:spPr>
        <p:txBody>
          <a:bodyPr lIns="97234" tIns="48617" rIns="97234" bIns="48617"/>
          <a:lstStyle/>
          <a:p>
            <a:pPr fontAlgn="b"/>
            <a:r>
              <a:rPr lang="en-US" sz="1800" b="1" dirty="0"/>
              <a:t>Hungary</a:t>
            </a:r>
          </a:p>
          <a:p>
            <a:pPr fontAlgn="b"/>
            <a:r>
              <a:rPr lang="en-US" sz="1800" b="1" dirty="0"/>
              <a:t>Iceland</a:t>
            </a:r>
          </a:p>
          <a:p>
            <a:pPr fontAlgn="b"/>
            <a:r>
              <a:rPr lang="en-US" sz="1800" b="1" dirty="0"/>
              <a:t>Ireland</a:t>
            </a:r>
          </a:p>
          <a:p>
            <a:pPr fontAlgn="b"/>
            <a:r>
              <a:rPr lang="en-US" sz="1800" b="1" dirty="0"/>
              <a:t>Italy</a:t>
            </a:r>
          </a:p>
          <a:p>
            <a:pPr fontAlgn="b"/>
            <a:r>
              <a:rPr lang="en-US" sz="1800" b="1" dirty="0"/>
              <a:t>Japan</a:t>
            </a:r>
          </a:p>
          <a:p>
            <a:pPr fontAlgn="b"/>
            <a:r>
              <a:rPr lang="en-US" sz="1800" b="1" dirty="0"/>
              <a:t>Kuwait</a:t>
            </a:r>
          </a:p>
          <a:p>
            <a:pPr fontAlgn="b"/>
            <a:r>
              <a:rPr lang="en-US" sz="1800" b="1" dirty="0"/>
              <a:t>Latvia</a:t>
            </a:r>
          </a:p>
          <a:p>
            <a:pPr fontAlgn="b"/>
            <a:r>
              <a:rPr lang="en-US" sz="1800" b="1" dirty="0"/>
              <a:t>Liberia</a:t>
            </a:r>
          </a:p>
          <a:p>
            <a:pPr fontAlgn="b"/>
            <a:r>
              <a:rPr lang="en-US" sz="1800" b="1" dirty="0"/>
              <a:t>Liechtenstein</a:t>
            </a:r>
          </a:p>
          <a:p>
            <a:pPr fontAlgn="b"/>
            <a:r>
              <a:rPr lang="en-US" sz="1800" b="1" dirty="0"/>
              <a:t>Luxembourg</a:t>
            </a:r>
          </a:p>
          <a:p>
            <a:pPr fontAlgn="b"/>
            <a:r>
              <a:rPr lang="en-US" sz="1800" b="1" dirty="0"/>
              <a:t>Monaco</a:t>
            </a:r>
          </a:p>
          <a:p>
            <a:pPr fontAlgn="b"/>
            <a:r>
              <a:rPr lang="en-US" sz="1800" b="1" dirty="0"/>
              <a:t>Namibia</a:t>
            </a:r>
          </a:p>
          <a:p>
            <a:pPr fontAlgn="b"/>
            <a:r>
              <a:rPr lang="en-US" sz="1800" b="1" dirty="0"/>
              <a:t>Netherlands</a:t>
            </a:r>
          </a:p>
          <a:p>
            <a:pPr marL="365125" indent="-365125" defTabSz="973138">
              <a:lnSpc>
                <a:spcPct val="80000"/>
              </a:lnSpc>
              <a:spcBef>
                <a:spcPct val="20000"/>
              </a:spcBef>
            </a:pPr>
            <a:endParaRPr lang="en-US" altLang="en-US" sz="1600" b="1" dirty="0"/>
          </a:p>
          <a:p>
            <a:pPr marL="365125" indent="-365125" defTabSz="973138">
              <a:lnSpc>
                <a:spcPct val="80000"/>
              </a:lnSpc>
              <a:spcBef>
                <a:spcPct val="20000"/>
              </a:spcBef>
            </a:pPr>
            <a:endParaRPr lang="en-US" altLang="en-US" sz="1600" b="1" dirty="0"/>
          </a:p>
        </p:txBody>
      </p:sp>
      <p:sp>
        <p:nvSpPr>
          <p:cNvPr id="44" name="Rectangle 251"/>
          <p:cNvSpPr>
            <a:spLocks noChangeArrowheads="1"/>
          </p:cNvSpPr>
          <p:nvPr/>
        </p:nvSpPr>
        <p:spPr bwMode="auto">
          <a:xfrm>
            <a:off x="5725689" y="2498774"/>
            <a:ext cx="1739901" cy="3166415"/>
          </a:xfrm>
          <a:prstGeom prst="rect">
            <a:avLst/>
          </a:prstGeom>
          <a:noFill/>
          <a:ln w="9525">
            <a:noFill/>
            <a:miter lim="800000"/>
            <a:headEnd/>
            <a:tailEnd/>
          </a:ln>
        </p:spPr>
        <p:txBody>
          <a:bodyPr lIns="97234" tIns="48617" rIns="97234" bIns="48617"/>
          <a:lstStyle/>
          <a:p>
            <a:pPr fontAlgn="b"/>
            <a:r>
              <a:rPr lang="en-US" sz="1800" b="1" dirty="0"/>
              <a:t>New Zealand</a:t>
            </a:r>
          </a:p>
          <a:p>
            <a:pPr fontAlgn="b"/>
            <a:r>
              <a:rPr lang="en-US" sz="1800" b="1" dirty="0"/>
              <a:t>Nicaragua</a:t>
            </a:r>
          </a:p>
          <a:p>
            <a:pPr fontAlgn="b"/>
            <a:r>
              <a:rPr lang="en-GB" sz="1800" b="1" dirty="0"/>
              <a:t>Norway</a:t>
            </a:r>
          </a:p>
          <a:p>
            <a:pPr fontAlgn="b"/>
            <a:r>
              <a:rPr lang="en-GB" sz="1800" b="1" dirty="0"/>
              <a:t>Poland</a:t>
            </a:r>
          </a:p>
          <a:p>
            <a:pPr fontAlgn="b"/>
            <a:r>
              <a:rPr lang="en-GB" sz="1800" b="1" dirty="0"/>
              <a:t>Qatar</a:t>
            </a:r>
          </a:p>
          <a:p>
            <a:pPr fontAlgn="b"/>
            <a:r>
              <a:rPr lang="en-GB" sz="1800" b="1" dirty="0"/>
              <a:t>Samoa</a:t>
            </a:r>
          </a:p>
          <a:p>
            <a:pPr fontAlgn="b"/>
            <a:r>
              <a:rPr lang="en-GB" sz="1800" b="1" dirty="0"/>
              <a:t>Singapore</a:t>
            </a:r>
          </a:p>
          <a:p>
            <a:pPr fontAlgn="b"/>
            <a:r>
              <a:rPr lang="en-GB" sz="1800" b="1" dirty="0"/>
              <a:t>Slovakia</a:t>
            </a:r>
          </a:p>
          <a:p>
            <a:pPr fontAlgn="b"/>
            <a:r>
              <a:rPr lang="en-GB" sz="1800" b="1" dirty="0"/>
              <a:t>Slovenia</a:t>
            </a:r>
          </a:p>
          <a:p>
            <a:pPr fontAlgn="b"/>
            <a:r>
              <a:rPr lang="en-GB" sz="1800" b="1" dirty="0"/>
              <a:t>Sweden</a:t>
            </a:r>
          </a:p>
          <a:p>
            <a:pPr fontAlgn="b"/>
            <a:r>
              <a:rPr lang="en-GB" sz="1800" b="1" dirty="0"/>
              <a:t>Switzerland</a:t>
            </a:r>
          </a:p>
          <a:p>
            <a:pPr fontAlgn="b"/>
            <a:r>
              <a:rPr lang="en-GB" sz="1800" b="1" dirty="0"/>
              <a:t>Tuvalu</a:t>
            </a:r>
          </a:p>
          <a:p>
            <a:pPr marL="365125" indent="-365125" defTabSz="973138">
              <a:lnSpc>
                <a:spcPct val="80000"/>
              </a:lnSpc>
              <a:spcBef>
                <a:spcPct val="20000"/>
              </a:spcBef>
            </a:pPr>
            <a:endParaRPr lang="en-US" altLang="en-US" sz="1600" b="1" dirty="0"/>
          </a:p>
        </p:txBody>
      </p:sp>
      <p:sp>
        <p:nvSpPr>
          <p:cNvPr id="2" name="Rectangle 1">
            <a:extLst>
              <a:ext uri="{FF2B5EF4-FFF2-40B4-BE49-F238E27FC236}">
                <a16:creationId xmlns:a16="http://schemas.microsoft.com/office/drawing/2014/main" id="{EB1E1F91-D43F-4C88-AE48-017A3CE77CB1}"/>
              </a:ext>
            </a:extLst>
          </p:cNvPr>
          <p:cNvSpPr/>
          <p:nvPr/>
        </p:nvSpPr>
        <p:spPr>
          <a:xfrm>
            <a:off x="780710" y="2488204"/>
            <a:ext cx="2294813" cy="3693319"/>
          </a:xfrm>
          <a:prstGeom prst="rect">
            <a:avLst/>
          </a:prstGeom>
        </p:spPr>
        <p:txBody>
          <a:bodyPr wrap="square">
            <a:spAutoFit/>
          </a:bodyPr>
          <a:lstStyle/>
          <a:p>
            <a:r>
              <a:rPr lang="en-US" sz="1800" b="1" dirty="0"/>
              <a:t>Armenia</a:t>
            </a:r>
          </a:p>
          <a:p>
            <a:r>
              <a:rPr lang="en-US" sz="1800" b="1" dirty="0"/>
              <a:t>Australia</a:t>
            </a:r>
          </a:p>
          <a:p>
            <a:r>
              <a:rPr lang="en-US" sz="1800" b="1" dirty="0"/>
              <a:t>Austria</a:t>
            </a:r>
          </a:p>
          <a:p>
            <a:r>
              <a:rPr lang="en-US" sz="1800" b="1" dirty="0"/>
              <a:t>Azerbaijan</a:t>
            </a:r>
          </a:p>
          <a:p>
            <a:r>
              <a:rPr lang="en-US" sz="1800" b="1" dirty="0"/>
              <a:t>Bahrain</a:t>
            </a:r>
          </a:p>
          <a:p>
            <a:r>
              <a:rPr lang="en-US" sz="1800" b="1" dirty="0"/>
              <a:t>Belgium</a:t>
            </a:r>
          </a:p>
          <a:p>
            <a:r>
              <a:rPr lang="en-US" sz="1800" b="1" dirty="0"/>
              <a:t>Brunei Darussalam </a:t>
            </a:r>
          </a:p>
          <a:p>
            <a:r>
              <a:rPr lang="en-US" sz="1800" b="1" dirty="0"/>
              <a:t>Canada</a:t>
            </a:r>
          </a:p>
          <a:p>
            <a:r>
              <a:rPr lang="en-US" sz="1800" b="1" dirty="0"/>
              <a:t>Cuba</a:t>
            </a:r>
          </a:p>
          <a:p>
            <a:r>
              <a:rPr lang="en-US" sz="1800" b="1" dirty="0"/>
              <a:t>Denmark</a:t>
            </a:r>
          </a:p>
          <a:p>
            <a:r>
              <a:rPr lang="en-US" sz="1800" b="1" dirty="0"/>
              <a:t>Estonia</a:t>
            </a:r>
          </a:p>
          <a:p>
            <a:r>
              <a:rPr lang="en-US" sz="1800" b="1" dirty="0"/>
              <a:t>Finland</a:t>
            </a:r>
          </a:p>
          <a:p>
            <a:r>
              <a:rPr lang="en-US" sz="1800" b="1" dirty="0"/>
              <a:t>Germany</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96" name="Object 1">
            <a:extLst>
              <a:ext uri="{FF2B5EF4-FFF2-40B4-BE49-F238E27FC236}">
                <a16:creationId xmlns:a16="http://schemas.microsoft.com/office/drawing/2014/main" id="{559742F6-A032-4945-8DF3-B81621EE07BC}"/>
              </a:ext>
            </a:extLst>
          </p:cNvPr>
          <p:cNvGraphicFramePr>
            <a:graphicFrameLocks noChangeAspect="1"/>
          </p:cNvGraphicFramePr>
          <p:nvPr>
            <p:extLst>
              <p:ext uri="{D42A27DB-BD31-4B8C-83A1-F6EECF244321}">
                <p14:modId xmlns:p14="http://schemas.microsoft.com/office/powerpoint/2010/main" val="1827563083"/>
              </p:ext>
            </p:extLst>
          </p:nvPr>
        </p:nvGraphicFramePr>
        <p:xfrm>
          <a:off x="35242" y="2050725"/>
          <a:ext cx="7489508" cy="4569619"/>
        </p:xfrm>
        <a:graphic>
          <a:graphicData uri="http://schemas.openxmlformats.org/drawingml/2006/chart">
            <c:chart xmlns:c="http://schemas.openxmlformats.org/drawingml/2006/chart" xmlns:r="http://schemas.openxmlformats.org/officeDocument/2006/relationships" r:id="rId3"/>
          </a:graphicData>
        </a:graphic>
      </p:graphicFrame>
      <p:sp>
        <p:nvSpPr>
          <p:cNvPr id="17517" name="Line 59"/>
          <p:cNvSpPr>
            <a:spLocks noChangeShapeType="1"/>
          </p:cNvSpPr>
          <p:nvPr/>
        </p:nvSpPr>
        <p:spPr bwMode="auto">
          <a:xfrm>
            <a:off x="152400" y="9510184"/>
            <a:ext cx="1487488" cy="0"/>
          </a:xfrm>
          <a:prstGeom prst="line">
            <a:avLst/>
          </a:prstGeom>
          <a:noFill/>
          <a:ln w="9525">
            <a:noFill/>
            <a:round/>
            <a:headEnd/>
            <a:tailEnd/>
          </a:ln>
        </p:spPr>
        <p:txBody>
          <a:bodyPr wrap="none"/>
          <a:lstStyle/>
          <a:p>
            <a:endParaRPr lang="en-US"/>
          </a:p>
        </p:txBody>
      </p:sp>
      <p:sp>
        <p:nvSpPr>
          <p:cNvPr id="17518" name="Line 60"/>
          <p:cNvSpPr>
            <a:spLocks noChangeShapeType="1"/>
          </p:cNvSpPr>
          <p:nvPr/>
        </p:nvSpPr>
        <p:spPr bwMode="auto">
          <a:xfrm>
            <a:off x="152400" y="1505779"/>
            <a:ext cx="0" cy="8004405"/>
          </a:xfrm>
          <a:prstGeom prst="line">
            <a:avLst/>
          </a:prstGeom>
          <a:noFill/>
          <a:ln w="9525">
            <a:noFill/>
            <a:round/>
            <a:headEnd/>
            <a:tailEnd/>
          </a:ln>
        </p:spPr>
        <p:txBody>
          <a:bodyPr wrap="none"/>
          <a:lstStyle/>
          <a:p>
            <a:endParaRPr lang="en-US"/>
          </a:p>
        </p:txBody>
      </p:sp>
      <p:sp>
        <p:nvSpPr>
          <p:cNvPr id="17519" name="Line 61"/>
          <p:cNvSpPr>
            <a:spLocks noChangeShapeType="1"/>
          </p:cNvSpPr>
          <p:nvPr/>
        </p:nvSpPr>
        <p:spPr bwMode="auto">
          <a:xfrm>
            <a:off x="7924800" y="1505779"/>
            <a:ext cx="0" cy="8004405"/>
          </a:xfrm>
          <a:prstGeom prst="line">
            <a:avLst/>
          </a:prstGeom>
          <a:noFill/>
          <a:ln w="9525">
            <a:noFill/>
            <a:round/>
            <a:headEnd/>
            <a:tailEnd/>
          </a:ln>
        </p:spPr>
        <p:txBody>
          <a:bodyPr wrap="none"/>
          <a:lstStyle/>
          <a:p>
            <a:endParaRPr lang="en-US"/>
          </a:p>
        </p:txBody>
      </p:sp>
      <p:sp>
        <p:nvSpPr>
          <p:cNvPr id="17521" name="Line 63"/>
          <p:cNvSpPr>
            <a:spLocks noChangeShapeType="1"/>
          </p:cNvSpPr>
          <p:nvPr/>
        </p:nvSpPr>
        <p:spPr bwMode="auto">
          <a:xfrm>
            <a:off x="1639889" y="9510184"/>
            <a:ext cx="1558925" cy="0"/>
          </a:xfrm>
          <a:prstGeom prst="line">
            <a:avLst/>
          </a:prstGeom>
          <a:noFill/>
          <a:ln w="9525">
            <a:noFill/>
            <a:round/>
            <a:headEnd/>
            <a:tailEnd/>
          </a:ln>
        </p:spPr>
        <p:txBody>
          <a:bodyPr wrap="none"/>
          <a:lstStyle/>
          <a:p>
            <a:endParaRPr lang="en-US"/>
          </a:p>
        </p:txBody>
      </p:sp>
      <p:sp>
        <p:nvSpPr>
          <p:cNvPr id="17523" name="Line 65"/>
          <p:cNvSpPr>
            <a:spLocks noChangeShapeType="1"/>
          </p:cNvSpPr>
          <p:nvPr/>
        </p:nvSpPr>
        <p:spPr bwMode="auto">
          <a:xfrm>
            <a:off x="3198814" y="9510184"/>
            <a:ext cx="1558925" cy="0"/>
          </a:xfrm>
          <a:prstGeom prst="line">
            <a:avLst/>
          </a:prstGeom>
          <a:noFill/>
          <a:ln w="9525">
            <a:noFill/>
            <a:round/>
            <a:headEnd/>
            <a:tailEnd/>
          </a:ln>
        </p:spPr>
        <p:txBody>
          <a:bodyPr wrap="none"/>
          <a:lstStyle/>
          <a:p>
            <a:endParaRPr lang="en-US"/>
          </a:p>
        </p:txBody>
      </p:sp>
      <p:sp>
        <p:nvSpPr>
          <p:cNvPr id="17525" name="Line 67"/>
          <p:cNvSpPr>
            <a:spLocks noChangeShapeType="1"/>
          </p:cNvSpPr>
          <p:nvPr/>
        </p:nvSpPr>
        <p:spPr bwMode="auto">
          <a:xfrm>
            <a:off x="4757739" y="9510184"/>
            <a:ext cx="1557337" cy="0"/>
          </a:xfrm>
          <a:prstGeom prst="line">
            <a:avLst/>
          </a:prstGeom>
          <a:noFill/>
          <a:ln w="9525">
            <a:noFill/>
            <a:round/>
            <a:headEnd/>
            <a:tailEnd/>
          </a:ln>
        </p:spPr>
        <p:txBody>
          <a:bodyPr wrap="none"/>
          <a:lstStyle/>
          <a:p>
            <a:endParaRPr lang="en-US"/>
          </a:p>
        </p:txBody>
      </p:sp>
      <p:sp>
        <p:nvSpPr>
          <p:cNvPr id="17527" name="Line 69"/>
          <p:cNvSpPr>
            <a:spLocks noChangeShapeType="1"/>
          </p:cNvSpPr>
          <p:nvPr/>
        </p:nvSpPr>
        <p:spPr bwMode="auto">
          <a:xfrm>
            <a:off x="6315076" y="9510184"/>
            <a:ext cx="1609725" cy="0"/>
          </a:xfrm>
          <a:prstGeom prst="line">
            <a:avLst/>
          </a:prstGeom>
          <a:noFill/>
          <a:ln w="9525">
            <a:noFill/>
            <a:round/>
            <a:headEnd/>
            <a:tailEnd/>
          </a:ln>
        </p:spPr>
        <p:txBody>
          <a:bodyPr wrap="none"/>
          <a:lstStyle/>
          <a:p>
            <a:endParaRPr lang="en-US"/>
          </a:p>
        </p:txBody>
      </p:sp>
      <p:sp>
        <p:nvSpPr>
          <p:cNvPr id="17530" name="Line 59"/>
          <p:cNvSpPr>
            <a:spLocks noChangeShapeType="1"/>
          </p:cNvSpPr>
          <p:nvPr/>
        </p:nvSpPr>
        <p:spPr bwMode="auto">
          <a:xfrm>
            <a:off x="152400" y="9510184"/>
            <a:ext cx="1487488" cy="0"/>
          </a:xfrm>
          <a:prstGeom prst="line">
            <a:avLst/>
          </a:prstGeom>
          <a:noFill/>
          <a:ln w="9525">
            <a:noFill/>
            <a:round/>
            <a:headEnd/>
            <a:tailEnd/>
          </a:ln>
        </p:spPr>
        <p:txBody>
          <a:bodyPr wrap="none"/>
          <a:lstStyle/>
          <a:p>
            <a:endParaRPr lang="en-US"/>
          </a:p>
        </p:txBody>
      </p:sp>
      <p:sp>
        <p:nvSpPr>
          <p:cNvPr id="17531" name="Line 60"/>
          <p:cNvSpPr>
            <a:spLocks noChangeShapeType="1"/>
          </p:cNvSpPr>
          <p:nvPr/>
        </p:nvSpPr>
        <p:spPr bwMode="auto">
          <a:xfrm>
            <a:off x="152400" y="1505779"/>
            <a:ext cx="0" cy="8004405"/>
          </a:xfrm>
          <a:prstGeom prst="line">
            <a:avLst/>
          </a:prstGeom>
          <a:noFill/>
          <a:ln w="9525">
            <a:noFill/>
            <a:round/>
            <a:headEnd/>
            <a:tailEnd/>
          </a:ln>
        </p:spPr>
        <p:txBody>
          <a:bodyPr wrap="none"/>
          <a:lstStyle/>
          <a:p>
            <a:endParaRPr lang="en-US"/>
          </a:p>
        </p:txBody>
      </p:sp>
      <p:sp>
        <p:nvSpPr>
          <p:cNvPr id="17532" name="Line 61"/>
          <p:cNvSpPr>
            <a:spLocks noChangeShapeType="1"/>
          </p:cNvSpPr>
          <p:nvPr/>
        </p:nvSpPr>
        <p:spPr bwMode="auto">
          <a:xfrm>
            <a:off x="7924800" y="1505779"/>
            <a:ext cx="0" cy="8004405"/>
          </a:xfrm>
          <a:prstGeom prst="line">
            <a:avLst/>
          </a:prstGeom>
          <a:noFill/>
          <a:ln w="9525">
            <a:noFill/>
            <a:round/>
            <a:headEnd/>
            <a:tailEnd/>
          </a:ln>
        </p:spPr>
        <p:txBody>
          <a:bodyPr wrap="none"/>
          <a:lstStyle/>
          <a:p>
            <a:endParaRPr lang="en-US"/>
          </a:p>
        </p:txBody>
      </p:sp>
      <p:sp>
        <p:nvSpPr>
          <p:cNvPr id="17534" name="Line 63"/>
          <p:cNvSpPr>
            <a:spLocks noChangeShapeType="1"/>
          </p:cNvSpPr>
          <p:nvPr/>
        </p:nvSpPr>
        <p:spPr bwMode="auto">
          <a:xfrm>
            <a:off x="1639889" y="9510184"/>
            <a:ext cx="1558925" cy="0"/>
          </a:xfrm>
          <a:prstGeom prst="line">
            <a:avLst/>
          </a:prstGeom>
          <a:noFill/>
          <a:ln w="9525">
            <a:noFill/>
            <a:round/>
            <a:headEnd/>
            <a:tailEnd/>
          </a:ln>
        </p:spPr>
        <p:txBody>
          <a:bodyPr wrap="none"/>
          <a:lstStyle/>
          <a:p>
            <a:endParaRPr lang="en-US"/>
          </a:p>
        </p:txBody>
      </p:sp>
      <p:sp>
        <p:nvSpPr>
          <p:cNvPr id="17536" name="Line 65"/>
          <p:cNvSpPr>
            <a:spLocks noChangeShapeType="1"/>
          </p:cNvSpPr>
          <p:nvPr/>
        </p:nvSpPr>
        <p:spPr bwMode="auto">
          <a:xfrm>
            <a:off x="3198814" y="9510184"/>
            <a:ext cx="1558925" cy="0"/>
          </a:xfrm>
          <a:prstGeom prst="line">
            <a:avLst/>
          </a:prstGeom>
          <a:noFill/>
          <a:ln w="9525">
            <a:noFill/>
            <a:round/>
            <a:headEnd/>
            <a:tailEnd/>
          </a:ln>
        </p:spPr>
        <p:txBody>
          <a:bodyPr wrap="none"/>
          <a:lstStyle/>
          <a:p>
            <a:endParaRPr lang="en-US"/>
          </a:p>
        </p:txBody>
      </p:sp>
      <p:sp>
        <p:nvSpPr>
          <p:cNvPr id="17538" name="Line 67"/>
          <p:cNvSpPr>
            <a:spLocks noChangeShapeType="1"/>
          </p:cNvSpPr>
          <p:nvPr/>
        </p:nvSpPr>
        <p:spPr bwMode="auto">
          <a:xfrm>
            <a:off x="4757739" y="9510184"/>
            <a:ext cx="1557337" cy="0"/>
          </a:xfrm>
          <a:prstGeom prst="line">
            <a:avLst/>
          </a:prstGeom>
          <a:noFill/>
          <a:ln w="9525">
            <a:noFill/>
            <a:round/>
            <a:headEnd/>
            <a:tailEnd/>
          </a:ln>
        </p:spPr>
        <p:txBody>
          <a:bodyPr wrap="none"/>
          <a:lstStyle/>
          <a:p>
            <a:endParaRPr lang="en-US"/>
          </a:p>
        </p:txBody>
      </p:sp>
      <p:sp>
        <p:nvSpPr>
          <p:cNvPr id="17540" name="Line 69"/>
          <p:cNvSpPr>
            <a:spLocks noChangeShapeType="1"/>
          </p:cNvSpPr>
          <p:nvPr/>
        </p:nvSpPr>
        <p:spPr bwMode="auto">
          <a:xfrm>
            <a:off x="6315076" y="9510184"/>
            <a:ext cx="1609725" cy="0"/>
          </a:xfrm>
          <a:prstGeom prst="line">
            <a:avLst/>
          </a:prstGeom>
          <a:noFill/>
          <a:ln w="9525">
            <a:noFill/>
            <a:round/>
            <a:headEnd/>
            <a:tailEnd/>
          </a:ln>
        </p:spPr>
        <p:txBody>
          <a:bodyPr wrap="none"/>
          <a:lstStyle/>
          <a:p>
            <a:endParaRPr lang="en-US"/>
          </a:p>
        </p:txBody>
      </p:sp>
      <p:sp>
        <p:nvSpPr>
          <p:cNvPr id="17544" name="Line 59"/>
          <p:cNvSpPr>
            <a:spLocks noChangeShapeType="1"/>
          </p:cNvSpPr>
          <p:nvPr/>
        </p:nvSpPr>
        <p:spPr bwMode="auto">
          <a:xfrm>
            <a:off x="152400" y="9510184"/>
            <a:ext cx="1487488" cy="0"/>
          </a:xfrm>
          <a:prstGeom prst="line">
            <a:avLst/>
          </a:prstGeom>
          <a:noFill/>
          <a:ln w="9525">
            <a:noFill/>
            <a:round/>
            <a:headEnd/>
            <a:tailEnd/>
          </a:ln>
        </p:spPr>
        <p:txBody>
          <a:bodyPr wrap="none"/>
          <a:lstStyle/>
          <a:p>
            <a:endParaRPr lang="en-US"/>
          </a:p>
        </p:txBody>
      </p:sp>
      <p:sp>
        <p:nvSpPr>
          <p:cNvPr id="17545" name="Line 60"/>
          <p:cNvSpPr>
            <a:spLocks noChangeShapeType="1"/>
          </p:cNvSpPr>
          <p:nvPr/>
        </p:nvSpPr>
        <p:spPr bwMode="auto">
          <a:xfrm>
            <a:off x="152400" y="1505779"/>
            <a:ext cx="0" cy="8004405"/>
          </a:xfrm>
          <a:prstGeom prst="line">
            <a:avLst/>
          </a:prstGeom>
          <a:noFill/>
          <a:ln w="9525">
            <a:noFill/>
            <a:round/>
            <a:headEnd/>
            <a:tailEnd/>
          </a:ln>
        </p:spPr>
        <p:txBody>
          <a:bodyPr wrap="none"/>
          <a:lstStyle/>
          <a:p>
            <a:endParaRPr lang="en-US"/>
          </a:p>
        </p:txBody>
      </p:sp>
      <p:sp>
        <p:nvSpPr>
          <p:cNvPr id="17546" name="Line 61"/>
          <p:cNvSpPr>
            <a:spLocks noChangeShapeType="1"/>
          </p:cNvSpPr>
          <p:nvPr/>
        </p:nvSpPr>
        <p:spPr bwMode="auto">
          <a:xfrm>
            <a:off x="7924800" y="1505779"/>
            <a:ext cx="0" cy="8004405"/>
          </a:xfrm>
          <a:prstGeom prst="line">
            <a:avLst/>
          </a:prstGeom>
          <a:noFill/>
          <a:ln w="9525">
            <a:noFill/>
            <a:round/>
            <a:headEnd/>
            <a:tailEnd/>
          </a:ln>
        </p:spPr>
        <p:txBody>
          <a:bodyPr wrap="none"/>
          <a:lstStyle/>
          <a:p>
            <a:endParaRPr lang="en-US"/>
          </a:p>
        </p:txBody>
      </p:sp>
      <p:sp>
        <p:nvSpPr>
          <p:cNvPr id="17548" name="Line 63"/>
          <p:cNvSpPr>
            <a:spLocks noChangeShapeType="1"/>
          </p:cNvSpPr>
          <p:nvPr/>
        </p:nvSpPr>
        <p:spPr bwMode="auto">
          <a:xfrm>
            <a:off x="1639889" y="9510184"/>
            <a:ext cx="1558925" cy="0"/>
          </a:xfrm>
          <a:prstGeom prst="line">
            <a:avLst/>
          </a:prstGeom>
          <a:noFill/>
          <a:ln w="9525">
            <a:noFill/>
            <a:round/>
            <a:headEnd/>
            <a:tailEnd/>
          </a:ln>
        </p:spPr>
        <p:txBody>
          <a:bodyPr wrap="none"/>
          <a:lstStyle/>
          <a:p>
            <a:endParaRPr lang="en-US"/>
          </a:p>
        </p:txBody>
      </p:sp>
      <p:sp>
        <p:nvSpPr>
          <p:cNvPr id="17550" name="Line 65"/>
          <p:cNvSpPr>
            <a:spLocks noChangeShapeType="1"/>
          </p:cNvSpPr>
          <p:nvPr/>
        </p:nvSpPr>
        <p:spPr bwMode="auto">
          <a:xfrm>
            <a:off x="3198814" y="9510184"/>
            <a:ext cx="1558925" cy="0"/>
          </a:xfrm>
          <a:prstGeom prst="line">
            <a:avLst/>
          </a:prstGeom>
          <a:noFill/>
          <a:ln w="9525">
            <a:noFill/>
            <a:round/>
            <a:headEnd/>
            <a:tailEnd/>
          </a:ln>
        </p:spPr>
        <p:txBody>
          <a:bodyPr wrap="none"/>
          <a:lstStyle/>
          <a:p>
            <a:endParaRPr lang="en-US"/>
          </a:p>
        </p:txBody>
      </p:sp>
      <p:sp>
        <p:nvSpPr>
          <p:cNvPr id="17552" name="Line 67"/>
          <p:cNvSpPr>
            <a:spLocks noChangeShapeType="1"/>
          </p:cNvSpPr>
          <p:nvPr/>
        </p:nvSpPr>
        <p:spPr bwMode="auto">
          <a:xfrm>
            <a:off x="4757739" y="9510184"/>
            <a:ext cx="1557337" cy="0"/>
          </a:xfrm>
          <a:prstGeom prst="line">
            <a:avLst/>
          </a:prstGeom>
          <a:noFill/>
          <a:ln w="9525">
            <a:noFill/>
            <a:round/>
            <a:headEnd/>
            <a:tailEnd/>
          </a:ln>
        </p:spPr>
        <p:txBody>
          <a:bodyPr wrap="none"/>
          <a:lstStyle/>
          <a:p>
            <a:endParaRPr lang="en-US"/>
          </a:p>
        </p:txBody>
      </p:sp>
      <p:sp>
        <p:nvSpPr>
          <p:cNvPr id="17554" name="Line 69"/>
          <p:cNvSpPr>
            <a:spLocks noChangeShapeType="1"/>
          </p:cNvSpPr>
          <p:nvPr/>
        </p:nvSpPr>
        <p:spPr bwMode="auto">
          <a:xfrm>
            <a:off x="6315076" y="9510184"/>
            <a:ext cx="1609725" cy="0"/>
          </a:xfrm>
          <a:prstGeom prst="line">
            <a:avLst/>
          </a:prstGeom>
          <a:noFill/>
          <a:ln w="9525">
            <a:noFill/>
            <a:round/>
            <a:headEnd/>
            <a:tailEnd/>
          </a:ln>
        </p:spPr>
        <p:txBody>
          <a:bodyPr wrap="none"/>
          <a:lstStyle/>
          <a:p>
            <a:endParaRPr lang="en-US"/>
          </a:p>
        </p:txBody>
      </p:sp>
      <p:sp>
        <p:nvSpPr>
          <p:cNvPr id="54" name="Text Box 7"/>
          <p:cNvSpPr txBox="1">
            <a:spLocks noChangeArrowheads="1"/>
          </p:cNvSpPr>
          <p:nvPr/>
        </p:nvSpPr>
        <p:spPr bwMode="auto">
          <a:xfrm>
            <a:off x="1127125" y="5347828"/>
            <a:ext cx="184150" cy="381397"/>
          </a:xfrm>
          <a:prstGeom prst="rect">
            <a:avLst/>
          </a:prstGeom>
          <a:noFill/>
          <a:ln w="9525">
            <a:noFill/>
            <a:miter lim="800000"/>
            <a:headEnd/>
            <a:tailEnd/>
          </a:ln>
        </p:spPr>
        <p:txBody>
          <a:bodyPr wrap="none">
            <a:spAutoFit/>
          </a:bodyPr>
          <a:lstStyle/>
          <a:p>
            <a:endParaRPr lang="en-US" altLang="en-US" sz="1800">
              <a:latin typeface="Arial" charset="0"/>
            </a:endParaRPr>
          </a:p>
        </p:txBody>
      </p:sp>
      <p:sp>
        <p:nvSpPr>
          <p:cNvPr id="55" name="Line 58"/>
          <p:cNvSpPr>
            <a:spLocks noChangeShapeType="1"/>
          </p:cNvSpPr>
          <p:nvPr/>
        </p:nvSpPr>
        <p:spPr bwMode="auto">
          <a:xfrm>
            <a:off x="152400" y="1505779"/>
            <a:ext cx="1487488" cy="0"/>
          </a:xfrm>
          <a:prstGeom prst="line">
            <a:avLst/>
          </a:prstGeom>
          <a:noFill/>
          <a:ln w="9525">
            <a:noFill/>
            <a:round/>
            <a:headEnd/>
            <a:tailEnd/>
          </a:ln>
        </p:spPr>
        <p:txBody>
          <a:bodyPr wrap="none"/>
          <a:lstStyle/>
          <a:p>
            <a:endParaRPr lang="en-US"/>
          </a:p>
        </p:txBody>
      </p:sp>
      <p:sp>
        <p:nvSpPr>
          <p:cNvPr id="56" name="Line 62"/>
          <p:cNvSpPr>
            <a:spLocks noChangeShapeType="1"/>
          </p:cNvSpPr>
          <p:nvPr/>
        </p:nvSpPr>
        <p:spPr bwMode="auto">
          <a:xfrm>
            <a:off x="1639889" y="1505779"/>
            <a:ext cx="1558925" cy="0"/>
          </a:xfrm>
          <a:prstGeom prst="line">
            <a:avLst/>
          </a:prstGeom>
          <a:noFill/>
          <a:ln w="9525">
            <a:noFill/>
            <a:round/>
            <a:headEnd/>
            <a:tailEnd/>
          </a:ln>
        </p:spPr>
        <p:txBody>
          <a:bodyPr wrap="none"/>
          <a:lstStyle/>
          <a:p>
            <a:endParaRPr lang="en-US"/>
          </a:p>
        </p:txBody>
      </p:sp>
      <p:sp>
        <p:nvSpPr>
          <p:cNvPr id="57" name="Line 64"/>
          <p:cNvSpPr>
            <a:spLocks noChangeShapeType="1"/>
          </p:cNvSpPr>
          <p:nvPr/>
        </p:nvSpPr>
        <p:spPr bwMode="auto">
          <a:xfrm>
            <a:off x="3198814" y="1505779"/>
            <a:ext cx="1558925" cy="0"/>
          </a:xfrm>
          <a:prstGeom prst="line">
            <a:avLst/>
          </a:prstGeom>
          <a:noFill/>
          <a:ln w="9525">
            <a:noFill/>
            <a:round/>
            <a:headEnd/>
            <a:tailEnd/>
          </a:ln>
        </p:spPr>
        <p:txBody>
          <a:bodyPr wrap="none"/>
          <a:lstStyle/>
          <a:p>
            <a:endParaRPr lang="en-US"/>
          </a:p>
        </p:txBody>
      </p:sp>
      <p:sp>
        <p:nvSpPr>
          <p:cNvPr id="58" name="Line 66"/>
          <p:cNvSpPr>
            <a:spLocks noChangeShapeType="1"/>
          </p:cNvSpPr>
          <p:nvPr/>
        </p:nvSpPr>
        <p:spPr bwMode="auto">
          <a:xfrm>
            <a:off x="4757739" y="1505779"/>
            <a:ext cx="1557337" cy="0"/>
          </a:xfrm>
          <a:prstGeom prst="line">
            <a:avLst/>
          </a:prstGeom>
          <a:noFill/>
          <a:ln w="9525">
            <a:noFill/>
            <a:round/>
            <a:headEnd/>
            <a:tailEnd/>
          </a:ln>
        </p:spPr>
        <p:txBody>
          <a:bodyPr wrap="none"/>
          <a:lstStyle/>
          <a:p>
            <a:endParaRPr lang="en-US"/>
          </a:p>
        </p:txBody>
      </p:sp>
      <p:sp>
        <p:nvSpPr>
          <p:cNvPr id="59" name="Line 68"/>
          <p:cNvSpPr>
            <a:spLocks noChangeShapeType="1"/>
          </p:cNvSpPr>
          <p:nvPr/>
        </p:nvSpPr>
        <p:spPr bwMode="auto">
          <a:xfrm>
            <a:off x="6315076" y="1505779"/>
            <a:ext cx="1609725" cy="0"/>
          </a:xfrm>
          <a:prstGeom prst="line">
            <a:avLst/>
          </a:prstGeom>
          <a:noFill/>
          <a:ln w="9525">
            <a:noFill/>
            <a:round/>
            <a:headEnd/>
            <a:tailEnd/>
          </a:ln>
        </p:spPr>
        <p:txBody>
          <a:bodyPr wrap="none"/>
          <a:lstStyle/>
          <a:p>
            <a:endParaRPr lang="en-US"/>
          </a:p>
        </p:txBody>
      </p:sp>
      <p:sp>
        <p:nvSpPr>
          <p:cNvPr id="60" name="Text Box 7"/>
          <p:cNvSpPr txBox="1">
            <a:spLocks noChangeArrowheads="1"/>
          </p:cNvSpPr>
          <p:nvPr/>
        </p:nvSpPr>
        <p:spPr bwMode="auto">
          <a:xfrm>
            <a:off x="1127125" y="5347828"/>
            <a:ext cx="184150" cy="381397"/>
          </a:xfrm>
          <a:prstGeom prst="rect">
            <a:avLst/>
          </a:prstGeom>
          <a:noFill/>
          <a:ln w="9525">
            <a:noFill/>
            <a:miter lim="800000"/>
            <a:headEnd/>
            <a:tailEnd/>
          </a:ln>
        </p:spPr>
        <p:txBody>
          <a:bodyPr wrap="none">
            <a:spAutoFit/>
          </a:bodyPr>
          <a:lstStyle/>
          <a:p>
            <a:endParaRPr lang="en-US" altLang="en-US" sz="1800">
              <a:latin typeface="Arial" charset="0"/>
            </a:endParaRPr>
          </a:p>
        </p:txBody>
      </p:sp>
      <p:sp>
        <p:nvSpPr>
          <p:cNvPr id="61" name="Line 58"/>
          <p:cNvSpPr>
            <a:spLocks noChangeShapeType="1"/>
          </p:cNvSpPr>
          <p:nvPr/>
        </p:nvSpPr>
        <p:spPr bwMode="auto">
          <a:xfrm>
            <a:off x="152400" y="1505779"/>
            <a:ext cx="1487488" cy="0"/>
          </a:xfrm>
          <a:prstGeom prst="line">
            <a:avLst/>
          </a:prstGeom>
          <a:noFill/>
          <a:ln w="9525">
            <a:noFill/>
            <a:round/>
            <a:headEnd/>
            <a:tailEnd/>
          </a:ln>
        </p:spPr>
        <p:txBody>
          <a:bodyPr wrap="none"/>
          <a:lstStyle/>
          <a:p>
            <a:endParaRPr lang="en-US"/>
          </a:p>
        </p:txBody>
      </p:sp>
      <p:sp>
        <p:nvSpPr>
          <p:cNvPr id="62" name="Line 62"/>
          <p:cNvSpPr>
            <a:spLocks noChangeShapeType="1"/>
          </p:cNvSpPr>
          <p:nvPr/>
        </p:nvSpPr>
        <p:spPr bwMode="auto">
          <a:xfrm>
            <a:off x="1639889" y="1505779"/>
            <a:ext cx="1558925" cy="0"/>
          </a:xfrm>
          <a:prstGeom prst="line">
            <a:avLst/>
          </a:prstGeom>
          <a:noFill/>
          <a:ln w="9525">
            <a:noFill/>
            <a:round/>
            <a:headEnd/>
            <a:tailEnd/>
          </a:ln>
        </p:spPr>
        <p:txBody>
          <a:bodyPr wrap="none"/>
          <a:lstStyle/>
          <a:p>
            <a:endParaRPr lang="en-US"/>
          </a:p>
        </p:txBody>
      </p:sp>
      <p:sp>
        <p:nvSpPr>
          <p:cNvPr id="63" name="Line 64"/>
          <p:cNvSpPr>
            <a:spLocks noChangeShapeType="1"/>
          </p:cNvSpPr>
          <p:nvPr/>
        </p:nvSpPr>
        <p:spPr bwMode="auto">
          <a:xfrm>
            <a:off x="3198814" y="1505779"/>
            <a:ext cx="1558925" cy="0"/>
          </a:xfrm>
          <a:prstGeom prst="line">
            <a:avLst/>
          </a:prstGeom>
          <a:noFill/>
          <a:ln w="9525">
            <a:noFill/>
            <a:round/>
            <a:headEnd/>
            <a:tailEnd/>
          </a:ln>
        </p:spPr>
        <p:txBody>
          <a:bodyPr wrap="none"/>
          <a:lstStyle/>
          <a:p>
            <a:endParaRPr lang="en-US"/>
          </a:p>
        </p:txBody>
      </p:sp>
      <p:sp>
        <p:nvSpPr>
          <p:cNvPr id="64" name="Line 66"/>
          <p:cNvSpPr>
            <a:spLocks noChangeShapeType="1"/>
          </p:cNvSpPr>
          <p:nvPr/>
        </p:nvSpPr>
        <p:spPr bwMode="auto">
          <a:xfrm>
            <a:off x="4757739" y="1505779"/>
            <a:ext cx="1557337" cy="0"/>
          </a:xfrm>
          <a:prstGeom prst="line">
            <a:avLst/>
          </a:prstGeom>
          <a:noFill/>
          <a:ln w="9525">
            <a:noFill/>
            <a:round/>
            <a:headEnd/>
            <a:tailEnd/>
          </a:ln>
        </p:spPr>
        <p:txBody>
          <a:bodyPr wrap="none"/>
          <a:lstStyle/>
          <a:p>
            <a:endParaRPr lang="en-US"/>
          </a:p>
        </p:txBody>
      </p:sp>
      <p:sp>
        <p:nvSpPr>
          <p:cNvPr id="65" name="Line 68"/>
          <p:cNvSpPr>
            <a:spLocks noChangeShapeType="1"/>
          </p:cNvSpPr>
          <p:nvPr/>
        </p:nvSpPr>
        <p:spPr bwMode="auto">
          <a:xfrm>
            <a:off x="6315076" y="1505779"/>
            <a:ext cx="1609725" cy="0"/>
          </a:xfrm>
          <a:prstGeom prst="line">
            <a:avLst/>
          </a:prstGeom>
          <a:noFill/>
          <a:ln w="9525">
            <a:noFill/>
            <a:round/>
            <a:headEnd/>
            <a:tailEnd/>
          </a:ln>
        </p:spPr>
        <p:txBody>
          <a:bodyPr wrap="none"/>
          <a:lstStyle/>
          <a:p>
            <a:endParaRPr lang="en-US"/>
          </a:p>
        </p:txBody>
      </p:sp>
      <p:sp>
        <p:nvSpPr>
          <p:cNvPr id="67" name="Text Box 7"/>
          <p:cNvSpPr txBox="1">
            <a:spLocks noChangeArrowheads="1"/>
          </p:cNvSpPr>
          <p:nvPr/>
        </p:nvSpPr>
        <p:spPr bwMode="auto">
          <a:xfrm>
            <a:off x="1127125" y="5347828"/>
            <a:ext cx="184150" cy="381397"/>
          </a:xfrm>
          <a:prstGeom prst="rect">
            <a:avLst/>
          </a:prstGeom>
          <a:noFill/>
          <a:ln w="9525">
            <a:noFill/>
            <a:miter lim="800000"/>
            <a:headEnd/>
            <a:tailEnd/>
          </a:ln>
        </p:spPr>
        <p:txBody>
          <a:bodyPr wrap="none">
            <a:spAutoFit/>
          </a:bodyPr>
          <a:lstStyle/>
          <a:p>
            <a:endParaRPr lang="en-US" altLang="en-US" sz="1800">
              <a:latin typeface="Arial" charset="0"/>
            </a:endParaRPr>
          </a:p>
        </p:txBody>
      </p:sp>
      <p:sp>
        <p:nvSpPr>
          <p:cNvPr id="68" name="Line 58"/>
          <p:cNvSpPr>
            <a:spLocks noChangeShapeType="1"/>
          </p:cNvSpPr>
          <p:nvPr/>
        </p:nvSpPr>
        <p:spPr bwMode="auto">
          <a:xfrm>
            <a:off x="152400" y="1505779"/>
            <a:ext cx="1487488" cy="0"/>
          </a:xfrm>
          <a:prstGeom prst="line">
            <a:avLst/>
          </a:prstGeom>
          <a:noFill/>
          <a:ln w="9525">
            <a:noFill/>
            <a:round/>
            <a:headEnd/>
            <a:tailEnd/>
          </a:ln>
        </p:spPr>
        <p:txBody>
          <a:bodyPr wrap="none"/>
          <a:lstStyle/>
          <a:p>
            <a:endParaRPr lang="en-US"/>
          </a:p>
        </p:txBody>
      </p:sp>
      <p:sp>
        <p:nvSpPr>
          <p:cNvPr id="69" name="Line 62"/>
          <p:cNvSpPr>
            <a:spLocks noChangeShapeType="1"/>
          </p:cNvSpPr>
          <p:nvPr/>
        </p:nvSpPr>
        <p:spPr bwMode="auto">
          <a:xfrm>
            <a:off x="1639889" y="1505779"/>
            <a:ext cx="1558925" cy="0"/>
          </a:xfrm>
          <a:prstGeom prst="line">
            <a:avLst/>
          </a:prstGeom>
          <a:noFill/>
          <a:ln w="9525">
            <a:noFill/>
            <a:round/>
            <a:headEnd/>
            <a:tailEnd/>
          </a:ln>
        </p:spPr>
        <p:txBody>
          <a:bodyPr wrap="none"/>
          <a:lstStyle/>
          <a:p>
            <a:endParaRPr lang="en-US"/>
          </a:p>
        </p:txBody>
      </p:sp>
      <p:sp>
        <p:nvSpPr>
          <p:cNvPr id="70" name="Line 64"/>
          <p:cNvSpPr>
            <a:spLocks noChangeShapeType="1"/>
          </p:cNvSpPr>
          <p:nvPr/>
        </p:nvSpPr>
        <p:spPr bwMode="auto">
          <a:xfrm>
            <a:off x="3198814" y="1505779"/>
            <a:ext cx="1558925" cy="0"/>
          </a:xfrm>
          <a:prstGeom prst="line">
            <a:avLst/>
          </a:prstGeom>
          <a:noFill/>
          <a:ln w="9525">
            <a:noFill/>
            <a:round/>
            <a:headEnd/>
            <a:tailEnd/>
          </a:ln>
        </p:spPr>
        <p:txBody>
          <a:bodyPr wrap="none"/>
          <a:lstStyle/>
          <a:p>
            <a:endParaRPr lang="en-US"/>
          </a:p>
        </p:txBody>
      </p:sp>
      <p:sp>
        <p:nvSpPr>
          <p:cNvPr id="71" name="Line 66"/>
          <p:cNvSpPr>
            <a:spLocks noChangeShapeType="1"/>
          </p:cNvSpPr>
          <p:nvPr/>
        </p:nvSpPr>
        <p:spPr bwMode="auto">
          <a:xfrm>
            <a:off x="4757739" y="1505779"/>
            <a:ext cx="1557337" cy="0"/>
          </a:xfrm>
          <a:prstGeom prst="line">
            <a:avLst/>
          </a:prstGeom>
          <a:noFill/>
          <a:ln w="9525">
            <a:noFill/>
            <a:round/>
            <a:headEnd/>
            <a:tailEnd/>
          </a:ln>
        </p:spPr>
        <p:txBody>
          <a:bodyPr wrap="none"/>
          <a:lstStyle/>
          <a:p>
            <a:endParaRPr lang="en-US"/>
          </a:p>
        </p:txBody>
      </p:sp>
      <p:sp>
        <p:nvSpPr>
          <p:cNvPr id="72" name="Line 68"/>
          <p:cNvSpPr>
            <a:spLocks noChangeShapeType="1"/>
          </p:cNvSpPr>
          <p:nvPr/>
        </p:nvSpPr>
        <p:spPr bwMode="auto">
          <a:xfrm>
            <a:off x="6315076" y="1505779"/>
            <a:ext cx="1609725" cy="0"/>
          </a:xfrm>
          <a:prstGeom prst="line">
            <a:avLst/>
          </a:prstGeom>
          <a:noFill/>
          <a:ln w="9525">
            <a:noFill/>
            <a:round/>
            <a:headEnd/>
            <a:tailEnd/>
          </a:ln>
        </p:spPr>
        <p:txBody>
          <a:bodyPr wrap="none"/>
          <a:lstStyle/>
          <a:p>
            <a:endParaRPr lang="en-US"/>
          </a:p>
        </p:txBody>
      </p:sp>
      <p:pic>
        <p:nvPicPr>
          <p:cNvPr id="74" name="Picture 4"/>
          <p:cNvPicPr>
            <a:picLocks noChangeAspect="1" noChangeArrowheads="1"/>
          </p:cNvPicPr>
          <p:nvPr/>
        </p:nvPicPr>
        <p:blipFill>
          <a:blip r:embed="rId4"/>
          <a:srcRect/>
          <a:stretch>
            <a:fillRect/>
          </a:stretch>
        </p:blipFill>
        <p:spPr bwMode="auto">
          <a:xfrm>
            <a:off x="7772400" y="396258"/>
            <a:ext cx="1066800" cy="998900"/>
          </a:xfrm>
          <a:prstGeom prst="rect">
            <a:avLst/>
          </a:prstGeom>
          <a:noFill/>
          <a:ln w="9525">
            <a:noFill/>
            <a:miter lim="800000"/>
            <a:headEnd/>
            <a:tailEnd/>
          </a:ln>
        </p:spPr>
      </p:pic>
      <p:sp>
        <p:nvSpPr>
          <p:cNvPr id="75" name="Rectangle 48"/>
          <p:cNvSpPr>
            <a:spLocks/>
          </p:cNvSpPr>
          <p:nvPr/>
        </p:nvSpPr>
        <p:spPr bwMode="auto">
          <a:xfrm>
            <a:off x="7620000" y="237755"/>
            <a:ext cx="76200" cy="6764449"/>
          </a:xfrm>
          <a:prstGeom prst="rect">
            <a:avLst/>
          </a:prstGeom>
          <a:solidFill>
            <a:srgbClr val="0066CC"/>
          </a:solidFill>
          <a:ln w="9525">
            <a:noFill/>
            <a:miter lim="800000"/>
            <a:headEnd/>
            <a:tailEnd/>
          </a:ln>
        </p:spPr>
        <p:txBody>
          <a:bodyPr lIns="182880" rIns="182880" anchor="ctr"/>
          <a:lstStyle/>
          <a:p>
            <a:pPr>
              <a:spcAft>
                <a:spcPts val="1000"/>
              </a:spcAft>
            </a:pPr>
            <a:endParaRPr lang="en-US" altLang="ja-JP" sz="800" i="1">
              <a:solidFill>
                <a:srgbClr val="FFFFFF"/>
              </a:solidFill>
              <a:latin typeface="Cambria" pitchFamily="18" charset="0"/>
              <a:ea typeface="SimSun" pitchFamily="2" charset="-122"/>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p:txBody>
      </p:sp>
      <p:sp>
        <p:nvSpPr>
          <p:cNvPr id="76" name="Text Box 6"/>
          <p:cNvSpPr txBox="1">
            <a:spLocks noChangeArrowheads="1"/>
          </p:cNvSpPr>
          <p:nvPr/>
        </p:nvSpPr>
        <p:spPr bwMode="auto">
          <a:xfrm>
            <a:off x="7664450" y="1505779"/>
            <a:ext cx="1441450" cy="475509"/>
          </a:xfrm>
          <a:prstGeom prst="rect">
            <a:avLst/>
          </a:prstGeom>
          <a:noFill/>
          <a:ln w="9525">
            <a:noFill/>
            <a:miter lim="800000"/>
            <a:headEnd/>
            <a:tailEnd/>
          </a:ln>
        </p:spPr>
        <p:txBody>
          <a:bodyPr wrap="none">
            <a:spAutoFit/>
          </a:bodyPr>
          <a:lstStyle/>
          <a:p>
            <a:r>
              <a:rPr lang="en-US" altLang="zh-CN" sz="1200" b="1" i="1">
                <a:solidFill>
                  <a:srgbClr val="336699"/>
                </a:solidFill>
                <a:ea typeface="SimSun" pitchFamily="2" charset="-122"/>
              </a:rPr>
              <a:t>The United Nations </a:t>
            </a:r>
            <a:br>
              <a:rPr lang="en-US" altLang="zh-CN" sz="1200" b="1" i="1">
                <a:solidFill>
                  <a:srgbClr val="336699"/>
                </a:solidFill>
                <a:ea typeface="SimSun" pitchFamily="2" charset="-122"/>
              </a:rPr>
            </a:br>
            <a:r>
              <a:rPr lang="en-US" altLang="zh-CN" sz="1200" b="1" i="1">
                <a:solidFill>
                  <a:srgbClr val="336699"/>
                </a:solidFill>
                <a:ea typeface="SimSun" pitchFamily="2" charset="-122"/>
              </a:rPr>
              <a:t>Financial Situation</a:t>
            </a:r>
            <a:endParaRPr lang="en-GB" altLang="ja-JP" sz="1200" b="1" i="1">
              <a:solidFill>
                <a:srgbClr val="336699"/>
              </a:solidFill>
              <a:ea typeface="ＭＳ Ｐゴシック" charset="-128"/>
            </a:endParaRPr>
          </a:p>
        </p:txBody>
      </p:sp>
      <p:grpSp>
        <p:nvGrpSpPr>
          <p:cNvPr id="77" name="Group 37"/>
          <p:cNvGrpSpPr>
            <a:grpSpLocks/>
          </p:cNvGrpSpPr>
          <p:nvPr/>
        </p:nvGrpSpPr>
        <p:grpSpPr bwMode="auto">
          <a:xfrm>
            <a:off x="7712076" y="2219043"/>
            <a:ext cx="1162050" cy="630711"/>
            <a:chOff x="7658100" y="2106614"/>
            <a:chExt cx="1162050" cy="606425"/>
          </a:xfrm>
        </p:grpSpPr>
        <p:grpSp>
          <p:nvGrpSpPr>
            <p:cNvPr id="78" name="Group 58"/>
            <p:cNvGrpSpPr>
              <a:grpSpLocks/>
            </p:cNvGrpSpPr>
            <p:nvPr/>
          </p:nvGrpSpPr>
          <p:grpSpPr bwMode="auto">
            <a:xfrm>
              <a:off x="7667625" y="2106614"/>
              <a:ext cx="1152525" cy="606425"/>
              <a:chOff x="4830" y="1327"/>
              <a:chExt cx="726" cy="382"/>
            </a:xfrm>
          </p:grpSpPr>
          <p:sp>
            <p:nvSpPr>
              <p:cNvPr id="80" name="Text Box 59"/>
              <p:cNvSpPr txBox="1">
                <a:spLocks noChangeArrowheads="1"/>
              </p:cNvSpPr>
              <p:nvPr/>
            </p:nvSpPr>
            <p:spPr bwMode="auto">
              <a:xfrm>
                <a:off x="4830" y="1327"/>
                <a:ext cx="726" cy="173"/>
              </a:xfrm>
              <a:prstGeom prst="rect">
                <a:avLst/>
              </a:prstGeom>
              <a:noFill/>
              <a:ln w="9525">
                <a:noFill/>
                <a:miter lim="800000"/>
                <a:headEnd/>
                <a:tailEnd/>
              </a:ln>
            </p:spPr>
            <p:txBody>
              <a:bodyPr wrap="none">
                <a:spAutoFit/>
              </a:bodyPr>
              <a:lstStyle/>
              <a:p>
                <a:r>
                  <a:rPr lang="en-US" altLang="ja-JP" sz="1200" b="1">
                    <a:solidFill>
                      <a:srgbClr val="B2B2B2"/>
                    </a:solidFill>
                    <a:ea typeface="ＭＳ Ｐゴシック" charset="-128"/>
                  </a:rPr>
                  <a:t>Regular budget</a:t>
                </a:r>
              </a:p>
            </p:txBody>
          </p:sp>
          <p:sp>
            <p:nvSpPr>
              <p:cNvPr id="81" name="Text Box 60"/>
              <p:cNvSpPr txBox="1">
                <a:spLocks noChangeArrowheads="1"/>
              </p:cNvSpPr>
              <p:nvPr/>
            </p:nvSpPr>
            <p:spPr bwMode="auto">
              <a:xfrm>
                <a:off x="4830" y="1429"/>
                <a:ext cx="666" cy="173"/>
              </a:xfrm>
              <a:prstGeom prst="rect">
                <a:avLst/>
              </a:prstGeom>
              <a:noFill/>
              <a:ln w="9525">
                <a:noFill/>
                <a:miter lim="800000"/>
                <a:headEnd/>
                <a:tailEnd/>
              </a:ln>
            </p:spPr>
            <p:txBody>
              <a:bodyPr wrap="none">
                <a:spAutoFit/>
              </a:bodyPr>
              <a:lstStyle/>
              <a:p>
                <a:r>
                  <a:rPr lang="en-US" altLang="ja-JP" sz="1200" b="1">
                    <a:solidFill>
                      <a:srgbClr val="0066CC"/>
                    </a:solidFill>
                    <a:ea typeface="ＭＳ Ｐゴシック" charset="-128"/>
                  </a:rPr>
                  <a:t>Peacekeeping</a:t>
                </a:r>
              </a:p>
            </p:txBody>
          </p:sp>
          <p:sp>
            <p:nvSpPr>
              <p:cNvPr id="82" name="Text Box 61"/>
              <p:cNvSpPr txBox="1">
                <a:spLocks noChangeArrowheads="1"/>
              </p:cNvSpPr>
              <p:nvPr/>
            </p:nvSpPr>
            <p:spPr bwMode="auto">
              <a:xfrm>
                <a:off x="4830" y="1536"/>
                <a:ext cx="487" cy="173"/>
              </a:xfrm>
              <a:prstGeom prst="rect">
                <a:avLst/>
              </a:prstGeom>
              <a:noFill/>
              <a:ln w="9525">
                <a:noFill/>
                <a:miter lim="800000"/>
                <a:headEnd/>
                <a:tailEnd/>
              </a:ln>
            </p:spPr>
            <p:txBody>
              <a:bodyPr wrap="none">
                <a:spAutoFit/>
              </a:bodyPr>
              <a:lstStyle/>
              <a:p>
                <a:r>
                  <a:rPr lang="en-US" altLang="ja-JP" sz="1200" b="1">
                    <a:solidFill>
                      <a:srgbClr val="B2B2B2"/>
                    </a:solidFill>
                    <a:ea typeface="ＭＳ Ｐゴシック" charset="-128"/>
                  </a:rPr>
                  <a:t>Tribunals</a:t>
                </a:r>
              </a:p>
            </p:txBody>
          </p:sp>
        </p:grpSp>
        <p:sp>
          <p:nvSpPr>
            <p:cNvPr id="79" name="Rectangle 63"/>
            <p:cNvSpPr>
              <a:spLocks noChangeArrowheads="1"/>
            </p:cNvSpPr>
            <p:nvPr/>
          </p:nvSpPr>
          <p:spPr bwMode="auto">
            <a:xfrm flipH="1">
              <a:off x="7658100" y="2362200"/>
              <a:ext cx="76200" cy="76200"/>
            </a:xfrm>
            <a:prstGeom prst="rect">
              <a:avLst/>
            </a:prstGeom>
            <a:solidFill>
              <a:srgbClr val="0066CC"/>
            </a:solidFill>
            <a:ln w="9525">
              <a:solidFill>
                <a:srgbClr val="0066CC"/>
              </a:solidFill>
              <a:miter lim="800000"/>
              <a:headEnd/>
              <a:tailEnd/>
            </a:ln>
          </p:spPr>
          <p:txBody>
            <a:bodyPr wrap="none" anchor="ctr"/>
            <a:lstStyle/>
            <a:p>
              <a:endParaRPr lang="en-US" altLang="en-US" sz="1800"/>
            </a:p>
          </p:txBody>
        </p:sp>
      </p:grpSp>
      <p:sp>
        <p:nvSpPr>
          <p:cNvPr id="85" name="Text Box 7"/>
          <p:cNvSpPr txBox="1">
            <a:spLocks noChangeArrowheads="1"/>
          </p:cNvSpPr>
          <p:nvPr/>
        </p:nvSpPr>
        <p:spPr bwMode="auto">
          <a:xfrm>
            <a:off x="1127125" y="5347828"/>
            <a:ext cx="184150" cy="381397"/>
          </a:xfrm>
          <a:prstGeom prst="rect">
            <a:avLst/>
          </a:prstGeom>
          <a:noFill/>
          <a:ln w="9525">
            <a:noFill/>
            <a:miter lim="800000"/>
            <a:headEnd/>
            <a:tailEnd/>
          </a:ln>
        </p:spPr>
        <p:txBody>
          <a:bodyPr wrap="none">
            <a:spAutoFit/>
          </a:bodyPr>
          <a:lstStyle/>
          <a:p>
            <a:endParaRPr lang="en-US" altLang="en-US" sz="1800">
              <a:latin typeface="Arial" charset="0"/>
            </a:endParaRPr>
          </a:p>
        </p:txBody>
      </p:sp>
      <p:sp>
        <p:nvSpPr>
          <p:cNvPr id="86" name="Line 58"/>
          <p:cNvSpPr>
            <a:spLocks noChangeShapeType="1"/>
          </p:cNvSpPr>
          <p:nvPr/>
        </p:nvSpPr>
        <p:spPr bwMode="auto">
          <a:xfrm>
            <a:off x="152400" y="1505779"/>
            <a:ext cx="1487488" cy="0"/>
          </a:xfrm>
          <a:prstGeom prst="line">
            <a:avLst/>
          </a:prstGeom>
          <a:noFill/>
          <a:ln w="9525">
            <a:noFill/>
            <a:round/>
            <a:headEnd/>
            <a:tailEnd/>
          </a:ln>
        </p:spPr>
        <p:txBody>
          <a:bodyPr wrap="none"/>
          <a:lstStyle/>
          <a:p>
            <a:endParaRPr lang="en-US"/>
          </a:p>
        </p:txBody>
      </p:sp>
      <p:sp>
        <p:nvSpPr>
          <p:cNvPr id="87" name="Line 62"/>
          <p:cNvSpPr>
            <a:spLocks noChangeShapeType="1"/>
          </p:cNvSpPr>
          <p:nvPr/>
        </p:nvSpPr>
        <p:spPr bwMode="auto">
          <a:xfrm>
            <a:off x="1639889" y="1505779"/>
            <a:ext cx="1558925" cy="0"/>
          </a:xfrm>
          <a:prstGeom prst="line">
            <a:avLst/>
          </a:prstGeom>
          <a:noFill/>
          <a:ln w="9525">
            <a:noFill/>
            <a:round/>
            <a:headEnd/>
            <a:tailEnd/>
          </a:ln>
        </p:spPr>
        <p:txBody>
          <a:bodyPr wrap="none"/>
          <a:lstStyle/>
          <a:p>
            <a:endParaRPr lang="en-US"/>
          </a:p>
        </p:txBody>
      </p:sp>
      <p:sp>
        <p:nvSpPr>
          <p:cNvPr id="88" name="Line 64"/>
          <p:cNvSpPr>
            <a:spLocks noChangeShapeType="1"/>
          </p:cNvSpPr>
          <p:nvPr/>
        </p:nvSpPr>
        <p:spPr bwMode="auto">
          <a:xfrm>
            <a:off x="3198814" y="1505779"/>
            <a:ext cx="1558925" cy="0"/>
          </a:xfrm>
          <a:prstGeom prst="line">
            <a:avLst/>
          </a:prstGeom>
          <a:noFill/>
          <a:ln w="9525">
            <a:noFill/>
            <a:round/>
            <a:headEnd/>
            <a:tailEnd/>
          </a:ln>
        </p:spPr>
        <p:txBody>
          <a:bodyPr wrap="none"/>
          <a:lstStyle/>
          <a:p>
            <a:endParaRPr lang="en-US"/>
          </a:p>
        </p:txBody>
      </p:sp>
      <p:sp>
        <p:nvSpPr>
          <p:cNvPr id="89" name="Line 66"/>
          <p:cNvSpPr>
            <a:spLocks noChangeShapeType="1"/>
          </p:cNvSpPr>
          <p:nvPr/>
        </p:nvSpPr>
        <p:spPr bwMode="auto">
          <a:xfrm>
            <a:off x="4757739" y="1505779"/>
            <a:ext cx="1557337" cy="0"/>
          </a:xfrm>
          <a:prstGeom prst="line">
            <a:avLst/>
          </a:prstGeom>
          <a:noFill/>
          <a:ln w="9525">
            <a:noFill/>
            <a:round/>
            <a:headEnd/>
            <a:tailEnd/>
          </a:ln>
        </p:spPr>
        <p:txBody>
          <a:bodyPr wrap="none"/>
          <a:lstStyle/>
          <a:p>
            <a:endParaRPr lang="en-US"/>
          </a:p>
        </p:txBody>
      </p:sp>
      <p:sp>
        <p:nvSpPr>
          <p:cNvPr id="90" name="Line 68"/>
          <p:cNvSpPr>
            <a:spLocks noChangeShapeType="1"/>
          </p:cNvSpPr>
          <p:nvPr/>
        </p:nvSpPr>
        <p:spPr bwMode="auto">
          <a:xfrm>
            <a:off x="6315076" y="1505779"/>
            <a:ext cx="1609725" cy="0"/>
          </a:xfrm>
          <a:prstGeom prst="line">
            <a:avLst/>
          </a:prstGeom>
          <a:noFill/>
          <a:ln w="9525">
            <a:noFill/>
            <a:round/>
            <a:headEnd/>
            <a:tailEnd/>
          </a:ln>
        </p:spPr>
        <p:txBody>
          <a:bodyPr wrap="none"/>
          <a:lstStyle/>
          <a:p>
            <a:endParaRPr lang="en-US"/>
          </a:p>
        </p:txBody>
      </p:sp>
      <p:sp>
        <p:nvSpPr>
          <p:cNvPr id="91" name="Text Box 7"/>
          <p:cNvSpPr txBox="1">
            <a:spLocks noChangeArrowheads="1"/>
          </p:cNvSpPr>
          <p:nvPr/>
        </p:nvSpPr>
        <p:spPr bwMode="auto">
          <a:xfrm>
            <a:off x="1127125" y="5347828"/>
            <a:ext cx="184150" cy="381397"/>
          </a:xfrm>
          <a:prstGeom prst="rect">
            <a:avLst/>
          </a:prstGeom>
          <a:noFill/>
          <a:ln w="9525">
            <a:noFill/>
            <a:miter lim="800000"/>
            <a:headEnd/>
            <a:tailEnd/>
          </a:ln>
        </p:spPr>
        <p:txBody>
          <a:bodyPr wrap="none">
            <a:spAutoFit/>
          </a:bodyPr>
          <a:lstStyle/>
          <a:p>
            <a:endParaRPr lang="en-US" altLang="en-US" sz="1800">
              <a:latin typeface="Arial" charset="0"/>
            </a:endParaRPr>
          </a:p>
        </p:txBody>
      </p:sp>
      <p:sp>
        <p:nvSpPr>
          <p:cNvPr id="92" name="Line 58"/>
          <p:cNvSpPr>
            <a:spLocks noChangeShapeType="1"/>
          </p:cNvSpPr>
          <p:nvPr/>
        </p:nvSpPr>
        <p:spPr bwMode="auto">
          <a:xfrm>
            <a:off x="152400" y="1505779"/>
            <a:ext cx="1487488" cy="0"/>
          </a:xfrm>
          <a:prstGeom prst="line">
            <a:avLst/>
          </a:prstGeom>
          <a:noFill/>
          <a:ln w="9525">
            <a:noFill/>
            <a:round/>
            <a:headEnd/>
            <a:tailEnd/>
          </a:ln>
        </p:spPr>
        <p:txBody>
          <a:bodyPr wrap="none"/>
          <a:lstStyle/>
          <a:p>
            <a:endParaRPr lang="en-US"/>
          </a:p>
        </p:txBody>
      </p:sp>
      <p:sp>
        <p:nvSpPr>
          <p:cNvPr id="93" name="Line 62"/>
          <p:cNvSpPr>
            <a:spLocks noChangeShapeType="1"/>
          </p:cNvSpPr>
          <p:nvPr/>
        </p:nvSpPr>
        <p:spPr bwMode="auto">
          <a:xfrm>
            <a:off x="1639889" y="1505779"/>
            <a:ext cx="1558925" cy="0"/>
          </a:xfrm>
          <a:prstGeom prst="line">
            <a:avLst/>
          </a:prstGeom>
          <a:noFill/>
          <a:ln w="9525">
            <a:noFill/>
            <a:round/>
            <a:headEnd/>
            <a:tailEnd/>
          </a:ln>
        </p:spPr>
        <p:txBody>
          <a:bodyPr wrap="none"/>
          <a:lstStyle/>
          <a:p>
            <a:endParaRPr lang="en-US"/>
          </a:p>
        </p:txBody>
      </p:sp>
      <p:sp>
        <p:nvSpPr>
          <p:cNvPr id="94" name="Line 64"/>
          <p:cNvSpPr>
            <a:spLocks noChangeShapeType="1"/>
          </p:cNvSpPr>
          <p:nvPr/>
        </p:nvSpPr>
        <p:spPr bwMode="auto">
          <a:xfrm>
            <a:off x="3198814" y="1505779"/>
            <a:ext cx="1558925" cy="0"/>
          </a:xfrm>
          <a:prstGeom prst="line">
            <a:avLst/>
          </a:prstGeom>
          <a:noFill/>
          <a:ln w="9525">
            <a:noFill/>
            <a:round/>
            <a:headEnd/>
            <a:tailEnd/>
          </a:ln>
        </p:spPr>
        <p:txBody>
          <a:bodyPr wrap="none"/>
          <a:lstStyle/>
          <a:p>
            <a:endParaRPr lang="en-US"/>
          </a:p>
        </p:txBody>
      </p:sp>
      <p:sp>
        <p:nvSpPr>
          <p:cNvPr id="95" name="Line 66"/>
          <p:cNvSpPr>
            <a:spLocks noChangeShapeType="1"/>
          </p:cNvSpPr>
          <p:nvPr/>
        </p:nvSpPr>
        <p:spPr bwMode="auto">
          <a:xfrm>
            <a:off x="4757739" y="1505779"/>
            <a:ext cx="1557337" cy="0"/>
          </a:xfrm>
          <a:prstGeom prst="line">
            <a:avLst/>
          </a:prstGeom>
          <a:noFill/>
          <a:ln w="9525">
            <a:noFill/>
            <a:round/>
            <a:headEnd/>
            <a:tailEnd/>
          </a:ln>
        </p:spPr>
        <p:txBody>
          <a:bodyPr wrap="none"/>
          <a:lstStyle/>
          <a:p>
            <a:endParaRPr lang="en-US"/>
          </a:p>
        </p:txBody>
      </p:sp>
      <p:sp>
        <p:nvSpPr>
          <p:cNvPr id="96" name="Line 68"/>
          <p:cNvSpPr>
            <a:spLocks noChangeShapeType="1"/>
          </p:cNvSpPr>
          <p:nvPr/>
        </p:nvSpPr>
        <p:spPr bwMode="auto">
          <a:xfrm>
            <a:off x="6315076" y="1505779"/>
            <a:ext cx="1609725" cy="0"/>
          </a:xfrm>
          <a:prstGeom prst="line">
            <a:avLst/>
          </a:prstGeom>
          <a:noFill/>
          <a:ln w="9525">
            <a:noFill/>
            <a:round/>
            <a:headEnd/>
            <a:tailEnd/>
          </a:ln>
        </p:spPr>
        <p:txBody>
          <a:bodyPr wrap="none"/>
          <a:lstStyle/>
          <a:p>
            <a:endParaRPr lang="en-US"/>
          </a:p>
        </p:txBody>
      </p:sp>
      <p:sp>
        <p:nvSpPr>
          <p:cNvPr id="98" name="Text Box 7"/>
          <p:cNvSpPr txBox="1">
            <a:spLocks noChangeArrowheads="1"/>
          </p:cNvSpPr>
          <p:nvPr/>
        </p:nvSpPr>
        <p:spPr bwMode="auto">
          <a:xfrm>
            <a:off x="1127125" y="5347828"/>
            <a:ext cx="184150" cy="381397"/>
          </a:xfrm>
          <a:prstGeom prst="rect">
            <a:avLst/>
          </a:prstGeom>
          <a:noFill/>
          <a:ln w="9525">
            <a:noFill/>
            <a:miter lim="800000"/>
            <a:headEnd/>
            <a:tailEnd/>
          </a:ln>
        </p:spPr>
        <p:txBody>
          <a:bodyPr wrap="none">
            <a:spAutoFit/>
          </a:bodyPr>
          <a:lstStyle/>
          <a:p>
            <a:endParaRPr lang="en-US" altLang="en-US" sz="1800">
              <a:latin typeface="Arial" charset="0"/>
            </a:endParaRPr>
          </a:p>
        </p:txBody>
      </p:sp>
      <p:sp>
        <p:nvSpPr>
          <p:cNvPr id="99" name="Line 58"/>
          <p:cNvSpPr>
            <a:spLocks noChangeShapeType="1"/>
          </p:cNvSpPr>
          <p:nvPr/>
        </p:nvSpPr>
        <p:spPr bwMode="auto">
          <a:xfrm>
            <a:off x="152400" y="1505779"/>
            <a:ext cx="1487488" cy="0"/>
          </a:xfrm>
          <a:prstGeom prst="line">
            <a:avLst/>
          </a:prstGeom>
          <a:noFill/>
          <a:ln w="9525">
            <a:noFill/>
            <a:round/>
            <a:headEnd/>
            <a:tailEnd/>
          </a:ln>
        </p:spPr>
        <p:txBody>
          <a:bodyPr wrap="none"/>
          <a:lstStyle/>
          <a:p>
            <a:endParaRPr lang="en-US"/>
          </a:p>
        </p:txBody>
      </p:sp>
      <p:sp>
        <p:nvSpPr>
          <p:cNvPr id="100" name="Line 62"/>
          <p:cNvSpPr>
            <a:spLocks noChangeShapeType="1"/>
          </p:cNvSpPr>
          <p:nvPr/>
        </p:nvSpPr>
        <p:spPr bwMode="auto">
          <a:xfrm>
            <a:off x="1639889" y="1505779"/>
            <a:ext cx="1558925" cy="0"/>
          </a:xfrm>
          <a:prstGeom prst="line">
            <a:avLst/>
          </a:prstGeom>
          <a:noFill/>
          <a:ln w="9525">
            <a:noFill/>
            <a:round/>
            <a:headEnd/>
            <a:tailEnd/>
          </a:ln>
        </p:spPr>
        <p:txBody>
          <a:bodyPr wrap="none"/>
          <a:lstStyle/>
          <a:p>
            <a:endParaRPr lang="en-US"/>
          </a:p>
        </p:txBody>
      </p:sp>
      <p:sp>
        <p:nvSpPr>
          <p:cNvPr id="101" name="Line 64"/>
          <p:cNvSpPr>
            <a:spLocks noChangeShapeType="1"/>
          </p:cNvSpPr>
          <p:nvPr/>
        </p:nvSpPr>
        <p:spPr bwMode="auto">
          <a:xfrm>
            <a:off x="3198814" y="1505779"/>
            <a:ext cx="1558925" cy="0"/>
          </a:xfrm>
          <a:prstGeom prst="line">
            <a:avLst/>
          </a:prstGeom>
          <a:noFill/>
          <a:ln w="9525">
            <a:noFill/>
            <a:round/>
            <a:headEnd/>
            <a:tailEnd/>
          </a:ln>
        </p:spPr>
        <p:txBody>
          <a:bodyPr wrap="none"/>
          <a:lstStyle/>
          <a:p>
            <a:endParaRPr lang="en-US"/>
          </a:p>
        </p:txBody>
      </p:sp>
      <p:sp>
        <p:nvSpPr>
          <p:cNvPr id="102" name="Line 66"/>
          <p:cNvSpPr>
            <a:spLocks noChangeShapeType="1"/>
          </p:cNvSpPr>
          <p:nvPr/>
        </p:nvSpPr>
        <p:spPr bwMode="auto">
          <a:xfrm>
            <a:off x="4757739" y="1505779"/>
            <a:ext cx="1557337" cy="0"/>
          </a:xfrm>
          <a:prstGeom prst="line">
            <a:avLst/>
          </a:prstGeom>
          <a:noFill/>
          <a:ln w="9525">
            <a:noFill/>
            <a:round/>
            <a:headEnd/>
            <a:tailEnd/>
          </a:ln>
        </p:spPr>
        <p:txBody>
          <a:bodyPr wrap="none"/>
          <a:lstStyle/>
          <a:p>
            <a:endParaRPr lang="en-US"/>
          </a:p>
        </p:txBody>
      </p:sp>
      <p:sp>
        <p:nvSpPr>
          <p:cNvPr id="103" name="Line 68"/>
          <p:cNvSpPr>
            <a:spLocks noChangeShapeType="1"/>
          </p:cNvSpPr>
          <p:nvPr/>
        </p:nvSpPr>
        <p:spPr bwMode="auto">
          <a:xfrm>
            <a:off x="6315076" y="1505779"/>
            <a:ext cx="1609725" cy="0"/>
          </a:xfrm>
          <a:prstGeom prst="line">
            <a:avLst/>
          </a:prstGeom>
          <a:noFill/>
          <a:ln w="9525">
            <a:noFill/>
            <a:round/>
            <a:headEnd/>
            <a:tailEnd/>
          </a:ln>
        </p:spPr>
        <p:txBody>
          <a:bodyPr wrap="none"/>
          <a:lstStyle/>
          <a:p>
            <a:endParaRPr lang="en-US"/>
          </a:p>
        </p:txBody>
      </p:sp>
      <p:pic>
        <p:nvPicPr>
          <p:cNvPr id="105" name="Picture 4"/>
          <p:cNvPicPr>
            <a:picLocks noChangeAspect="1" noChangeArrowheads="1"/>
          </p:cNvPicPr>
          <p:nvPr/>
        </p:nvPicPr>
        <p:blipFill>
          <a:blip r:embed="rId4"/>
          <a:srcRect/>
          <a:stretch>
            <a:fillRect/>
          </a:stretch>
        </p:blipFill>
        <p:spPr bwMode="auto">
          <a:xfrm>
            <a:off x="7772400" y="396258"/>
            <a:ext cx="1066800" cy="998900"/>
          </a:xfrm>
          <a:prstGeom prst="rect">
            <a:avLst/>
          </a:prstGeom>
          <a:noFill/>
          <a:ln w="9525">
            <a:noFill/>
            <a:miter lim="800000"/>
            <a:headEnd/>
            <a:tailEnd/>
          </a:ln>
        </p:spPr>
      </p:pic>
      <p:sp>
        <p:nvSpPr>
          <p:cNvPr id="106" name="Rectangle 48"/>
          <p:cNvSpPr>
            <a:spLocks/>
          </p:cNvSpPr>
          <p:nvPr/>
        </p:nvSpPr>
        <p:spPr bwMode="auto">
          <a:xfrm>
            <a:off x="7620000" y="237755"/>
            <a:ext cx="76200" cy="6764449"/>
          </a:xfrm>
          <a:prstGeom prst="rect">
            <a:avLst/>
          </a:prstGeom>
          <a:solidFill>
            <a:srgbClr val="0066CC"/>
          </a:solidFill>
          <a:ln w="9525">
            <a:noFill/>
            <a:miter lim="800000"/>
            <a:headEnd/>
            <a:tailEnd/>
          </a:ln>
        </p:spPr>
        <p:txBody>
          <a:bodyPr lIns="182880" rIns="182880" anchor="ctr"/>
          <a:lstStyle/>
          <a:p>
            <a:pPr>
              <a:spcAft>
                <a:spcPts val="1000"/>
              </a:spcAft>
            </a:pPr>
            <a:endParaRPr lang="en-US" altLang="ja-JP" sz="800" i="1">
              <a:solidFill>
                <a:srgbClr val="FFFFFF"/>
              </a:solidFill>
              <a:latin typeface="Cambria" pitchFamily="18" charset="0"/>
              <a:ea typeface="SimSun" pitchFamily="2" charset="-122"/>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p:txBody>
      </p:sp>
      <p:sp>
        <p:nvSpPr>
          <p:cNvPr id="107" name="Text Box 6"/>
          <p:cNvSpPr txBox="1">
            <a:spLocks noChangeArrowheads="1"/>
          </p:cNvSpPr>
          <p:nvPr/>
        </p:nvSpPr>
        <p:spPr bwMode="auto">
          <a:xfrm>
            <a:off x="7664450" y="1505779"/>
            <a:ext cx="1441450" cy="475509"/>
          </a:xfrm>
          <a:prstGeom prst="rect">
            <a:avLst/>
          </a:prstGeom>
          <a:noFill/>
          <a:ln w="9525">
            <a:noFill/>
            <a:miter lim="800000"/>
            <a:headEnd/>
            <a:tailEnd/>
          </a:ln>
        </p:spPr>
        <p:txBody>
          <a:bodyPr wrap="none">
            <a:spAutoFit/>
          </a:bodyPr>
          <a:lstStyle/>
          <a:p>
            <a:r>
              <a:rPr lang="en-US" altLang="zh-CN" sz="1200" b="1" i="1">
                <a:solidFill>
                  <a:srgbClr val="336699"/>
                </a:solidFill>
                <a:ea typeface="SimSun" pitchFamily="2" charset="-122"/>
              </a:rPr>
              <a:t>The United Nations </a:t>
            </a:r>
            <a:br>
              <a:rPr lang="en-US" altLang="zh-CN" sz="1200" b="1" i="1">
                <a:solidFill>
                  <a:srgbClr val="336699"/>
                </a:solidFill>
                <a:ea typeface="SimSun" pitchFamily="2" charset="-122"/>
              </a:rPr>
            </a:br>
            <a:r>
              <a:rPr lang="en-US" altLang="zh-CN" sz="1200" b="1" i="1">
                <a:solidFill>
                  <a:srgbClr val="336699"/>
                </a:solidFill>
                <a:ea typeface="SimSun" pitchFamily="2" charset="-122"/>
              </a:rPr>
              <a:t>Financial Situation</a:t>
            </a:r>
            <a:endParaRPr lang="en-GB" altLang="ja-JP" sz="1200" b="1" i="1">
              <a:solidFill>
                <a:srgbClr val="336699"/>
              </a:solidFill>
              <a:ea typeface="ＭＳ Ｐゴシック" charset="-128"/>
            </a:endParaRPr>
          </a:p>
        </p:txBody>
      </p:sp>
      <p:grpSp>
        <p:nvGrpSpPr>
          <p:cNvPr id="108" name="Group 37"/>
          <p:cNvGrpSpPr>
            <a:grpSpLocks/>
          </p:cNvGrpSpPr>
          <p:nvPr/>
        </p:nvGrpSpPr>
        <p:grpSpPr bwMode="auto">
          <a:xfrm>
            <a:off x="7712076" y="2219043"/>
            <a:ext cx="1162050" cy="630711"/>
            <a:chOff x="7658100" y="2106614"/>
            <a:chExt cx="1162050" cy="606425"/>
          </a:xfrm>
        </p:grpSpPr>
        <p:grpSp>
          <p:nvGrpSpPr>
            <p:cNvPr id="109" name="Group 58"/>
            <p:cNvGrpSpPr>
              <a:grpSpLocks/>
            </p:cNvGrpSpPr>
            <p:nvPr/>
          </p:nvGrpSpPr>
          <p:grpSpPr bwMode="auto">
            <a:xfrm>
              <a:off x="7667625" y="2106614"/>
              <a:ext cx="1152525" cy="606425"/>
              <a:chOff x="4830" y="1327"/>
              <a:chExt cx="726" cy="382"/>
            </a:xfrm>
          </p:grpSpPr>
          <p:sp>
            <p:nvSpPr>
              <p:cNvPr id="111" name="Text Box 59"/>
              <p:cNvSpPr txBox="1">
                <a:spLocks noChangeArrowheads="1"/>
              </p:cNvSpPr>
              <p:nvPr/>
            </p:nvSpPr>
            <p:spPr bwMode="auto">
              <a:xfrm>
                <a:off x="4830" y="1327"/>
                <a:ext cx="726" cy="173"/>
              </a:xfrm>
              <a:prstGeom prst="rect">
                <a:avLst/>
              </a:prstGeom>
              <a:noFill/>
              <a:ln w="9525">
                <a:noFill/>
                <a:miter lim="800000"/>
                <a:headEnd/>
                <a:tailEnd/>
              </a:ln>
            </p:spPr>
            <p:txBody>
              <a:bodyPr wrap="none">
                <a:spAutoFit/>
              </a:bodyPr>
              <a:lstStyle/>
              <a:p>
                <a:r>
                  <a:rPr lang="en-US" altLang="ja-JP" sz="1200" b="1">
                    <a:solidFill>
                      <a:srgbClr val="B2B2B2"/>
                    </a:solidFill>
                    <a:ea typeface="ＭＳ Ｐゴシック" charset="-128"/>
                  </a:rPr>
                  <a:t>Regular budget</a:t>
                </a:r>
              </a:p>
            </p:txBody>
          </p:sp>
          <p:sp>
            <p:nvSpPr>
              <p:cNvPr id="112" name="Text Box 60"/>
              <p:cNvSpPr txBox="1">
                <a:spLocks noChangeArrowheads="1"/>
              </p:cNvSpPr>
              <p:nvPr/>
            </p:nvSpPr>
            <p:spPr bwMode="auto">
              <a:xfrm>
                <a:off x="4830" y="1429"/>
                <a:ext cx="666" cy="173"/>
              </a:xfrm>
              <a:prstGeom prst="rect">
                <a:avLst/>
              </a:prstGeom>
              <a:noFill/>
              <a:ln w="9525">
                <a:noFill/>
                <a:miter lim="800000"/>
                <a:headEnd/>
                <a:tailEnd/>
              </a:ln>
            </p:spPr>
            <p:txBody>
              <a:bodyPr wrap="none">
                <a:spAutoFit/>
              </a:bodyPr>
              <a:lstStyle/>
              <a:p>
                <a:r>
                  <a:rPr lang="en-US" altLang="ja-JP" sz="1200" b="1">
                    <a:solidFill>
                      <a:srgbClr val="0066CC"/>
                    </a:solidFill>
                    <a:ea typeface="ＭＳ Ｐゴシック" charset="-128"/>
                  </a:rPr>
                  <a:t>Peacekeeping</a:t>
                </a:r>
              </a:p>
            </p:txBody>
          </p:sp>
          <p:sp>
            <p:nvSpPr>
              <p:cNvPr id="113" name="Text Box 61"/>
              <p:cNvSpPr txBox="1">
                <a:spLocks noChangeArrowheads="1"/>
              </p:cNvSpPr>
              <p:nvPr/>
            </p:nvSpPr>
            <p:spPr bwMode="auto">
              <a:xfrm>
                <a:off x="4830" y="1536"/>
                <a:ext cx="487" cy="173"/>
              </a:xfrm>
              <a:prstGeom prst="rect">
                <a:avLst/>
              </a:prstGeom>
              <a:noFill/>
              <a:ln w="9525">
                <a:noFill/>
                <a:miter lim="800000"/>
                <a:headEnd/>
                <a:tailEnd/>
              </a:ln>
            </p:spPr>
            <p:txBody>
              <a:bodyPr wrap="none">
                <a:spAutoFit/>
              </a:bodyPr>
              <a:lstStyle/>
              <a:p>
                <a:r>
                  <a:rPr lang="en-US" altLang="ja-JP" sz="1200" b="1">
                    <a:solidFill>
                      <a:srgbClr val="B2B2B2"/>
                    </a:solidFill>
                    <a:ea typeface="ＭＳ Ｐゴシック" charset="-128"/>
                  </a:rPr>
                  <a:t>Tribunals</a:t>
                </a:r>
              </a:p>
            </p:txBody>
          </p:sp>
        </p:grpSp>
        <p:sp>
          <p:nvSpPr>
            <p:cNvPr id="110" name="Rectangle 63"/>
            <p:cNvSpPr>
              <a:spLocks noChangeArrowheads="1"/>
            </p:cNvSpPr>
            <p:nvPr/>
          </p:nvSpPr>
          <p:spPr bwMode="auto">
            <a:xfrm flipH="1">
              <a:off x="7658100" y="2362200"/>
              <a:ext cx="76200" cy="76200"/>
            </a:xfrm>
            <a:prstGeom prst="rect">
              <a:avLst/>
            </a:prstGeom>
            <a:solidFill>
              <a:srgbClr val="0066CC"/>
            </a:solidFill>
            <a:ln w="9525">
              <a:solidFill>
                <a:srgbClr val="0066CC"/>
              </a:solidFill>
              <a:miter lim="800000"/>
              <a:headEnd/>
              <a:tailEnd/>
            </a:ln>
          </p:spPr>
          <p:txBody>
            <a:bodyPr wrap="none" anchor="ctr"/>
            <a:lstStyle/>
            <a:p>
              <a:endParaRPr lang="en-US" altLang="en-US" sz="1800"/>
            </a:p>
          </p:txBody>
        </p:sp>
      </p:grpSp>
      <p:sp>
        <p:nvSpPr>
          <p:cNvPr id="116" name="Text Box 7"/>
          <p:cNvSpPr txBox="1">
            <a:spLocks noChangeArrowheads="1"/>
          </p:cNvSpPr>
          <p:nvPr/>
        </p:nvSpPr>
        <p:spPr bwMode="auto">
          <a:xfrm>
            <a:off x="1127125" y="5347828"/>
            <a:ext cx="184150" cy="381397"/>
          </a:xfrm>
          <a:prstGeom prst="rect">
            <a:avLst/>
          </a:prstGeom>
          <a:noFill/>
          <a:ln w="9525">
            <a:noFill/>
            <a:miter lim="800000"/>
            <a:headEnd/>
            <a:tailEnd/>
          </a:ln>
        </p:spPr>
        <p:txBody>
          <a:bodyPr wrap="none">
            <a:spAutoFit/>
          </a:bodyPr>
          <a:lstStyle/>
          <a:p>
            <a:endParaRPr lang="en-US" altLang="en-US" sz="1800">
              <a:latin typeface="Arial" charset="0"/>
            </a:endParaRPr>
          </a:p>
        </p:txBody>
      </p:sp>
      <p:sp>
        <p:nvSpPr>
          <p:cNvPr id="117" name="Line 58"/>
          <p:cNvSpPr>
            <a:spLocks noChangeShapeType="1"/>
          </p:cNvSpPr>
          <p:nvPr/>
        </p:nvSpPr>
        <p:spPr bwMode="auto">
          <a:xfrm>
            <a:off x="152400" y="1505779"/>
            <a:ext cx="1487488" cy="0"/>
          </a:xfrm>
          <a:prstGeom prst="line">
            <a:avLst/>
          </a:prstGeom>
          <a:noFill/>
          <a:ln w="9525">
            <a:noFill/>
            <a:round/>
            <a:headEnd/>
            <a:tailEnd/>
          </a:ln>
        </p:spPr>
        <p:txBody>
          <a:bodyPr wrap="none"/>
          <a:lstStyle/>
          <a:p>
            <a:endParaRPr lang="en-US"/>
          </a:p>
        </p:txBody>
      </p:sp>
      <p:sp>
        <p:nvSpPr>
          <p:cNvPr id="118" name="Line 62"/>
          <p:cNvSpPr>
            <a:spLocks noChangeShapeType="1"/>
          </p:cNvSpPr>
          <p:nvPr/>
        </p:nvSpPr>
        <p:spPr bwMode="auto">
          <a:xfrm>
            <a:off x="1639889" y="1505779"/>
            <a:ext cx="1558925" cy="0"/>
          </a:xfrm>
          <a:prstGeom prst="line">
            <a:avLst/>
          </a:prstGeom>
          <a:noFill/>
          <a:ln w="9525">
            <a:noFill/>
            <a:round/>
            <a:headEnd/>
            <a:tailEnd/>
          </a:ln>
        </p:spPr>
        <p:txBody>
          <a:bodyPr wrap="none"/>
          <a:lstStyle/>
          <a:p>
            <a:endParaRPr lang="en-US"/>
          </a:p>
        </p:txBody>
      </p:sp>
      <p:sp>
        <p:nvSpPr>
          <p:cNvPr id="119" name="Line 64"/>
          <p:cNvSpPr>
            <a:spLocks noChangeShapeType="1"/>
          </p:cNvSpPr>
          <p:nvPr/>
        </p:nvSpPr>
        <p:spPr bwMode="auto">
          <a:xfrm>
            <a:off x="3198814" y="1505779"/>
            <a:ext cx="1558925" cy="0"/>
          </a:xfrm>
          <a:prstGeom prst="line">
            <a:avLst/>
          </a:prstGeom>
          <a:noFill/>
          <a:ln w="9525">
            <a:noFill/>
            <a:round/>
            <a:headEnd/>
            <a:tailEnd/>
          </a:ln>
        </p:spPr>
        <p:txBody>
          <a:bodyPr wrap="none"/>
          <a:lstStyle/>
          <a:p>
            <a:endParaRPr lang="en-US"/>
          </a:p>
        </p:txBody>
      </p:sp>
      <p:sp>
        <p:nvSpPr>
          <p:cNvPr id="120" name="Line 66"/>
          <p:cNvSpPr>
            <a:spLocks noChangeShapeType="1"/>
          </p:cNvSpPr>
          <p:nvPr/>
        </p:nvSpPr>
        <p:spPr bwMode="auto">
          <a:xfrm>
            <a:off x="4757739" y="1505779"/>
            <a:ext cx="1557337" cy="0"/>
          </a:xfrm>
          <a:prstGeom prst="line">
            <a:avLst/>
          </a:prstGeom>
          <a:noFill/>
          <a:ln w="9525">
            <a:noFill/>
            <a:round/>
            <a:headEnd/>
            <a:tailEnd/>
          </a:ln>
        </p:spPr>
        <p:txBody>
          <a:bodyPr wrap="none"/>
          <a:lstStyle/>
          <a:p>
            <a:endParaRPr lang="en-US"/>
          </a:p>
        </p:txBody>
      </p:sp>
      <p:sp>
        <p:nvSpPr>
          <p:cNvPr id="121" name="Line 68"/>
          <p:cNvSpPr>
            <a:spLocks noChangeShapeType="1"/>
          </p:cNvSpPr>
          <p:nvPr/>
        </p:nvSpPr>
        <p:spPr bwMode="auto">
          <a:xfrm>
            <a:off x="6315076" y="1505779"/>
            <a:ext cx="1609725" cy="0"/>
          </a:xfrm>
          <a:prstGeom prst="line">
            <a:avLst/>
          </a:prstGeom>
          <a:noFill/>
          <a:ln w="9525">
            <a:noFill/>
            <a:round/>
            <a:headEnd/>
            <a:tailEnd/>
          </a:ln>
        </p:spPr>
        <p:txBody>
          <a:bodyPr wrap="none"/>
          <a:lstStyle/>
          <a:p>
            <a:endParaRPr lang="en-US"/>
          </a:p>
        </p:txBody>
      </p:sp>
      <p:sp>
        <p:nvSpPr>
          <p:cNvPr id="122" name="Text Box 7"/>
          <p:cNvSpPr txBox="1">
            <a:spLocks noChangeArrowheads="1"/>
          </p:cNvSpPr>
          <p:nvPr/>
        </p:nvSpPr>
        <p:spPr bwMode="auto">
          <a:xfrm>
            <a:off x="1127125" y="5347828"/>
            <a:ext cx="184150" cy="381397"/>
          </a:xfrm>
          <a:prstGeom prst="rect">
            <a:avLst/>
          </a:prstGeom>
          <a:noFill/>
          <a:ln w="9525">
            <a:noFill/>
            <a:miter lim="800000"/>
            <a:headEnd/>
            <a:tailEnd/>
          </a:ln>
        </p:spPr>
        <p:txBody>
          <a:bodyPr wrap="none">
            <a:spAutoFit/>
          </a:bodyPr>
          <a:lstStyle/>
          <a:p>
            <a:endParaRPr lang="en-US" altLang="en-US" sz="1800">
              <a:latin typeface="Arial" charset="0"/>
            </a:endParaRPr>
          </a:p>
        </p:txBody>
      </p:sp>
      <p:sp>
        <p:nvSpPr>
          <p:cNvPr id="123" name="Line 58"/>
          <p:cNvSpPr>
            <a:spLocks noChangeShapeType="1"/>
          </p:cNvSpPr>
          <p:nvPr/>
        </p:nvSpPr>
        <p:spPr bwMode="auto">
          <a:xfrm>
            <a:off x="152400" y="1505779"/>
            <a:ext cx="1487488" cy="0"/>
          </a:xfrm>
          <a:prstGeom prst="line">
            <a:avLst/>
          </a:prstGeom>
          <a:noFill/>
          <a:ln w="9525">
            <a:noFill/>
            <a:round/>
            <a:headEnd/>
            <a:tailEnd/>
          </a:ln>
        </p:spPr>
        <p:txBody>
          <a:bodyPr wrap="none"/>
          <a:lstStyle/>
          <a:p>
            <a:endParaRPr lang="en-US"/>
          </a:p>
        </p:txBody>
      </p:sp>
      <p:sp>
        <p:nvSpPr>
          <p:cNvPr id="124" name="Line 62"/>
          <p:cNvSpPr>
            <a:spLocks noChangeShapeType="1"/>
          </p:cNvSpPr>
          <p:nvPr/>
        </p:nvSpPr>
        <p:spPr bwMode="auto">
          <a:xfrm>
            <a:off x="1639889" y="1505779"/>
            <a:ext cx="1558925" cy="0"/>
          </a:xfrm>
          <a:prstGeom prst="line">
            <a:avLst/>
          </a:prstGeom>
          <a:noFill/>
          <a:ln w="9525">
            <a:noFill/>
            <a:round/>
            <a:headEnd/>
            <a:tailEnd/>
          </a:ln>
        </p:spPr>
        <p:txBody>
          <a:bodyPr wrap="none"/>
          <a:lstStyle/>
          <a:p>
            <a:endParaRPr lang="en-US"/>
          </a:p>
        </p:txBody>
      </p:sp>
      <p:sp>
        <p:nvSpPr>
          <p:cNvPr id="125" name="Line 64"/>
          <p:cNvSpPr>
            <a:spLocks noChangeShapeType="1"/>
          </p:cNvSpPr>
          <p:nvPr/>
        </p:nvSpPr>
        <p:spPr bwMode="auto">
          <a:xfrm>
            <a:off x="3198814" y="1505779"/>
            <a:ext cx="1558925" cy="0"/>
          </a:xfrm>
          <a:prstGeom prst="line">
            <a:avLst/>
          </a:prstGeom>
          <a:noFill/>
          <a:ln w="9525">
            <a:noFill/>
            <a:round/>
            <a:headEnd/>
            <a:tailEnd/>
          </a:ln>
        </p:spPr>
        <p:txBody>
          <a:bodyPr wrap="none"/>
          <a:lstStyle/>
          <a:p>
            <a:endParaRPr lang="en-US"/>
          </a:p>
        </p:txBody>
      </p:sp>
      <p:sp>
        <p:nvSpPr>
          <p:cNvPr id="126" name="Line 66"/>
          <p:cNvSpPr>
            <a:spLocks noChangeShapeType="1"/>
          </p:cNvSpPr>
          <p:nvPr/>
        </p:nvSpPr>
        <p:spPr bwMode="auto">
          <a:xfrm>
            <a:off x="4757739" y="1505779"/>
            <a:ext cx="1557337" cy="0"/>
          </a:xfrm>
          <a:prstGeom prst="line">
            <a:avLst/>
          </a:prstGeom>
          <a:noFill/>
          <a:ln w="9525">
            <a:noFill/>
            <a:round/>
            <a:headEnd/>
            <a:tailEnd/>
          </a:ln>
        </p:spPr>
        <p:txBody>
          <a:bodyPr wrap="none"/>
          <a:lstStyle/>
          <a:p>
            <a:endParaRPr lang="en-US"/>
          </a:p>
        </p:txBody>
      </p:sp>
      <p:sp>
        <p:nvSpPr>
          <p:cNvPr id="127" name="Line 68"/>
          <p:cNvSpPr>
            <a:spLocks noChangeShapeType="1"/>
          </p:cNvSpPr>
          <p:nvPr/>
        </p:nvSpPr>
        <p:spPr bwMode="auto">
          <a:xfrm>
            <a:off x="6315076" y="1505779"/>
            <a:ext cx="1609725" cy="0"/>
          </a:xfrm>
          <a:prstGeom prst="line">
            <a:avLst/>
          </a:prstGeom>
          <a:noFill/>
          <a:ln w="9525">
            <a:noFill/>
            <a:round/>
            <a:headEnd/>
            <a:tailEnd/>
          </a:ln>
        </p:spPr>
        <p:txBody>
          <a:bodyPr wrap="none"/>
          <a:lstStyle/>
          <a:p>
            <a:endParaRPr lang="en-US"/>
          </a:p>
        </p:txBody>
      </p:sp>
      <p:sp>
        <p:nvSpPr>
          <p:cNvPr id="128" name="Rectangle 6"/>
          <p:cNvSpPr txBox="1">
            <a:spLocks noGrp="1" noChangeArrowheads="1"/>
          </p:cNvSpPr>
          <p:nvPr/>
        </p:nvSpPr>
        <p:spPr bwMode="auto">
          <a:xfrm>
            <a:off x="6553200" y="6495324"/>
            <a:ext cx="2133600" cy="495322"/>
          </a:xfrm>
          <a:prstGeom prst="rect">
            <a:avLst/>
          </a:prstGeom>
          <a:noFill/>
          <a:ln w="9525">
            <a:noFill/>
            <a:miter lim="800000"/>
            <a:headEnd/>
            <a:tailEnd/>
          </a:ln>
        </p:spPr>
        <p:txBody>
          <a:bodyPr/>
          <a:lstStyle/>
          <a:p>
            <a:pPr algn="r"/>
            <a:r>
              <a:rPr lang="en-GB" altLang="ja-JP" sz="1400" dirty="0">
                <a:ea typeface="ＭＳ Ｐゴシック" charset="-128"/>
              </a:rPr>
              <a:t>16</a:t>
            </a:r>
          </a:p>
        </p:txBody>
      </p:sp>
      <p:sp>
        <p:nvSpPr>
          <p:cNvPr id="129" name="Text Box 7"/>
          <p:cNvSpPr txBox="1">
            <a:spLocks noChangeArrowheads="1"/>
          </p:cNvSpPr>
          <p:nvPr/>
        </p:nvSpPr>
        <p:spPr bwMode="auto">
          <a:xfrm>
            <a:off x="1127125" y="5347828"/>
            <a:ext cx="184150" cy="381397"/>
          </a:xfrm>
          <a:prstGeom prst="rect">
            <a:avLst/>
          </a:prstGeom>
          <a:noFill/>
          <a:ln w="9525">
            <a:noFill/>
            <a:miter lim="800000"/>
            <a:headEnd/>
            <a:tailEnd/>
          </a:ln>
        </p:spPr>
        <p:txBody>
          <a:bodyPr wrap="none">
            <a:spAutoFit/>
          </a:bodyPr>
          <a:lstStyle/>
          <a:p>
            <a:endParaRPr lang="en-US" altLang="en-US" sz="1800">
              <a:latin typeface="Arial" charset="0"/>
            </a:endParaRPr>
          </a:p>
        </p:txBody>
      </p:sp>
      <p:sp>
        <p:nvSpPr>
          <p:cNvPr id="130" name="Line 58"/>
          <p:cNvSpPr>
            <a:spLocks noChangeShapeType="1"/>
          </p:cNvSpPr>
          <p:nvPr/>
        </p:nvSpPr>
        <p:spPr bwMode="auto">
          <a:xfrm>
            <a:off x="152400" y="1505779"/>
            <a:ext cx="1487488" cy="0"/>
          </a:xfrm>
          <a:prstGeom prst="line">
            <a:avLst/>
          </a:prstGeom>
          <a:noFill/>
          <a:ln w="9525">
            <a:noFill/>
            <a:round/>
            <a:headEnd/>
            <a:tailEnd/>
          </a:ln>
        </p:spPr>
        <p:txBody>
          <a:bodyPr wrap="none"/>
          <a:lstStyle/>
          <a:p>
            <a:endParaRPr lang="en-US"/>
          </a:p>
        </p:txBody>
      </p:sp>
      <p:sp>
        <p:nvSpPr>
          <p:cNvPr id="131" name="Line 62"/>
          <p:cNvSpPr>
            <a:spLocks noChangeShapeType="1"/>
          </p:cNvSpPr>
          <p:nvPr/>
        </p:nvSpPr>
        <p:spPr bwMode="auto">
          <a:xfrm>
            <a:off x="1639889" y="1505779"/>
            <a:ext cx="1558925" cy="0"/>
          </a:xfrm>
          <a:prstGeom prst="line">
            <a:avLst/>
          </a:prstGeom>
          <a:noFill/>
          <a:ln w="9525">
            <a:noFill/>
            <a:round/>
            <a:headEnd/>
            <a:tailEnd/>
          </a:ln>
        </p:spPr>
        <p:txBody>
          <a:bodyPr wrap="none"/>
          <a:lstStyle/>
          <a:p>
            <a:endParaRPr lang="en-US"/>
          </a:p>
        </p:txBody>
      </p:sp>
      <p:sp>
        <p:nvSpPr>
          <p:cNvPr id="132" name="Line 64"/>
          <p:cNvSpPr>
            <a:spLocks noChangeShapeType="1"/>
          </p:cNvSpPr>
          <p:nvPr/>
        </p:nvSpPr>
        <p:spPr bwMode="auto">
          <a:xfrm>
            <a:off x="3198814" y="1505779"/>
            <a:ext cx="1558925" cy="0"/>
          </a:xfrm>
          <a:prstGeom prst="line">
            <a:avLst/>
          </a:prstGeom>
          <a:noFill/>
          <a:ln w="9525">
            <a:noFill/>
            <a:round/>
            <a:headEnd/>
            <a:tailEnd/>
          </a:ln>
        </p:spPr>
        <p:txBody>
          <a:bodyPr wrap="none"/>
          <a:lstStyle/>
          <a:p>
            <a:endParaRPr lang="en-US"/>
          </a:p>
        </p:txBody>
      </p:sp>
      <p:sp>
        <p:nvSpPr>
          <p:cNvPr id="133" name="Line 66"/>
          <p:cNvSpPr>
            <a:spLocks noChangeShapeType="1"/>
          </p:cNvSpPr>
          <p:nvPr/>
        </p:nvSpPr>
        <p:spPr bwMode="auto">
          <a:xfrm>
            <a:off x="4757739" y="1505779"/>
            <a:ext cx="1557337" cy="0"/>
          </a:xfrm>
          <a:prstGeom prst="line">
            <a:avLst/>
          </a:prstGeom>
          <a:noFill/>
          <a:ln w="9525">
            <a:noFill/>
            <a:round/>
            <a:headEnd/>
            <a:tailEnd/>
          </a:ln>
        </p:spPr>
        <p:txBody>
          <a:bodyPr wrap="none"/>
          <a:lstStyle/>
          <a:p>
            <a:endParaRPr lang="en-US"/>
          </a:p>
        </p:txBody>
      </p:sp>
      <p:sp>
        <p:nvSpPr>
          <p:cNvPr id="134" name="Line 68"/>
          <p:cNvSpPr>
            <a:spLocks noChangeShapeType="1"/>
          </p:cNvSpPr>
          <p:nvPr/>
        </p:nvSpPr>
        <p:spPr bwMode="auto">
          <a:xfrm>
            <a:off x="6315076" y="1505779"/>
            <a:ext cx="1609725" cy="0"/>
          </a:xfrm>
          <a:prstGeom prst="line">
            <a:avLst/>
          </a:prstGeom>
          <a:noFill/>
          <a:ln w="9525">
            <a:noFill/>
            <a:round/>
            <a:headEnd/>
            <a:tailEnd/>
          </a:ln>
        </p:spPr>
        <p:txBody>
          <a:bodyPr wrap="none"/>
          <a:lstStyle/>
          <a:p>
            <a:endParaRPr lang="en-US"/>
          </a:p>
        </p:txBody>
      </p:sp>
      <p:pic>
        <p:nvPicPr>
          <p:cNvPr id="136" name="Picture 4"/>
          <p:cNvPicPr>
            <a:picLocks noChangeAspect="1" noChangeArrowheads="1"/>
          </p:cNvPicPr>
          <p:nvPr/>
        </p:nvPicPr>
        <p:blipFill>
          <a:blip r:embed="rId4"/>
          <a:srcRect/>
          <a:stretch>
            <a:fillRect/>
          </a:stretch>
        </p:blipFill>
        <p:spPr bwMode="auto">
          <a:xfrm>
            <a:off x="7772400" y="396258"/>
            <a:ext cx="1066800" cy="998900"/>
          </a:xfrm>
          <a:prstGeom prst="rect">
            <a:avLst/>
          </a:prstGeom>
          <a:noFill/>
          <a:ln w="9525">
            <a:noFill/>
            <a:miter lim="800000"/>
            <a:headEnd/>
            <a:tailEnd/>
          </a:ln>
        </p:spPr>
      </p:pic>
      <p:sp>
        <p:nvSpPr>
          <p:cNvPr id="137" name="Rectangle 48"/>
          <p:cNvSpPr>
            <a:spLocks/>
          </p:cNvSpPr>
          <p:nvPr/>
        </p:nvSpPr>
        <p:spPr bwMode="auto">
          <a:xfrm>
            <a:off x="7620000" y="237755"/>
            <a:ext cx="76200" cy="6764449"/>
          </a:xfrm>
          <a:prstGeom prst="rect">
            <a:avLst/>
          </a:prstGeom>
          <a:solidFill>
            <a:srgbClr val="0066CC"/>
          </a:solidFill>
          <a:ln w="9525">
            <a:noFill/>
            <a:miter lim="800000"/>
            <a:headEnd/>
            <a:tailEnd/>
          </a:ln>
        </p:spPr>
        <p:txBody>
          <a:bodyPr lIns="182880" rIns="182880" anchor="ctr"/>
          <a:lstStyle/>
          <a:p>
            <a:pPr>
              <a:spcAft>
                <a:spcPts val="1000"/>
              </a:spcAft>
            </a:pPr>
            <a:endParaRPr lang="en-US" altLang="ja-JP" sz="800" i="1">
              <a:solidFill>
                <a:srgbClr val="FFFFFF"/>
              </a:solidFill>
              <a:latin typeface="Cambria" pitchFamily="18" charset="0"/>
              <a:ea typeface="SimSun" pitchFamily="2" charset="-122"/>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p:txBody>
      </p:sp>
      <p:sp>
        <p:nvSpPr>
          <p:cNvPr id="138" name="Text Box 6"/>
          <p:cNvSpPr txBox="1">
            <a:spLocks noChangeArrowheads="1"/>
          </p:cNvSpPr>
          <p:nvPr/>
        </p:nvSpPr>
        <p:spPr bwMode="auto">
          <a:xfrm>
            <a:off x="7664450" y="1505779"/>
            <a:ext cx="1441450" cy="475509"/>
          </a:xfrm>
          <a:prstGeom prst="rect">
            <a:avLst/>
          </a:prstGeom>
          <a:noFill/>
          <a:ln w="9525">
            <a:noFill/>
            <a:miter lim="800000"/>
            <a:headEnd/>
            <a:tailEnd/>
          </a:ln>
        </p:spPr>
        <p:txBody>
          <a:bodyPr wrap="none">
            <a:spAutoFit/>
          </a:bodyPr>
          <a:lstStyle/>
          <a:p>
            <a:r>
              <a:rPr lang="en-US" altLang="zh-CN" sz="1200" b="1" i="1">
                <a:solidFill>
                  <a:srgbClr val="336699"/>
                </a:solidFill>
                <a:ea typeface="SimSun" pitchFamily="2" charset="-122"/>
              </a:rPr>
              <a:t>The United Nations </a:t>
            </a:r>
            <a:br>
              <a:rPr lang="en-US" altLang="zh-CN" sz="1200" b="1" i="1">
                <a:solidFill>
                  <a:srgbClr val="336699"/>
                </a:solidFill>
                <a:ea typeface="SimSun" pitchFamily="2" charset="-122"/>
              </a:rPr>
            </a:br>
            <a:r>
              <a:rPr lang="en-US" altLang="zh-CN" sz="1200" b="1" i="1">
                <a:solidFill>
                  <a:srgbClr val="336699"/>
                </a:solidFill>
                <a:ea typeface="SimSun" pitchFamily="2" charset="-122"/>
              </a:rPr>
              <a:t>Financial Situation</a:t>
            </a:r>
            <a:endParaRPr lang="en-GB" altLang="ja-JP" sz="1200" b="1" i="1">
              <a:solidFill>
                <a:srgbClr val="336699"/>
              </a:solidFill>
              <a:ea typeface="ＭＳ Ｐゴシック" charset="-128"/>
            </a:endParaRPr>
          </a:p>
        </p:txBody>
      </p:sp>
      <p:sp>
        <p:nvSpPr>
          <p:cNvPr id="147" name="Text Box 7"/>
          <p:cNvSpPr txBox="1">
            <a:spLocks noChangeArrowheads="1"/>
          </p:cNvSpPr>
          <p:nvPr/>
        </p:nvSpPr>
        <p:spPr bwMode="auto">
          <a:xfrm>
            <a:off x="1127125" y="5347828"/>
            <a:ext cx="184150" cy="381397"/>
          </a:xfrm>
          <a:prstGeom prst="rect">
            <a:avLst/>
          </a:prstGeom>
          <a:noFill/>
          <a:ln w="9525">
            <a:noFill/>
            <a:miter lim="800000"/>
            <a:headEnd/>
            <a:tailEnd/>
          </a:ln>
        </p:spPr>
        <p:txBody>
          <a:bodyPr wrap="none">
            <a:spAutoFit/>
          </a:bodyPr>
          <a:lstStyle/>
          <a:p>
            <a:endParaRPr lang="en-US" altLang="en-US" sz="1800">
              <a:latin typeface="Arial" charset="0"/>
            </a:endParaRPr>
          </a:p>
        </p:txBody>
      </p:sp>
      <p:sp>
        <p:nvSpPr>
          <p:cNvPr id="148" name="Line 58"/>
          <p:cNvSpPr>
            <a:spLocks noChangeShapeType="1"/>
          </p:cNvSpPr>
          <p:nvPr/>
        </p:nvSpPr>
        <p:spPr bwMode="auto">
          <a:xfrm>
            <a:off x="152400" y="1505779"/>
            <a:ext cx="1487488" cy="0"/>
          </a:xfrm>
          <a:prstGeom prst="line">
            <a:avLst/>
          </a:prstGeom>
          <a:noFill/>
          <a:ln w="9525">
            <a:noFill/>
            <a:round/>
            <a:headEnd/>
            <a:tailEnd/>
          </a:ln>
        </p:spPr>
        <p:txBody>
          <a:bodyPr wrap="none"/>
          <a:lstStyle/>
          <a:p>
            <a:endParaRPr lang="en-US"/>
          </a:p>
        </p:txBody>
      </p:sp>
      <p:sp>
        <p:nvSpPr>
          <p:cNvPr id="149" name="Line 62"/>
          <p:cNvSpPr>
            <a:spLocks noChangeShapeType="1"/>
          </p:cNvSpPr>
          <p:nvPr/>
        </p:nvSpPr>
        <p:spPr bwMode="auto">
          <a:xfrm>
            <a:off x="1639889" y="1505779"/>
            <a:ext cx="1558925" cy="0"/>
          </a:xfrm>
          <a:prstGeom prst="line">
            <a:avLst/>
          </a:prstGeom>
          <a:noFill/>
          <a:ln w="9525">
            <a:noFill/>
            <a:round/>
            <a:headEnd/>
            <a:tailEnd/>
          </a:ln>
        </p:spPr>
        <p:txBody>
          <a:bodyPr wrap="none"/>
          <a:lstStyle/>
          <a:p>
            <a:endParaRPr lang="en-US"/>
          </a:p>
        </p:txBody>
      </p:sp>
      <p:sp>
        <p:nvSpPr>
          <p:cNvPr id="150" name="Line 64"/>
          <p:cNvSpPr>
            <a:spLocks noChangeShapeType="1"/>
          </p:cNvSpPr>
          <p:nvPr/>
        </p:nvSpPr>
        <p:spPr bwMode="auto">
          <a:xfrm>
            <a:off x="3198814" y="1505779"/>
            <a:ext cx="1558925" cy="0"/>
          </a:xfrm>
          <a:prstGeom prst="line">
            <a:avLst/>
          </a:prstGeom>
          <a:noFill/>
          <a:ln w="9525">
            <a:noFill/>
            <a:round/>
            <a:headEnd/>
            <a:tailEnd/>
          </a:ln>
        </p:spPr>
        <p:txBody>
          <a:bodyPr wrap="none"/>
          <a:lstStyle/>
          <a:p>
            <a:endParaRPr lang="en-US"/>
          </a:p>
        </p:txBody>
      </p:sp>
      <p:sp>
        <p:nvSpPr>
          <p:cNvPr id="151" name="Line 66"/>
          <p:cNvSpPr>
            <a:spLocks noChangeShapeType="1"/>
          </p:cNvSpPr>
          <p:nvPr/>
        </p:nvSpPr>
        <p:spPr bwMode="auto">
          <a:xfrm>
            <a:off x="4757739" y="1505779"/>
            <a:ext cx="1557337" cy="0"/>
          </a:xfrm>
          <a:prstGeom prst="line">
            <a:avLst/>
          </a:prstGeom>
          <a:noFill/>
          <a:ln w="9525">
            <a:noFill/>
            <a:round/>
            <a:headEnd/>
            <a:tailEnd/>
          </a:ln>
        </p:spPr>
        <p:txBody>
          <a:bodyPr wrap="none"/>
          <a:lstStyle/>
          <a:p>
            <a:endParaRPr lang="en-US"/>
          </a:p>
        </p:txBody>
      </p:sp>
      <p:sp>
        <p:nvSpPr>
          <p:cNvPr id="152" name="Line 68"/>
          <p:cNvSpPr>
            <a:spLocks noChangeShapeType="1"/>
          </p:cNvSpPr>
          <p:nvPr/>
        </p:nvSpPr>
        <p:spPr bwMode="auto">
          <a:xfrm>
            <a:off x="6315076" y="1505779"/>
            <a:ext cx="1609725" cy="0"/>
          </a:xfrm>
          <a:prstGeom prst="line">
            <a:avLst/>
          </a:prstGeom>
          <a:noFill/>
          <a:ln w="9525">
            <a:noFill/>
            <a:round/>
            <a:headEnd/>
            <a:tailEnd/>
          </a:ln>
        </p:spPr>
        <p:txBody>
          <a:bodyPr wrap="none"/>
          <a:lstStyle/>
          <a:p>
            <a:endParaRPr lang="en-US"/>
          </a:p>
        </p:txBody>
      </p:sp>
      <p:sp>
        <p:nvSpPr>
          <p:cNvPr id="153" name="Text Box 7"/>
          <p:cNvSpPr txBox="1">
            <a:spLocks noChangeArrowheads="1"/>
          </p:cNvSpPr>
          <p:nvPr/>
        </p:nvSpPr>
        <p:spPr bwMode="auto">
          <a:xfrm>
            <a:off x="1127125" y="5347828"/>
            <a:ext cx="184150" cy="381397"/>
          </a:xfrm>
          <a:prstGeom prst="rect">
            <a:avLst/>
          </a:prstGeom>
          <a:noFill/>
          <a:ln w="9525">
            <a:noFill/>
            <a:miter lim="800000"/>
            <a:headEnd/>
            <a:tailEnd/>
          </a:ln>
        </p:spPr>
        <p:txBody>
          <a:bodyPr wrap="none">
            <a:spAutoFit/>
          </a:bodyPr>
          <a:lstStyle/>
          <a:p>
            <a:endParaRPr lang="en-US" altLang="en-US" sz="1800">
              <a:latin typeface="Arial" charset="0"/>
            </a:endParaRPr>
          </a:p>
        </p:txBody>
      </p:sp>
      <p:sp>
        <p:nvSpPr>
          <p:cNvPr id="154" name="Line 58"/>
          <p:cNvSpPr>
            <a:spLocks noChangeShapeType="1"/>
          </p:cNvSpPr>
          <p:nvPr/>
        </p:nvSpPr>
        <p:spPr bwMode="auto">
          <a:xfrm>
            <a:off x="152400" y="1505779"/>
            <a:ext cx="1487488" cy="0"/>
          </a:xfrm>
          <a:prstGeom prst="line">
            <a:avLst/>
          </a:prstGeom>
          <a:noFill/>
          <a:ln w="9525">
            <a:noFill/>
            <a:round/>
            <a:headEnd/>
            <a:tailEnd/>
          </a:ln>
        </p:spPr>
        <p:txBody>
          <a:bodyPr wrap="none"/>
          <a:lstStyle/>
          <a:p>
            <a:endParaRPr lang="en-US"/>
          </a:p>
        </p:txBody>
      </p:sp>
      <p:sp>
        <p:nvSpPr>
          <p:cNvPr id="155" name="Line 62"/>
          <p:cNvSpPr>
            <a:spLocks noChangeShapeType="1"/>
          </p:cNvSpPr>
          <p:nvPr/>
        </p:nvSpPr>
        <p:spPr bwMode="auto">
          <a:xfrm>
            <a:off x="1639889" y="1505779"/>
            <a:ext cx="1558925" cy="0"/>
          </a:xfrm>
          <a:prstGeom prst="line">
            <a:avLst/>
          </a:prstGeom>
          <a:noFill/>
          <a:ln w="9525">
            <a:noFill/>
            <a:round/>
            <a:headEnd/>
            <a:tailEnd/>
          </a:ln>
        </p:spPr>
        <p:txBody>
          <a:bodyPr wrap="none"/>
          <a:lstStyle/>
          <a:p>
            <a:endParaRPr lang="en-US"/>
          </a:p>
        </p:txBody>
      </p:sp>
      <p:sp>
        <p:nvSpPr>
          <p:cNvPr id="156" name="Line 64"/>
          <p:cNvSpPr>
            <a:spLocks noChangeShapeType="1"/>
          </p:cNvSpPr>
          <p:nvPr/>
        </p:nvSpPr>
        <p:spPr bwMode="auto">
          <a:xfrm>
            <a:off x="3198814" y="1505779"/>
            <a:ext cx="1558925" cy="0"/>
          </a:xfrm>
          <a:prstGeom prst="line">
            <a:avLst/>
          </a:prstGeom>
          <a:noFill/>
          <a:ln w="9525">
            <a:noFill/>
            <a:round/>
            <a:headEnd/>
            <a:tailEnd/>
          </a:ln>
        </p:spPr>
        <p:txBody>
          <a:bodyPr wrap="none"/>
          <a:lstStyle/>
          <a:p>
            <a:endParaRPr lang="en-US"/>
          </a:p>
        </p:txBody>
      </p:sp>
      <p:sp>
        <p:nvSpPr>
          <p:cNvPr id="157" name="Line 66"/>
          <p:cNvSpPr>
            <a:spLocks noChangeShapeType="1"/>
          </p:cNvSpPr>
          <p:nvPr/>
        </p:nvSpPr>
        <p:spPr bwMode="auto">
          <a:xfrm>
            <a:off x="4757739" y="1505779"/>
            <a:ext cx="1557337" cy="0"/>
          </a:xfrm>
          <a:prstGeom prst="line">
            <a:avLst/>
          </a:prstGeom>
          <a:noFill/>
          <a:ln w="9525">
            <a:noFill/>
            <a:round/>
            <a:headEnd/>
            <a:tailEnd/>
          </a:ln>
        </p:spPr>
        <p:txBody>
          <a:bodyPr wrap="none"/>
          <a:lstStyle/>
          <a:p>
            <a:endParaRPr lang="en-US"/>
          </a:p>
        </p:txBody>
      </p:sp>
      <p:sp>
        <p:nvSpPr>
          <p:cNvPr id="158" name="Line 68"/>
          <p:cNvSpPr>
            <a:spLocks noChangeShapeType="1"/>
          </p:cNvSpPr>
          <p:nvPr/>
        </p:nvSpPr>
        <p:spPr bwMode="auto">
          <a:xfrm>
            <a:off x="6315076" y="1505779"/>
            <a:ext cx="1609725" cy="0"/>
          </a:xfrm>
          <a:prstGeom prst="line">
            <a:avLst/>
          </a:prstGeom>
          <a:noFill/>
          <a:ln w="9525">
            <a:noFill/>
            <a:round/>
            <a:headEnd/>
            <a:tailEnd/>
          </a:ln>
        </p:spPr>
        <p:txBody>
          <a:bodyPr wrap="none"/>
          <a:lstStyle/>
          <a:p>
            <a:endParaRPr lang="en-US"/>
          </a:p>
        </p:txBody>
      </p:sp>
      <p:sp>
        <p:nvSpPr>
          <p:cNvPr id="159" name="Text Box 7"/>
          <p:cNvSpPr txBox="1">
            <a:spLocks noChangeArrowheads="1"/>
          </p:cNvSpPr>
          <p:nvPr/>
        </p:nvSpPr>
        <p:spPr bwMode="auto">
          <a:xfrm>
            <a:off x="1127125" y="5347828"/>
            <a:ext cx="184150" cy="381397"/>
          </a:xfrm>
          <a:prstGeom prst="rect">
            <a:avLst/>
          </a:prstGeom>
          <a:noFill/>
          <a:ln w="9525">
            <a:noFill/>
            <a:miter lim="800000"/>
            <a:headEnd/>
            <a:tailEnd/>
          </a:ln>
        </p:spPr>
        <p:txBody>
          <a:bodyPr wrap="none">
            <a:spAutoFit/>
          </a:bodyPr>
          <a:lstStyle/>
          <a:p>
            <a:endParaRPr lang="en-US" altLang="en-US" sz="1800">
              <a:latin typeface="Arial" charset="0"/>
            </a:endParaRPr>
          </a:p>
        </p:txBody>
      </p:sp>
      <p:sp>
        <p:nvSpPr>
          <p:cNvPr id="160" name="Line 58"/>
          <p:cNvSpPr>
            <a:spLocks noChangeShapeType="1"/>
          </p:cNvSpPr>
          <p:nvPr/>
        </p:nvSpPr>
        <p:spPr bwMode="auto">
          <a:xfrm>
            <a:off x="152400" y="1505779"/>
            <a:ext cx="1487488" cy="0"/>
          </a:xfrm>
          <a:prstGeom prst="line">
            <a:avLst/>
          </a:prstGeom>
          <a:noFill/>
          <a:ln w="9525">
            <a:noFill/>
            <a:round/>
            <a:headEnd/>
            <a:tailEnd/>
          </a:ln>
        </p:spPr>
        <p:txBody>
          <a:bodyPr wrap="none"/>
          <a:lstStyle/>
          <a:p>
            <a:endParaRPr lang="en-US"/>
          </a:p>
        </p:txBody>
      </p:sp>
      <p:sp>
        <p:nvSpPr>
          <p:cNvPr id="161" name="Line 62"/>
          <p:cNvSpPr>
            <a:spLocks noChangeShapeType="1"/>
          </p:cNvSpPr>
          <p:nvPr/>
        </p:nvSpPr>
        <p:spPr bwMode="auto">
          <a:xfrm>
            <a:off x="1639889" y="1505779"/>
            <a:ext cx="1558925" cy="0"/>
          </a:xfrm>
          <a:prstGeom prst="line">
            <a:avLst/>
          </a:prstGeom>
          <a:noFill/>
          <a:ln w="9525">
            <a:noFill/>
            <a:round/>
            <a:headEnd/>
            <a:tailEnd/>
          </a:ln>
        </p:spPr>
        <p:txBody>
          <a:bodyPr wrap="none"/>
          <a:lstStyle/>
          <a:p>
            <a:endParaRPr lang="en-US"/>
          </a:p>
        </p:txBody>
      </p:sp>
      <p:sp>
        <p:nvSpPr>
          <p:cNvPr id="162" name="Line 64"/>
          <p:cNvSpPr>
            <a:spLocks noChangeShapeType="1"/>
          </p:cNvSpPr>
          <p:nvPr/>
        </p:nvSpPr>
        <p:spPr bwMode="auto">
          <a:xfrm>
            <a:off x="3198814" y="1505779"/>
            <a:ext cx="1558925" cy="0"/>
          </a:xfrm>
          <a:prstGeom prst="line">
            <a:avLst/>
          </a:prstGeom>
          <a:noFill/>
          <a:ln w="9525">
            <a:noFill/>
            <a:round/>
            <a:headEnd/>
            <a:tailEnd/>
          </a:ln>
        </p:spPr>
        <p:txBody>
          <a:bodyPr wrap="none"/>
          <a:lstStyle/>
          <a:p>
            <a:endParaRPr lang="en-US"/>
          </a:p>
        </p:txBody>
      </p:sp>
      <p:sp>
        <p:nvSpPr>
          <p:cNvPr id="163" name="Line 66"/>
          <p:cNvSpPr>
            <a:spLocks noChangeShapeType="1"/>
          </p:cNvSpPr>
          <p:nvPr/>
        </p:nvSpPr>
        <p:spPr bwMode="auto">
          <a:xfrm>
            <a:off x="4757739" y="1505779"/>
            <a:ext cx="1557337" cy="0"/>
          </a:xfrm>
          <a:prstGeom prst="line">
            <a:avLst/>
          </a:prstGeom>
          <a:noFill/>
          <a:ln w="9525">
            <a:noFill/>
            <a:round/>
            <a:headEnd/>
            <a:tailEnd/>
          </a:ln>
        </p:spPr>
        <p:txBody>
          <a:bodyPr wrap="none"/>
          <a:lstStyle/>
          <a:p>
            <a:endParaRPr lang="en-US"/>
          </a:p>
        </p:txBody>
      </p:sp>
      <p:sp>
        <p:nvSpPr>
          <p:cNvPr id="164" name="Line 68"/>
          <p:cNvSpPr>
            <a:spLocks noChangeShapeType="1"/>
          </p:cNvSpPr>
          <p:nvPr/>
        </p:nvSpPr>
        <p:spPr bwMode="auto">
          <a:xfrm>
            <a:off x="6315076" y="1505779"/>
            <a:ext cx="1609725" cy="0"/>
          </a:xfrm>
          <a:prstGeom prst="line">
            <a:avLst/>
          </a:prstGeom>
          <a:noFill/>
          <a:ln w="9525">
            <a:noFill/>
            <a:round/>
            <a:headEnd/>
            <a:tailEnd/>
          </a:ln>
        </p:spPr>
        <p:txBody>
          <a:bodyPr wrap="none"/>
          <a:lstStyle/>
          <a:p>
            <a:endParaRPr lang="en-US"/>
          </a:p>
        </p:txBody>
      </p:sp>
      <p:sp>
        <p:nvSpPr>
          <p:cNvPr id="165" name="Text Box 77"/>
          <p:cNvSpPr txBox="1">
            <a:spLocks noChangeArrowheads="1"/>
          </p:cNvSpPr>
          <p:nvPr/>
        </p:nvSpPr>
        <p:spPr bwMode="auto">
          <a:xfrm>
            <a:off x="152400" y="146844"/>
            <a:ext cx="7315200" cy="1123384"/>
          </a:xfrm>
          <a:prstGeom prst="rect">
            <a:avLst/>
          </a:prstGeom>
          <a:noFill/>
          <a:ln w="9525">
            <a:noFill/>
            <a:miter lim="800000"/>
            <a:headEnd/>
            <a:tailEnd/>
          </a:ln>
        </p:spPr>
        <p:txBody>
          <a:bodyPr>
            <a:spAutoFit/>
          </a:bodyPr>
          <a:lstStyle/>
          <a:p>
            <a:r>
              <a:rPr lang="en-GB" altLang="ja-JP" sz="3200" dirty="0">
                <a:ea typeface="ＭＳ Ｐゴシック" pitchFamily="34" charset="-128"/>
              </a:rPr>
              <a:t>Chart 16 -</a:t>
            </a:r>
            <a:r>
              <a:rPr lang="en-GB" altLang="ja-JP" sz="3200" dirty="0">
                <a:solidFill>
                  <a:srgbClr val="0066CC"/>
                </a:solidFill>
                <a:ea typeface="ＭＳ Ｐゴシック" pitchFamily="34" charset="-128"/>
              </a:rPr>
              <a:t> </a:t>
            </a:r>
            <a:r>
              <a:rPr lang="en-GB" altLang="ja-JP" sz="3200" dirty="0">
                <a:solidFill>
                  <a:srgbClr val="0066CC"/>
                </a:solidFill>
                <a:ea typeface="ＭＳ Ｐゴシック" charset="-128"/>
              </a:rPr>
              <a:t>Peacekeeping Cash Position</a:t>
            </a:r>
            <a:endParaRPr lang="en-GB" altLang="ja-JP" sz="3200" dirty="0">
              <a:ea typeface="ＭＳ Ｐゴシック" charset="-128"/>
            </a:endParaRPr>
          </a:p>
          <a:p>
            <a:r>
              <a:rPr lang="en-US" altLang="ja-JP" sz="2000" dirty="0">
                <a:ea typeface="ＭＳ Ｐゴシック" charset="-128"/>
              </a:rPr>
              <a:t>Actual Figures for Peacekeeping for 2016-2018</a:t>
            </a:r>
          </a:p>
          <a:p>
            <a:r>
              <a:rPr lang="en-GB" altLang="ja-JP" dirty="0">
                <a:ea typeface="ＭＳ Ｐゴシック" charset="-128"/>
              </a:rPr>
              <a:t>(US$ millions)</a:t>
            </a:r>
            <a:endParaRPr lang="en-GB" altLang="ja-JP" sz="2000" dirty="0">
              <a:ea typeface="ＭＳ Ｐゴシック" charset="-128"/>
            </a:endParaRPr>
          </a:p>
        </p:txBody>
      </p:sp>
      <p:sp>
        <p:nvSpPr>
          <p:cNvPr id="166" name="Rectangle 48"/>
          <p:cNvSpPr>
            <a:spLocks/>
          </p:cNvSpPr>
          <p:nvPr/>
        </p:nvSpPr>
        <p:spPr bwMode="auto">
          <a:xfrm>
            <a:off x="7620000" y="237755"/>
            <a:ext cx="76200" cy="6764449"/>
          </a:xfrm>
          <a:prstGeom prst="rect">
            <a:avLst/>
          </a:prstGeom>
          <a:solidFill>
            <a:srgbClr val="0066CC"/>
          </a:solidFill>
          <a:ln w="9525">
            <a:noFill/>
            <a:miter lim="800000"/>
            <a:headEnd/>
            <a:tailEnd/>
          </a:ln>
        </p:spPr>
        <p:txBody>
          <a:bodyPr lIns="182880" rIns="182880" anchor="ctr"/>
          <a:lstStyle/>
          <a:p>
            <a:pPr>
              <a:spcAft>
                <a:spcPts val="1000"/>
              </a:spcAft>
            </a:pPr>
            <a:endParaRPr lang="en-US" altLang="ja-JP" sz="800" i="1">
              <a:solidFill>
                <a:srgbClr val="FFFFFF"/>
              </a:solidFill>
              <a:latin typeface="Cambria" pitchFamily="18" charset="0"/>
              <a:ea typeface="SimSun" pitchFamily="2" charset="-122"/>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p:txBody>
      </p:sp>
      <p:sp>
        <p:nvSpPr>
          <p:cNvPr id="135" name="Text Box 7">
            <a:extLst>
              <a:ext uri="{FF2B5EF4-FFF2-40B4-BE49-F238E27FC236}">
                <a16:creationId xmlns:a16="http://schemas.microsoft.com/office/drawing/2014/main" id="{68834DF7-35C0-46CD-B39F-CDF31536661D}"/>
              </a:ext>
            </a:extLst>
          </p:cNvPr>
          <p:cNvSpPr txBox="1">
            <a:spLocks noChangeArrowheads="1"/>
          </p:cNvSpPr>
          <p:nvPr/>
        </p:nvSpPr>
        <p:spPr bwMode="auto">
          <a:xfrm>
            <a:off x="1127125" y="5347828"/>
            <a:ext cx="184150" cy="381397"/>
          </a:xfrm>
          <a:prstGeom prst="rect">
            <a:avLst/>
          </a:prstGeom>
          <a:noFill/>
          <a:ln w="9525">
            <a:noFill/>
            <a:miter lim="800000"/>
            <a:headEnd/>
            <a:tailEnd/>
          </a:ln>
        </p:spPr>
        <p:txBody>
          <a:bodyPr wrap="none">
            <a:spAutoFit/>
          </a:bodyPr>
          <a:lstStyle/>
          <a:p>
            <a:endParaRPr lang="en-US" altLang="en-US" sz="1800">
              <a:latin typeface="Arial" charset="0"/>
            </a:endParaRPr>
          </a:p>
        </p:txBody>
      </p:sp>
      <p:sp>
        <p:nvSpPr>
          <p:cNvPr id="145" name="Line 58">
            <a:extLst>
              <a:ext uri="{FF2B5EF4-FFF2-40B4-BE49-F238E27FC236}">
                <a16:creationId xmlns:a16="http://schemas.microsoft.com/office/drawing/2014/main" id="{8E76BB7D-21C7-4CD0-AAC0-244B019885DA}"/>
              </a:ext>
            </a:extLst>
          </p:cNvPr>
          <p:cNvSpPr>
            <a:spLocks noChangeShapeType="1"/>
          </p:cNvSpPr>
          <p:nvPr/>
        </p:nvSpPr>
        <p:spPr bwMode="auto">
          <a:xfrm>
            <a:off x="152400" y="1505779"/>
            <a:ext cx="1487488" cy="0"/>
          </a:xfrm>
          <a:prstGeom prst="line">
            <a:avLst/>
          </a:prstGeom>
          <a:noFill/>
          <a:ln w="9525">
            <a:noFill/>
            <a:round/>
            <a:headEnd/>
            <a:tailEnd/>
          </a:ln>
        </p:spPr>
        <p:txBody>
          <a:bodyPr wrap="none"/>
          <a:lstStyle/>
          <a:p>
            <a:endParaRPr lang="en-US"/>
          </a:p>
        </p:txBody>
      </p:sp>
      <p:sp>
        <p:nvSpPr>
          <p:cNvPr id="146" name="Line 62">
            <a:extLst>
              <a:ext uri="{FF2B5EF4-FFF2-40B4-BE49-F238E27FC236}">
                <a16:creationId xmlns:a16="http://schemas.microsoft.com/office/drawing/2014/main" id="{E6B48894-4252-4E4F-A739-54E7C90CC1B8}"/>
              </a:ext>
            </a:extLst>
          </p:cNvPr>
          <p:cNvSpPr>
            <a:spLocks noChangeShapeType="1"/>
          </p:cNvSpPr>
          <p:nvPr/>
        </p:nvSpPr>
        <p:spPr bwMode="auto">
          <a:xfrm>
            <a:off x="1639889" y="1505779"/>
            <a:ext cx="1558925" cy="0"/>
          </a:xfrm>
          <a:prstGeom prst="line">
            <a:avLst/>
          </a:prstGeom>
          <a:noFill/>
          <a:ln w="9525">
            <a:noFill/>
            <a:round/>
            <a:headEnd/>
            <a:tailEnd/>
          </a:ln>
        </p:spPr>
        <p:txBody>
          <a:bodyPr wrap="none"/>
          <a:lstStyle/>
          <a:p>
            <a:endParaRPr lang="en-US"/>
          </a:p>
        </p:txBody>
      </p:sp>
      <p:sp>
        <p:nvSpPr>
          <p:cNvPr id="168" name="Line 64">
            <a:extLst>
              <a:ext uri="{FF2B5EF4-FFF2-40B4-BE49-F238E27FC236}">
                <a16:creationId xmlns:a16="http://schemas.microsoft.com/office/drawing/2014/main" id="{B0AE3A43-C702-49C1-A9BC-0C125D4B298C}"/>
              </a:ext>
            </a:extLst>
          </p:cNvPr>
          <p:cNvSpPr>
            <a:spLocks noChangeShapeType="1"/>
          </p:cNvSpPr>
          <p:nvPr/>
        </p:nvSpPr>
        <p:spPr bwMode="auto">
          <a:xfrm>
            <a:off x="3198814" y="1505779"/>
            <a:ext cx="1558925" cy="0"/>
          </a:xfrm>
          <a:prstGeom prst="line">
            <a:avLst/>
          </a:prstGeom>
          <a:noFill/>
          <a:ln w="9525">
            <a:noFill/>
            <a:round/>
            <a:headEnd/>
            <a:tailEnd/>
          </a:ln>
        </p:spPr>
        <p:txBody>
          <a:bodyPr wrap="none"/>
          <a:lstStyle/>
          <a:p>
            <a:endParaRPr lang="en-US"/>
          </a:p>
        </p:txBody>
      </p:sp>
      <p:sp>
        <p:nvSpPr>
          <p:cNvPr id="169" name="Line 66">
            <a:extLst>
              <a:ext uri="{FF2B5EF4-FFF2-40B4-BE49-F238E27FC236}">
                <a16:creationId xmlns:a16="http://schemas.microsoft.com/office/drawing/2014/main" id="{4F22EE4F-CCA6-4410-81FC-4A8C22A0085F}"/>
              </a:ext>
            </a:extLst>
          </p:cNvPr>
          <p:cNvSpPr>
            <a:spLocks noChangeShapeType="1"/>
          </p:cNvSpPr>
          <p:nvPr/>
        </p:nvSpPr>
        <p:spPr bwMode="auto">
          <a:xfrm>
            <a:off x="4757739" y="1505779"/>
            <a:ext cx="1557337" cy="0"/>
          </a:xfrm>
          <a:prstGeom prst="line">
            <a:avLst/>
          </a:prstGeom>
          <a:noFill/>
          <a:ln w="9525">
            <a:noFill/>
            <a:round/>
            <a:headEnd/>
            <a:tailEnd/>
          </a:ln>
        </p:spPr>
        <p:txBody>
          <a:bodyPr wrap="none"/>
          <a:lstStyle/>
          <a:p>
            <a:endParaRPr lang="en-US"/>
          </a:p>
        </p:txBody>
      </p:sp>
      <p:sp>
        <p:nvSpPr>
          <p:cNvPr id="170" name="Line 68">
            <a:extLst>
              <a:ext uri="{FF2B5EF4-FFF2-40B4-BE49-F238E27FC236}">
                <a16:creationId xmlns:a16="http://schemas.microsoft.com/office/drawing/2014/main" id="{F1429BD4-573D-4AD9-A678-E6025BD58874}"/>
              </a:ext>
            </a:extLst>
          </p:cNvPr>
          <p:cNvSpPr>
            <a:spLocks noChangeShapeType="1"/>
          </p:cNvSpPr>
          <p:nvPr/>
        </p:nvSpPr>
        <p:spPr bwMode="auto">
          <a:xfrm>
            <a:off x="6315076" y="1505779"/>
            <a:ext cx="1609725" cy="0"/>
          </a:xfrm>
          <a:prstGeom prst="line">
            <a:avLst/>
          </a:prstGeom>
          <a:noFill/>
          <a:ln w="9525">
            <a:noFill/>
            <a:round/>
            <a:headEnd/>
            <a:tailEnd/>
          </a:ln>
        </p:spPr>
        <p:txBody>
          <a:bodyPr wrap="none"/>
          <a:lstStyle/>
          <a:p>
            <a:endParaRPr lang="en-US"/>
          </a:p>
        </p:txBody>
      </p:sp>
      <p:sp>
        <p:nvSpPr>
          <p:cNvPr id="171" name="Text Box 7">
            <a:extLst>
              <a:ext uri="{FF2B5EF4-FFF2-40B4-BE49-F238E27FC236}">
                <a16:creationId xmlns:a16="http://schemas.microsoft.com/office/drawing/2014/main" id="{22E678EE-9989-48AB-86D9-3DD01659F35E}"/>
              </a:ext>
            </a:extLst>
          </p:cNvPr>
          <p:cNvSpPr txBox="1">
            <a:spLocks noChangeArrowheads="1"/>
          </p:cNvSpPr>
          <p:nvPr/>
        </p:nvSpPr>
        <p:spPr bwMode="auto">
          <a:xfrm>
            <a:off x="1127125" y="5347828"/>
            <a:ext cx="184150" cy="381397"/>
          </a:xfrm>
          <a:prstGeom prst="rect">
            <a:avLst/>
          </a:prstGeom>
          <a:noFill/>
          <a:ln w="9525">
            <a:noFill/>
            <a:miter lim="800000"/>
            <a:headEnd/>
            <a:tailEnd/>
          </a:ln>
        </p:spPr>
        <p:txBody>
          <a:bodyPr wrap="none">
            <a:spAutoFit/>
          </a:bodyPr>
          <a:lstStyle/>
          <a:p>
            <a:endParaRPr lang="en-US" altLang="en-US" sz="1800">
              <a:latin typeface="Arial" charset="0"/>
            </a:endParaRPr>
          </a:p>
        </p:txBody>
      </p:sp>
      <p:sp>
        <p:nvSpPr>
          <p:cNvPr id="172" name="Line 58">
            <a:extLst>
              <a:ext uri="{FF2B5EF4-FFF2-40B4-BE49-F238E27FC236}">
                <a16:creationId xmlns:a16="http://schemas.microsoft.com/office/drawing/2014/main" id="{7142D7DB-A6A9-4647-9C3B-440C8380E6D7}"/>
              </a:ext>
            </a:extLst>
          </p:cNvPr>
          <p:cNvSpPr>
            <a:spLocks noChangeShapeType="1"/>
          </p:cNvSpPr>
          <p:nvPr/>
        </p:nvSpPr>
        <p:spPr bwMode="auto">
          <a:xfrm>
            <a:off x="152400" y="1505779"/>
            <a:ext cx="1487488" cy="0"/>
          </a:xfrm>
          <a:prstGeom prst="line">
            <a:avLst/>
          </a:prstGeom>
          <a:noFill/>
          <a:ln w="9525">
            <a:noFill/>
            <a:round/>
            <a:headEnd/>
            <a:tailEnd/>
          </a:ln>
        </p:spPr>
        <p:txBody>
          <a:bodyPr wrap="none"/>
          <a:lstStyle/>
          <a:p>
            <a:endParaRPr lang="en-US"/>
          </a:p>
        </p:txBody>
      </p:sp>
      <p:sp>
        <p:nvSpPr>
          <p:cNvPr id="173" name="Line 62">
            <a:extLst>
              <a:ext uri="{FF2B5EF4-FFF2-40B4-BE49-F238E27FC236}">
                <a16:creationId xmlns:a16="http://schemas.microsoft.com/office/drawing/2014/main" id="{A33E3587-1BC5-4B82-B032-B3FCA91458A0}"/>
              </a:ext>
            </a:extLst>
          </p:cNvPr>
          <p:cNvSpPr>
            <a:spLocks noChangeShapeType="1"/>
          </p:cNvSpPr>
          <p:nvPr/>
        </p:nvSpPr>
        <p:spPr bwMode="auto">
          <a:xfrm>
            <a:off x="1639889" y="1505779"/>
            <a:ext cx="1558925" cy="0"/>
          </a:xfrm>
          <a:prstGeom prst="line">
            <a:avLst/>
          </a:prstGeom>
          <a:noFill/>
          <a:ln w="9525">
            <a:noFill/>
            <a:round/>
            <a:headEnd/>
            <a:tailEnd/>
          </a:ln>
        </p:spPr>
        <p:txBody>
          <a:bodyPr wrap="none"/>
          <a:lstStyle/>
          <a:p>
            <a:endParaRPr lang="en-US"/>
          </a:p>
        </p:txBody>
      </p:sp>
      <p:sp>
        <p:nvSpPr>
          <p:cNvPr id="174" name="Line 64">
            <a:extLst>
              <a:ext uri="{FF2B5EF4-FFF2-40B4-BE49-F238E27FC236}">
                <a16:creationId xmlns:a16="http://schemas.microsoft.com/office/drawing/2014/main" id="{7084FDCA-9BF9-42EA-BCC4-698D8D55F327}"/>
              </a:ext>
            </a:extLst>
          </p:cNvPr>
          <p:cNvSpPr>
            <a:spLocks noChangeShapeType="1"/>
          </p:cNvSpPr>
          <p:nvPr/>
        </p:nvSpPr>
        <p:spPr bwMode="auto">
          <a:xfrm>
            <a:off x="3198814" y="1505779"/>
            <a:ext cx="1558925" cy="0"/>
          </a:xfrm>
          <a:prstGeom prst="line">
            <a:avLst/>
          </a:prstGeom>
          <a:noFill/>
          <a:ln w="9525">
            <a:noFill/>
            <a:round/>
            <a:headEnd/>
            <a:tailEnd/>
          </a:ln>
        </p:spPr>
        <p:txBody>
          <a:bodyPr wrap="none"/>
          <a:lstStyle/>
          <a:p>
            <a:endParaRPr lang="en-US"/>
          </a:p>
        </p:txBody>
      </p:sp>
      <p:sp>
        <p:nvSpPr>
          <p:cNvPr id="175" name="Line 66">
            <a:extLst>
              <a:ext uri="{FF2B5EF4-FFF2-40B4-BE49-F238E27FC236}">
                <a16:creationId xmlns:a16="http://schemas.microsoft.com/office/drawing/2014/main" id="{DE5C0C5A-8556-4179-9A61-BC2BF879E8B6}"/>
              </a:ext>
            </a:extLst>
          </p:cNvPr>
          <p:cNvSpPr>
            <a:spLocks noChangeShapeType="1"/>
          </p:cNvSpPr>
          <p:nvPr/>
        </p:nvSpPr>
        <p:spPr bwMode="auto">
          <a:xfrm>
            <a:off x="4757739" y="1505779"/>
            <a:ext cx="1557337" cy="0"/>
          </a:xfrm>
          <a:prstGeom prst="line">
            <a:avLst/>
          </a:prstGeom>
          <a:noFill/>
          <a:ln w="9525">
            <a:noFill/>
            <a:round/>
            <a:headEnd/>
            <a:tailEnd/>
          </a:ln>
        </p:spPr>
        <p:txBody>
          <a:bodyPr wrap="none"/>
          <a:lstStyle/>
          <a:p>
            <a:endParaRPr lang="en-US"/>
          </a:p>
        </p:txBody>
      </p:sp>
      <p:sp>
        <p:nvSpPr>
          <p:cNvPr id="176" name="Line 68">
            <a:extLst>
              <a:ext uri="{FF2B5EF4-FFF2-40B4-BE49-F238E27FC236}">
                <a16:creationId xmlns:a16="http://schemas.microsoft.com/office/drawing/2014/main" id="{5E36DCEB-813B-4DF3-92C0-41C00A6BD4C9}"/>
              </a:ext>
            </a:extLst>
          </p:cNvPr>
          <p:cNvSpPr>
            <a:spLocks noChangeShapeType="1"/>
          </p:cNvSpPr>
          <p:nvPr/>
        </p:nvSpPr>
        <p:spPr bwMode="auto">
          <a:xfrm>
            <a:off x="6315076" y="1505779"/>
            <a:ext cx="1609725" cy="0"/>
          </a:xfrm>
          <a:prstGeom prst="line">
            <a:avLst/>
          </a:prstGeom>
          <a:noFill/>
          <a:ln w="9525">
            <a:noFill/>
            <a:round/>
            <a:headEnd/>
            <a:tailEnd/>
          </a:ln>
        </p:spPr>
        <p:txBody>
          <a:bodyPr wrap="none"/>
          <a:lstStyle/>
          <a:p>
            <a:endParaRPr lang="en-US"/>
          </a:p>
        </p:txBody>
      </p:sp>
      <p:sp>
        <p:nvSpPr>
          <p:cNvPr id="177" name="Text Box 7">
            <a:extLst>
              <a:ext uri="{FF2B5EF4-FFF2-40B4-BE49-F238E27FC236}">
                <a16:creationId xmlns:a16="http://schemas.microsoft.com/office/drawing/2014/main" id="{6F8FFB06-ED68-4BBA-87FD-98AFD7B29BA8}"/>
              </a:ext>
            </a:extLst>
          </p:cNvPr>
          <p:cNvSpPr txBox="1">
            <a:spLocks noChangeArrowheads="1"/>
          </p:cNvSpPr>
          <p:nvPr/>
        </p:nvSpPr>
        <p:spPr bwMode="auto">
          <a:xfrm>
            <a:off x="1127125" y="5347828"/>
            <a:ext cx="184150" cy="381397"/>
          </a:xfrm>
          <a:prstGeom prst="rect">
            <a:avLst/>
          </a:prstGeom>
          <a:noFill/>
          <a:ln w="9525">
            <a:noFill/>
            <a:miter lim="800000"/>
            <a:headEnd/>
            <a:tailEnd/>
          </a:ln>
        </p:spPr>
        <p:txBody>
          <a:bodyPr wrap="none">
            <a:spAutoFit/>
          </a:bodyPr>
          <a:lstStyle/>
          <a:p>
            <a:endParaRPr lang="en-US" altLang="en-US" sz="1800">
              <a:latin typeface="Arial" charset="0"/>
            </a:endParaRPr>
          </a:p>
        </p:txBody>
      </p:sp>
      <p:sp>
        <p:nvSpPr>
          <p:cNvPr id="178" name="Line 58">
            <a:extLst>
              <a:ext uri="{FF2B5EF4-FFF2-40B4-BE49-F238E27FC236}">
                <a16:creationId xmlns:a16="http://schemas.microsoft.com/office/drawing/2014/main" id="{E198FC94-CABB-4AE0-939D-B59C9ED60310}"/>
              </a:ext>
            </a:extLst>
          </p:cNvPr>
          <p:cNvSpPr>
            <a:spLocks noChangeShapeType="1"/>
          </p:cNvSpPr>
          <p:nvPr/>
        </p:nvSpPr>
        <p:spPr bwMode="auto">
          <a:xfrm>
            <a:off x="152400" y="1505779"/>
            <a:ext cx="1487488" cy="0"/>
          </a:xfrm>
          <a:prstGeom prst="line">
            <a:avLst/>
          </a:prstGeom>
          <a:noFill/>
          <a:ln w="9525">
            <a:noFill/>
            <a:round/>
            <a:headEnd/>
            <a:tailEnd/>
          </a:ln>
        </p:spPr>
        <p:txBody>
          <a:bodyPr wrap="none"/>
          <a:lstStyle/>
          <a:p>
            <a:endParaRPr lang="en-US"/>
          </a:p>
        </p:txBody>
      </p:sp>
      <p:sp>
        <p:nvSpPr>
          <p:cNvPr id="179" name="Line 62">
            <a:extLst>
              <a:ext uri="{FF2B5EF4-FFF2-40B4-BE49-F238E27FC236}">
                <a16:creationId xmlns:a16="http://schemas.microsoft.com/office/drawing/2014/main" id="{25F11481-293F-48BD-9D9A-E298D4B1C637}"/>
              </a:ext>
            </a:extLst>
          </p:cNvPr>
          <p:cNvSpPr>
            <a:spLocks noChangeShapeType="1"/>
          </p:cNvSpPr>
          <p:nvPr/>
        </p:nvSpPr>
        <p:spPr bwMode="auto">
          <a:xfrm>
            <a:off x="1639889" y="1505779"/>
            <a:ext cx="1558925" cy="0"/>
          </a:xfrm>
          <a:prstGeom prst="line">
            <a:avLst/>
          </a:prstGeom>
          <a:noFill/>
          <a:ln w="9525">
            <a:noFill/>
            <a:round/>
            <a:headEnd/>
            <a:tailEnd/>
          </a:ln>
        </p:spPr>
        <p:txBody>
          <a:bodyPr wrap="none"/>
          <a:lstStyle/>
          <a:p>
            <a:endParaRPr lang="en-US"/>
          </a:p>
        </p:txBody>
      </p:sp>
      <p:sp>
        <p:nvSpPr>
          <p:cNvPr id="180" name="Line 64">
            <a:extLst>
              <a:ext uri="{FF2B5EF4-FFF2-40B4-BE49-F238E27FC236}">
                <a16:creationId xmlns:a16="http://schemas.microsoft.com/office/drawing/2014/main" id="{8C7C7D45-D3E0-46B2-962B-758C6B822CA3}"/>
              </a:ext>
            </a:extLst>
          </p:cNvPr>
          <p:cNvSpPr>
            <a:spLocks noChangeShapeType="1"/>
          </p:cNvSpPr>
          <p:nvPr/>
        </p:nvSpPr>
        <p:spPr bwMode="auto">
          <a:xfrm>
            <a:off x="3198814" y="1505779"/>
            <a:ext cx="1558925" cy="0"/>
          </a:xfrm>
          <a:prstGeom prst="line">
            <a:avLst/>
          </a:prstGeom>
          <a:noFill/>
          <a:ln w="9525">
            <a:noFill/>
            <a:round/>
            <a:headEnd/>
            <a:tailEnd/>
          </a:ln>
        </p:spPr>
        <p:txBody>
          <a:bodyPr wrap="none"/>
          <a:lstStyle/>
          <a:p>
            <a:endParaRPr lang="en-US"/>
          </a:p>
        </p:txBody>
      </p:sp>
      <p:sp>
        <p:nvSpPr>
          <p:cNvPr id="181" name="Line 66">
            <a:extLst>
              <a:ext uri="{FF2B5EF4-FFF2-40B4-BE49-F238E27FC236}">
                <a16:creationId xmlns:a16="http://schemas.microsoft.com/office/drawing/2014/main" id="{6B60F980-F2E2-46B7-928F-1568BE132A59}"/>
              </a:ext>
            </a:extLst>
          </p:cNvPr>
          <p:cNvSpPr>
            <a:spLocks noChangeShapeType="1"/>
          </p:cNvSpPr>
          <p:nvPr/>
        </p:nvSpPr>
        <p:spPr bwMode="auto">
          <a:xfrm>
            <a:off x="4757739" y="1505779"/>
            <a:ext cx="1557337" cy="0"/>
          </a:xfrm>
          <a:prstGeom prst="line">
            <a:avLst/>
          </a:prstGeom>
          <a:noFill/>
          <a:ln w="9525">
            <a:noFill/>
            <a:round/>
            <a:headEnd/>
            <a:tailEnd/>
          </a:ln>
        </p:spPr>
        <p:txBody>
          <a:bodyPr wrap="none"/>
          <a:lstStyle/>
          <a:p>
            <a:endParaRPr lang="en-US"/>
          </a:p>
        </p:txBody>
      </p:sp>
      <p:sp>
        <p:nvSpPr>
          <p:cNvPr id="182" name="Line 68">
            <a:extLst>
              <a:ext uri="{FF2B5EF4-FFF2-40B4-BE49-F238E27FC236}">
                <a16:creationId xmlns:a16="http://schemas.microsoft.com/office/drawing/2014/main" id="{40F61168-5E21-419A-8B1B-1835DFE2FBAF}"/>
              </a:ext>
            </a:extLst>
          </p:cNvPr>
          <p:cNvSpPr>
            <a:spLocks noChangeShapeType="1"/>
          </p:cNvSpPr>
          <p:nvPr/>
        </p:nvSpPr>
        <p:spPr bwMode="auto">
          <a:xfrm>
            <a:off x="6315076" y="1505779"/>
            <a:ext cx="1609725" cy="0"/>
          </a:xfrm>
          <a:prstGeom prst="line">
            <a:avLst/>
          </a:prstGeom>
          <a:noFill/>
          <a:ln w="9525">
            <a:noFill/>
            <a:round/>
            <a:headEnd/>
            <a:tailEnd/>
          </a:ln>
        </p:spPr>
        <p:txBody>
          <a:bodyPr wrap="none"/>
          <a:lstStyle/>
          <a:p>
            <a:endParaRPr lang="en-US"/>
          </a:p>
        </p:txBody>
      </p:sp>
      <p:sp>
        <p:nvSpPr>
          <p:cNvPr id="183" name="Text Box 6">
            <a:extLst>
              <a:ext uri="{FF2B5EF4-FFF2-40B4-BE49-F238E27FC236}">
                <a16:creationId xmlns:a16="http://schemas.microsoft.com/office/drawing/2014/main" id="{BE0D984B-CE4A-4895-A94E-E63ED82D5979}"/>
              </a:ext>
            </a:extLst>
          </p:cNvPr>
          <p:cNvSpPr txBox="1">
            <a:spLocks noChangeArrowheads="1"/>
          </p:cNvSpPr>
          <p:nvPr/>
        </p:nvSpPr>
        <p:spPr bwMode="auto">
          <a:xfrm>
            <a:off x="7664450" y="1505779"/>
            <a:ext cx="1441450" cy="475509"/>
          </a:xfrm>
          <a:prstGeom prst="rect">
            <a:avLst/>
          </a:prstGeom>
          <a:noFill/>
          <a:ln w="9525">
            <a:noFill/>
            <a:miter lim="800000"/>
            <a:headEnd/>
            <a:tailEnd/>
          </a:ln>
        </p:spPr>
        <p:txBody>
          <a:bodyPr wrap="none">
            <a:spAutoFit/>
          </a:bodyPr>
          <a:lstStyle/>
          <a:p>
            <a:r>
              <a:rPr lang="en-US" altLang="zh-CN" sz="1200" b="1" i="1">
                <a:solidFill>
                  <a:srgbClr val="336699"/>
                </a:solidFill>
                <a:ea typeface="SimSun" pitchFamily="2" charset="-122"/>
              </a:rPr>
              <a:t>The United Nations </a:t>
            </a:r>
            <a:br>
              <a:rPr lang="en-US" altLang="zh-CN" sz="1200" b="1" i="1">
                <a:solidFill>
                  <a:srgbClr val="336699"/>
                </a:solidFill>
                <a:ea typeface="SimSun" pitchFamily="2" charset="-122"/>
              </a:rPr>
            </a:br>
            <a:r>
              <a:rPr lang="en-US" altLang="zh-CN" sz="1200" b="1" i="1">
                <a:solidFill>
                  <a:srgbClr val="336699"/>
                </a:solidFill>
                <a:ea typeface="SimSun" pitchFamily="2" charset="-122"/>
              </a:rPr>
              <a:t>Financial Situation</a:t>
            </a:r>
            <a:endParaRPr lang="en-GB" altLang="ja-JP" sz="1200" b="1" i="1">
              <a:solidFill>
                <a:srgbClr val="336699"/>
              </a:solidFill>
              <a:ea typeface="ＭＳ Ｐゴシック" charset="-128"/>
            </a:endParaRPr>
          </a:p>
        </p:txBody>
      </p:sp>
      <p:sp>
        <p:nvSpPr>
          <p:cNvPr id="184" name="Text Box 7">
            <a:extLst>
              <a:ext uri="{FF2B5EF4-FFF2-40B4-BE49-F238E27FC236}">
                <a16:creationId xmlns:a16="http://schemas.microsoft.com/office/drawing/2014/main" id="{F96CFF58-1329-4F6C-9DDE-F9BF7EBFC97C}"/>
              </a:ext>
            </a:extLst>
          </p:cNvPr>
          <p:cNvSpPr txBox="1">
            <a:spLocks noChangeArrowheads="1"/>
          </p:cNvSpPr>
          <p:nvPr/>
        </p:nvSpPr>
        <p:spPr bwMode="auto">
          <a:xfrm>
            <a:off x="1127125" y="5347828"/>
            <a:ext cx="184150" cy="381397"/>
          </a:xfrm>
          <a:prstGeom prst="rect">
            <a:avLst/>
          </a:prstGeom>
          <a:noFill/>
          <a:ln w="9525">
            <a:noFill/>
            <a:miter lim="800000"/>
            <a:headEnd/>
            <a:tailEnd/>
          </a:ln>
        </p:spPr>
        <p:txBody>
          <a:bodyPr wrap="none">
            <a:spAutoFit/>
          </a:bodyPr>
          <a:lstStyle/>
          <a:p>
            <a:endParaRPr lang="en-US" altLang="en-US" sz="1800">
              <a:latin typeface="Arial" charset="0"/>
            </a:endParaRPr>
          </a:p>
        </p:txBody>
      </p:sp>
      <p:sp>
        <p:nvSpPr>
          <p:cNvPr id="185" name="Line 58">
            <a:extLst>
              <a:ext uri="{FF2B5EF4-FFF2-40B4-BE49-F238E27FC236}">
                <a16:creationId xmlns:a16="http://schemas.microsoft.com/office/drawing/2014/main" id="{DFE1FD01-F175-492A-B532-68813F632BEF}"/>
              </a:ext>
            </a:extLst>
          </p:cNvPr>
          <p:cNvSpPr>
            <a:spLocks noChangeShapeType="1"/>
          </p:cNvSpPr>
          <p:nvPr/>
        </p:nvSpPr>
        <p:spPr bwMode="auto">
          <a:xfrm>
            <a:off x="152400" y="1505779"/>
            <a:ext cx="1487488" cy="0"/>
          </a:xfrm>
          <a:prstGeom prst="line">
            <a:avLst/>
          </a:prstGeom>
          <a:noFill/>
          <a:ln w="9525">
            <a:noFill/>
            <a:round/>
            <a:headEnd/>
            <a:tailEnd/>
          </a:ln>
        </p:spPr>
        <p:txBody>
          <a:bodyPr wrap="none"/>
          <a:lstStyle/>
          <a:p>
            <a:endParaRPr lang="en-US"/>
          </a:p>
        </p:txBody>
      </p:sp>
      <p:sp>
        <p:nvSpPr>
          <p:cNvPr id="186" name="Line 62">
            <a:extLst>
              <a:ext uri="{FF2B5EF4-FFF2-40B4-BE49-F238E27FC236}">
                <a16:creationId xmlns:a16="http://schemas.microsoft.com/office/drawing/2014/main" id="{4658D1D3-F724-419A-9D9C-9571D9F89A01}"/>
              </a:ext>
            </a:extLst>
          </p:cNvPr>
          <p:cNvSpPr>
            <a:spLocks noChangeShapeType="1"/>
          </p:cNvSpPr>
          <p:nvPr/>
        </p:nvSpPr>
        <p:spPr bwMode="auto">
          <a:xfrm>
            <a:off x="1639889" y="1505779"/>
            <a:ext cx="1558925" cy="0"/>
          </a:xfrm>
          <a:prstGeom prst="line">
            <a:avLst/>
          </a:prstGeom>
          <a:noFill/>
          <a:ln w="9525">
            <a:noFill/>
            <a:round/>
            <a:headEnd/>
            <a:tailEnd/>
          </a:ln>
        </p:spPr>
        <p:txBody>
          <a:bodyPr wrap="none"/>
          <a:lstStyle/>
          <a:p>
            <a:endParaRPr lang="en-US"/>
          </a:p>
        </p:txBody>
      </p:sp>
      <p:sp>
        <p:nvSpPr>
          <p:cNvPr id="187" name="Line 64">
            <a:extLst>
              <a:ext uri="{FF2B5EF4-FFF2-40B4-BE49-F238E27FC236}">
                <a16:creationId xmlns:a16="http://schemas.microsoft.com/office/drawing/2014/main" id="{EF40A4FC-271E-4F74-9FA9-5222B398EE17}"/>
              </a:ext>
            </a:extLst>
          </p:cNvPr>
          <p:cNvSpPr>
            <a:spLocks noChangeShapeType="1"/>
          </p:cNvSpPr>
          <p:nvPr/>
        </p:nvSpPr>
        <p:spPr bwMode="auto">
          <a:xfrm>
            <a:off x="3198814" y="1505779"/>
            <a:ext cx="1558925" cy="0"/>
          </a:xfrm>
          <a:prstGeom prst="line">
            <a:avLst/>
          </a:prstGeom>
          <a:noFill/>
          <a:ln w="9525">
            <a:noFill/>
            <a:round/>
            <a:headEnd/>
            <a:tailEnd/>
          </a:ln>
        </p:spPr>
        <p:txBody>
          <a:bodyPr wrap="none"/>
          <a:lstStyle/>
          <a:p>
            <a:endParaRPr lang="en-US"/>
          </a:p>
        </p:txBody>
      </p:sp>
      <p:sp>
        <p:nvSpPr>
          <p:cNvPr id="188" name="Line 66">
            <a:extLst>
              <a:ext uri="{FF2B5EF4-FFF2-40B4-BE49-F238E27FC236}">
                <a16:creationId xmlns:a16="http://schemas.microsoft.com/office/drawing/2014/main" id="{F59047DD-74F8-443D-BF6E-7AD06BE22755}"/>
              </a:ext>
            </a:extLst>
          </p:cNvPr>
          <p:cNvSpPr>
            <a:spLocks noChangeShapeType="1"/>
          </p:cNvSpPr>
          <p:nvPr/>
        </p:nvSpPr>
        <p:spPr bwMode="auto">
          <a:xfrm>
            <a:off x="4757739" y="1505779"/>
            <a:ext cx="1557337" cy="0"/>
          </a:xfrm>
          <a:prstGeom prst="line">
            <a:avLst/>
          </a:prstGeom>
          <a:noFill/>
          <a:ln w="9525">
            <a:noFill/>
            <a:round/>
            <a:headEnd/>
            <a:tailEnd/>
          </a:ln>
        </p:spPr>
        <p:txBody>
          <a:bodyPr wrap="none"/>
          <a:lstStyle/>
          <a:p>
            <a:endParaRPr lang="en-US"/>
          </a:p>
        </p:txBody>
      </p:sp>
      <p:sp>
        <p:nvSpPr>
          <p:cNvPr id="189" name="Line 68">
            <a:extLst>
              <a:ext uri="{FF2B5EF4-FFF2-40B4-BE49-F238E27FC236}">
                <a16:creationId xmlns:a16="http://schemas.microsoft.com/office/drawing/2014/main" id="{1E515002-86EC-4E79-856A-087376D48C02}"/>
              </a:ext>
            </a:extLst>
          </p:cNvPr>
          <p:cNvSpPr>
            <a:spLocks noChangeShapeType="1"/>
          </p:cNvSpPr>
          <p:nvPr/>
        </p:nvSpPr>
        <p:spPr bwMode="auto">
          <a:xfrm>
            <a:off x="6315076" y="1505779"/>
            <a:ext cx="1609725" cy="0"/>
          </a:xfrm>
          <a:prstGeom prst="line">
            <a:avLst/>
          </a:prstGeom>
          <a:noFill/>
          <a:ln w="9525">
            <a:noFill/>
            <a:round/>
            <a:headEnd/>
            <a:tailEnd/>
          </a:ln>
        </p:spPr>
        <p:txBody>
          <a:bodyPr wrap="none"/>
          <a:lstStyle/>
          <a:p>
            <a:endParaRPr lang="en-US"/>
          </a:p>
        </p:txBody>
      </p:sp>
      <p:sp>
        <p:nvSpPr>
          <p:cNvPr id="190" name="Text Box 7">
            <a:extLst>
              <a:ext uri="{FF2B5EF4-FFF2-40B4-BE49-F238E27FC236}">
                <a16:creationId xmlns:a16="http://schemas.microsoft.com/office/drawing/2014/main" id="{1C36369E-6D0D-47B4-B5EB-C1D924B0E1FB}"/>
              </a:ext>
            </a:extLst>
          </p:cNvPr>
          <p:cNvSpPr txBox="1">
            <a:spLocks noChangeArrowheads="1"/>
          </p:cNvSpPr>
          <p:nvPr/>
        </p:nvSpPr>
        <p:spPr bwMode="auto">
          <a:xfrm>
            <a:off x="1127125" y="5347828"/>
            <a:ext cx="184150" cy="381397"/>
          </a:xfrm>
          <a:prstGeom prst="rect">
            <a:avLst/>
          </a:prstGeom>
          <a:noFill/>
          <a:ln w="9525">
            <a:noFill/>
            <a:miter lim="800000"/>
            <a:headEnd/>
            <a:tailEnd/>
          </a:ln>
        </p:spPr>
        <p:txBody>
          <a:bodyPr wrap="none">
            <a:spAutoFit/>
          </a:bodyPr>
          <a:lstStyle/>
          <a:p>
            <a:endParaRPr lang="en-US" altLang="en-US" sz="1800">
              <a:latin typeface="Arial" charset="0"/>
            </a:endParaRPr>
          </a:p>
        </p:txBody>
      </p:sp>
      <p:sp>
        <p:nvSpPr>
          <p:cNvPr id="191" name="Line 58">
            <a:extLst>
              <a:ext uri="{FF2B5EF4-FFF2-40B4-BE49-F238E27FC236}">
                <a16:creationId xmlns:a16="http://schemas.microsoft.com/office/drawing/2014/main" id="{6ECDE820-752D-4B33-A5DB-E925B3BEB822}"/>
              </a:ext>
            </a:extLst>
          </p:cNvPr>
          <p:cNvSpPr>
            <a:spLocks noChangeShapeType="1"/>
          </p:cNvSpPr>
          <p:nvPr/>
        </p:nvSpPr>
        <p:spPr bwMode="auto">
          <a:xfrm>
            <a:off x="152400" y="1505779"/>
            <a:ext cx="1487488" cy="0"/>
          </a:xfrm>
          <a:prstGeom prst="line">
            <a:avLst/>
          </a:prstGeom>
          <a:noFill/>
          <a:ln w="9525">
            <a:noFill/>
            <a:round/>
            <a:headEnd/>
            <a:tailEnd/>
          </a:ln>
        </p:spPr>
        <p:txBody>
          <a:bodyPr wrap="none"/>
          <a:lstStyle/>
          <a:p>
            <a:endParaRPr lang="en-US"/>
          </a:p>
        </p:txBody>
      </p:sp>
      <p:sp>
        <p:nvSpPr>
          <p:cNvPr id="192" name="Line 62">
            <a:extLst>
              <a:ext uri="{FF2B5EF4-FFF2-40B4-BE49-F238E27FC236}">
                <a16:creationId xmlns:a16="http://schemas.microsoft.com/office/drawing/2014/main" id="{84D80FFB-89E5-4031-ABD6-D1096906BE30}"/>
              </a:ext>
            </a:extLst>
          </p:cNvPr>
          <p:cNvSpPr>
            <a:spLocks noChangeShapeType="1"/>
          </p:cNvSpPr>
          <p:nvPr/>
        </p:nvSpPr>
        <p:spPr bwMode="auto">
          <a:xfrm>
            <a:off x="1639889" y="1505779"/>
            <a:ext cx="1558925" cy="0"/>
          </a:xfrm>
          <a:prstGeom prst="line">
            <a:avLst/>
          </a:prstGeom>
          <a:noFill/>
          <a:ln w="9525">
            <a:noFill/>
            <a:round/>
            <a:headEnd/>
            <a:tailEnd/>
          </a:ln>
        </p:spPr>
        <p:txBody>
          <a:bodyPr wrap="none"/>
          <a:lstStyle/>
          <a:p>
            <a:endParaRPr lang="en-US"/>
          </a:p>
        </p:txBody>
      </p:sp>
      <p:sp>
        <p:nvSpPr>
          <p:cNvPr id="193" name="Line 64">
            <a:extLst>
              <a:ext uri="{FF2B5EF4-FFF2-40B4-BE49-F238E27FC236}">
                <a16:creationId xmlns:a16="http://schemas.microsoft.com/office/drawing/2014/main" id="{B7E569D6-F12A-4865-ADEB-E8D5E4FB3686}"/>
              </a:ext>
            </a:extLst>
          </p:cNvPr>
          <p:cNvSpPr>
            <a:spLocks noChangeShapeType="1"/>
          </p:cNvSpPr>
          <p:nvPr/>
        </p:nvSpPr>
        <p:spPr bwMode="auto">
          <a:xfrm>
            <a:off x="3198814" y="1505779"/>
            <a:ext cx="1558925" cy="0"/>
          </a:xfrm>
          <a:prstGeom prst="line">
            <a:avLst/>
          </a:prstGeom>
          <a:noFill/>
          <a:ln w="9525">
            <a:noFill/>
            <a:round/>
            <a:headEnd/>
            <a:tailEnd/>
          </a:ln>
        </p:spPr>
        <p:txBody>
          <a:bodyPr wrap="none"/>
          <a:lstStyle/>
          <a:p>
            <a:endParaRPr lang="en-US"/>
          </a:p>
        </p:txBody>
      </p:sp>
      <p:sp>
        <p:nvSpPr>
          <p:cNvPr id="194" name="Line 66">
            <a:extLst>
              <a:ext uri="{FF2B5EF4-FFF2-40B4-BE49-F238E27FC236}">
                <a16:creationId xmlns:a16="http://schemas.microsoft.com/office/drawing/2014/main" id="{35000539-CD8A-47F1-9957-EE97BE8A3384}"/>
              </a:ext>
            </a:extLst>
          </p:cNvPr>
          <p:cNvSpPr>
            <a:spLocks noChangeShapeType="1"/>
          </p:cNvSpPr>
          <p:nvPr/>
        </p:nvSpPr>
        <p:spPr bwMode="auto">
          <a:xfrm>
            <a:off x="4757739" y="1505779"/>
            <a:ext cx="1557337" cy="0"/>
          </a:xfrm>
          <a:prstGeom prst="line">
            <a:avLst/>
          </a:prstGeom>
          <a:noFill/>
          <a:ln w="9525">
            <a:noFill/>
            <a:round/>
            <a:headEnd/>
            <a:tailEnd/>
          </a:ln>
        </p:spPr>
        <p:txBody>
          <a:bodyPr wrap="none"/>
          <a:lstStyle/>
          <a:p>
            <a:endParaRPr lang="en-US"/>
          </a:p>
        </p:txBody>
      </p:sp>
      <p:sp>
        <p:nvSpPr>
          <p:cNvPr id="195" name="Line 68">
            <a:extLst>
              <a:ext uri="{FF2B5EF4-FFF2-40B4-BE49-F238E27FC236}">
                <a16:creationId xmlns:a16="http://schemas.microsoft.com/office/drawing/2014/main" id="{84CD9FD0-265A-4BB9-82D3-E1A2654B71CA}"/>
              </a:ext>
            </a:extLst>
          </p:cNvPr>
          <p:cNvSpPr>
            <a:spLocks noChangeShapeType="1"/>
          </p:cNvSpPr>
          <p:nvPr/>
        </p:nvSpPr>
        <p:spPr bwMode="auto">
          <a:xfrm>
            <a:off x="6315076" y="1505779"/>
            <a:ext cx="1609725" cy="0"/>
          </a:xfrm>
          <a:prstGeom prst="line">
            <a:avLst/>
          </a:prstGeom>
          <a:noFill/>
          <a:ln w="9525">
            <a:noFill/>
            <a:round/>
            <a:headEnd/>
            <a:tailEnd/>
          </a:ln>
        </p:spPr>
        <p:txBody>
          <a:bodyPr wrap="none"/>
          <a:lstStyle/>
          <a:p>
            <a:endParaRPr lang="en-US"/>
          </a:p>
        </p:txBody>
      </p:sp>
      <p:sp>
        <p:nvSpPr>
          <p:cNvPr id="196" name="Text Box 7">
            <a:extLst>
              <a:ext uri="{FF2B5EF4-FFF2-40B4-BE49-F238E27FC236}">
                <a16:creationId xmlns:a16="http://schemas.microsoft.com/office/drawing/2014/main" id="{9BFF78F4-800A-4BD1-8F75-50122861CAB9}"/>
              </a:ext>
            </a:extLst>
          </p:cNvPr>
          <p:cNvSpPr txBox="1">
            <a:spLocks noChangeArrowheads="1"/>
          </p:cNvSpPr>
          <p:nvPr/>
        </p:nvSpPr>
        <p:spPr bwMode="auto">
          <a:xfrm>
            <a:off x="1127125" y="5347828"/>
            <a:ext cx="184150" cy="381397"/>
          </a:xfrm>
          <a:prstGeom prst="rect">
            <a:avLst/>
          </a:prstGeom>
          <a:noFill/>
          <a:ln w="9525">
            <a:noFill/>
            <a:miter lim="800000"/>
            <a:headEnd/>
            <a:tailEnd/>
          </a:ln>
        </p:spPr>
        <p:txBody>
          <a:bodyPr wrap="none">
            <a:spAutoFit/>
          </a:bodyPr>
          <a:lstStyle/>
          <a:p>
            <a:endParaRPr lang="en-US" altLang="en-US" sz="1800">
              <a:latin typeface="Arial" charset="0"/>
            </a:endParaRPr>
          </a:p>
        </p:txBody>
      </p:sp>
      <p:sp>
        <p:nvSpPr>
          <p:cNvPr id="197" name="Line 58">
            <a:extLst>
              <a:ext uri="{FF2B5EF4-FFF2-40B4-BE49-F238E27FC236}">
                <a16:creationId xmlns:a16="http://schemas.microsoft.com/office/drawing/2014/main" id="{F7313226-36AB-4D4E-BB52-6B1A2EB0085D}"/>
              </a:ext>
            </a:extLst>
          </p:cNvPr>
          <p:cNvSpPr>
            <a:spLocks noChangeShapeType="1"/>
          </p:cNvSpPr>
          <p:nvPr/>
        </p:nvSpPr>
        <p:spPr bwMode="auto">
          <a:xfrm>
            <a:off x="152400" y="1505779"/>
            <a:ext cx="1487488" cy="0"/>
          </a:xfrm>
          <a:prstGeom prst="line">
            <a:avLst/>
          </a:prstGeom>
          <a:noFill/>
          <a:ln w="9525">
            <a:noFill/>
            <a:round/>
            <a:headEnd/>
            <a:tailEnd/>
          </a:ln>
        </p:spPr>
        <p:txBody>
          <a:bodyPr wrap="none"/>
          <a:lstStyle/>
          <a:p>
            <a:endParaRPr lang="en-US"/>
          </a:p>
        </p:txBody>
      </p:sp>
      <p:sp>
        <p:nvSpPr>
          <p:cNvPr id="198" name="Line 62">
            <a:extLst>
              <a:ext uri="{FF2B5EF4-FFF2-40B4-BE49-F238E27FC236}">
                <a16:creationId xmlns:a16="http://schemas.microsoft.com/office/drawing/2014/main" id="{A93F334D-98A2-4A64-A069-4C4E369BB627}"/>
              </a:ext>
            </a:extLst>
          </p:cNvPr>
          <p:cNvSpPr>
            <a:spLocks noChangeShapeType="1"/>
          </p:cNvSpPr>
          <p:nvPr/>
        </p:nvSpPr>
        <p:spPr bwMode="auto">
          <a:xfrm>
            <a:off x="1639889" y="1505779"/>
            <a:ext cx="1558925" cy="0"/>
          </a:xfrm>
          <a:prstGeom prst="line">
            <a:avLst/>
          </a:prstGeom>
          <a:noFill/>
          <a:ln w="9525">
            <a:noFill/>
            <a:round/>
            <a:headEnd/>
            <a:tailEnd/>
          </a:ln>
        </p:spPr>
        <p:txBody>
          <a:bodyPr wrap="none"/>
          <a:lstStyle/>
          <a:p>
            <a:endParaRPr lang="en-US"/>
          </a:p>
        </p:txBody>
      </p:sp>
      <p:sp>
        <p:nvSpPr>
          <p:cNvPr id="199" name="Line 64">
            <a:extLst>
              <a:ext uri="{FF2B5EF4-FFF2-40B4-BE49-F238E27FC236}">
                <a16:creationId xmlns:a16="http://schemas.microsoft.com/office/drawing/2014/main" id="{01E89227-0957-402B-BA96-2E7162AE7F6D}"/>
              </a:ext>
            </a:extLst>
          </p:cNvPr>
          <p:cNvSpPr>
            <a:spLocks noChangeShapeType="1"/>
          </p:cNvSpPr>
          <p:nvPr/>
        </p:nvSpPr>
        <p:spPr bwMode="auto">
          <a:xfrm>
            <a:off x="3198814" y="1505779"/>
            <a:ext cx="1558925" cy="0"/>
          </a:xfrm>
          <a:prstGeom prst="line">
            <a:avLst/>
          </a:prstGeom>
          <a:noFill/>
          <a:ln w="9525">
            <a:noFill/>
            <a:round/>
            <a:headEnd/>
            <a:tailEnd/>
          </a:ln>
        </p:spPr>
        <p:txBody>
          <a:bodyPr wrap="none"/>
          <a:lstStyle/>
          <a:p>
            <a:endParaRPr lang="en-US"/>
          </a:p>
        </p:txBody>
      </p:sp>
      <p:sp>
        <p:nvSpPr>
          <p:cNvPr id="200" name="Line 66">
            <a:extLst>
              <a:ext uri="{FF2B5EF4-FFF2-40B4-BE49-F238E27FC236}">
                <a16:creationId xmlns:a16="http://schemas.microsoft.com/office/drawing/2014/main" id="{A1871688-A287-4BAB-8C2A-FCFB1DFDBA5E}"/>
              </a:ext>
            </a:extLst>
          </p:cNvPr>
          <p:cNvSpPr>
            <a:spLocks noChangeShapeType="1"/>
          </p:cNvSpPr>
          <p:nvPr/>
        </p:nvSpPr>
        <p:spPr bwMode="auto">
          <a:xfrm>
            <a:off x="4757739" y="1505779"/>
            <a:ext cx="1557337" cy="0"/>
          </a:xfrm>
          <a:prstGeom prst="line">
            <a:avLst/>
          </a:prstGeom>
          <a:noFill/>
          <a:ln w="9525">
            <a:noFill/>
            <a:round/>
            <a:headEnd/>
            <a:tailEnd/>
          </a:ln>
        </p:spPr>
        <p:txBody>
          <a:bodyPr wrap="none"/>
          <a:lstStyle/>
          <a:p>
            <a:endParaRPr lang="en-US"/>
          </a:p>
        </p:txBody>
      </p:sp>
      <p:sp>
        <p:nvSpPr>
          <p:cNvPr id="201" name="Line 68">
            <a:extLst>
              <a:ext uri="{FF2B5EF4-FFF2-40B4-BE49-F238E27FC236}">
                <a16:creationId xmlns:a16="http://schemas.microsoft.com/office/drawing/2014/main" id="{D96E34BB-742B-41D6-83E3-FB7396E43B7C}"/>
              </a:ext>
            </a:extLst>
          </p:cNvPr>
          <p:cNvSpPr>
            <a:spLocks noChangeShapeType="1"/>
          </p:cNvSpPr>
          <p:nvPr/>
        </p:nvSpPr>
        <p:spPr bwMode="auto">
          <a:xfrm>
            <a:off x="6315076" y="1505779"/>
            <a:ext cx="1609725" cy="0"/>
          </a:xfrm>
          <a:prstGeom prst="line">
            <a:avLst/>
          </a:prstGeom>
          <a:noFill/>
          <a:ln w="9525">
            <a:noFill/>
            <a:round/>
            <a:headEnd/>
            <a:tailEnd/>
          </a:ln>
        </p:spPr>
        <p:txBody>
          <a:bodyPr wrap="none"/>
          <a:lstStyle/>
          <a:p>
            <a:endParaRPr lang="en-US"/>
          </a:p>
        </p:txBody>
      </p:sp>
      <p:sp>
        <p:nvSpPr>
          <p:cNvPr id="202" name="Text Box 6">
            <a:extLst>
              <a:ext uri="{FF2B5EF4-FFF2-40B4-BE49-F238E27FC236}">
                <a16:creationId xmlns:a16="http://schemas.microsoft.com/office/drawing/2014/main" id="{39C92E25-02BB-407F-88D0-2E5BD82E5AD8}"/>
              </a:ext>
            </a:extLst>
          </p:cNvPr>
          <p:cNvSpPr txBox="1">
            <a:spLocks noChangeArrowheads="1"/>
          </p:cNvSpPr>
          <p:nvPr/>
        </p:nvSpPr>
        <p:spPr bwMode="auto">
          <a:xfrm>
            <a:off x="7664450" y="1505779"/>
            <a:ext cx="1441450" cy="475509"/>
          </a:xfrm>
          <a:prstGeom prst="rect">
            <a:avLst/>
          </a:prstGeom>
          <a:noFill/>
          <a:ln w="9525">
            <a:noFill/>
            <a:miter lim="800000"/>
            <a:headEnd/>
            <a:tailEnd/>
          </a:ln>
        </p:spPr>
        <p:txBody>
          <a:bodyPr wrap="none">
            <a:spAutoFit/>
          </a:bodyPr>
          <a:lstStyle/>
          <a:p>
            <a:r>
              <a:rPr lang="en-US" altLang="zh-CN" sz="1200" b="1" i="1">
                <a:solidFill>
                  <a:srgbClr val="336699"/>
                </a:solidFill>
                <a:ea typeface="SimSun" pitchFamily="2" charset="-122"/>
              </a:rPr>
              <a:t>The United Nations </a:t>
            </a:r>
            <a:br>
              <a:rPr lang="en-US" altLang="zh-CN" sz="1200" b="1" i="1">
                <a:solidFill>
                  <a:srgbClr val="336699"/>
                </a:solidFill>
                <a:ea typeface="SimSun" pitchFamily="2" charset="-122"/>
              </a:rPr>
            </a:br>
            <a:r>
              <a:rPr lang="en-US" altLang="zh-CN" sz="1200" b="1" i="1">
                <a:solidFill>
                  <a:srgbClr val="336699"/>
                </a:solidFill>
                <a:ea typeface="SimSun" pitchFamily="2" charset="-122"/>
              </a:rPr>
              <a:t>Financial Situation</a:t>
            </a:r>
            <a:endParaRPr lang="en-GB" altLang="ja-JP" sz="1200" b="1" i="1">
              <a:solidFill>
                <a:srgbClr val="336699"/>
              </a:solidFill>
              <a:ea typeface="ＭＳ Ｐゴシック" charset="-128"/>
            </a:endParaRPr>
          </a:p>
        </p:txBody>
      </p:sp>
      <p:sp>
        <p:nvSpPr>
          <p:cNvPr id="203" name="Text Box 7">
            <a:extLst>
              <a:ext uri="{FF2B5EF4-FFF2-40B4-BE49-F238E27FC236}">
                <a16:creationId xmlns:a16="http://schemas.microsoft.com/office/drawing/2014/main" id="{35066F06-5159-4A70-9F46-E94623DB655D}"/>
              </a:ext>
            </a:extLst>
          </p:cNvPr>
          <p:cNvSpPr txBox="1">
            <a:spLocks noChangeArrowheads="1"/>
          </p:cNvSpPr>
          <p:nvPr/>
        </p:nvSpPr>
        <p:spPr bwMode="auto">
          <a:xfrm>
            <a:off x="1127125" y="5347828"/>
            <a:ext cx="184150" cy="381397"/>
          </a:xfrm>
          <a:prstGeom prst="rect">
            <a:avLst/>
          </a:prstGeom>
          <a:noFill/>
          <a:ln w="9525">
            <a:noFill/>
            <a:miter lim="800000"/>
            <a:headEnd/>
            <a:tailEnd/>
          </a:ln>
        </p:spPr>
        <p:txBody>
          <a:bodyPr wrap="none">
            <a:spAutoFit/>
          </a:bodyPr>
          <a:lstStyle/>
          <a:p>
            <a:endParaRPr lang="en-US" altLang="en-US" sz="1800">
              <a:latin typeface="Arial" charset="0"/>
            </a:endParaRPr>
          </a:p>
        </p:txBody>
      </p:sp>
      <p:sp>
        <p:nvSpPr>
          <p:cNvPr id="204" name="Line 58">
            <a:extLst>
              <a:ext uri="{FF2B5EF4-FFF2-40B4-BE49-F238E27FC236}">
                <a16:creationId xmlns:a16="http://schemas.microsoft.com/office/drawing/2014/main" id="{BE14C1D0-8871-477C-B2BC-DC202EDC219D}"/>
              </a:ext>
            </a:extLst>
          </p:cNvPr>
          <p:cNvSpPr>
            <a:spLocks noChangeShapeType="1"/>
          </p:cNvSpPr>
          <p:nvPr/>
        </p:nvSpPr>
        <p:spPr bwMode="auto">
          <a:xfrm>
            <a:off x="152400" y="1505779"/>
            <a:ext cx="1487488" cy="0"/>
          </a:xfrm>
          <a:prstGeom prst="line">
            <a:avLst/>
          </a:prstGeom>
          <a:noFill/>
          <a:ln w="9525">
            <a:noFill/>
            <a:round/>
            <a:headEnd/>
            <a:tailEnd/>
          </a:ln>
        </p:spPr>
        <p:txBody>
          <a:bodyPr wrap="none"/>
          <a:lstStyle/>
          <a:p>
            <a:endParaRPr lang="en-US"/>
          </a:p>
        </p:txBody>
      </p:sp>
      <p:sp>
        <p:nvSpPr>
          <p:cNvPr id="205" name="Line 62">
            <a:extLst>
              <a:ext uri="{FF2B5EF4-FFF2-40B4-BE49-F238E27FC236}">
                <a16:creationId xmlns:a16="http://schemas.microsoft.com/office/drawing/2014/main" id="{185D1C4E-FB9A-4F7C-AD16-7AE2B9FED23A}"/>
              </a:ext>
            </a:extLst>
          </p:cNvPr>
          <p:cNvSpPr>
            <a:spLocks noChangeShapeType="1"/>
          </p:cNvSpPr>
          <p:nvPr/>
        </p:nvSpPr>
        <p:spPr bwMode="auto">
          <a:xfrm>
            <a:off x="1639889" y="1505779"/>
            <a:ext cx="1558925" cy="0"/>
          </a:xfrm>
          <a:prstGeom prst="line">
            <a:avLst/>
          </a:prstGeom>
          <a:noFill/>
          <a:ln w="9525">
            <a:noFill/>
            <a:round/>
            <a:headEnd/>
            <a:tailEnd/>
          </a:ln>
        </p:spPr>
        <p:txBody>
          <a:bodyPr wrap="none"/>
          <a:lstStyle/>
          <a:p>
            <a:endParaRPr lang="en-US"/>
          </a:p>
        </p:txBody>
      </p:sp>
      <p:sp>
        <p:nvSpPr>
          <p:cNvPr id="206" name="Line 64">
            <a:extLst>
              <a:ext uri="{FF2B5EF4-FFF2-40B4-BE49-F238E27FC236}">
                <a16:creationId xmlns:a16="http://schemas.microsoft.com/office/drawing/2014/main" id="{002DAB39-0B0F-4B05-BB69-5B41B135B901}"/>
              </a:ext>
            </a:extLst>
          </p:cNvPr>
          <p:cNvSpPr>
            <a:spLocks noChangeShapeType="1"/>
          </p:cNvSpPr>
          <p:nvPr/>
        </p:nvSpPr>
        <p:spPr bwMode="auto">
          <a:xfrm>
            <a:off x="3198814" y="1505779"/>
            <a:ext cx="1558925" cy="0"/>
          </a:xfrm>
          <a:prstGeom prst="line">
            <a:avLst/>
          </a:prstGeom>
          <a:noFill/>
          <a:ln w="9525">
            <a:noFill/>
            <a:round/>
            <a:headEnd/>
            <a:tailEnd/>
          </a:ln>
        </p:spPr>
        <p:txBody>
          <a:bodyPr wrap="none"/>
          <a:lstStyle/>
          <a:p>
            <a:endParaRPr lang="en-US"/>
          </a:p>
        </p:txBody>
      </p:sp>
      <p:sp>
        <p:nvSpPr>
          <p:cNvPr id="207" name="Line 66">
            <a:extLst>
              <a:ext uri="{FF2B5EF4-FFF2-40B4-BE49-F238E27FC236}">
                <a16:creationId xmlns:a16="http://schemas.microsoft.com/office/drawing/2014/main" id="{1F6001F3-3D71-49D8-9C22-AD9E7E2DDCAC}"/>
              </a:ext>
            </a:extLst>
          </p:cNvPr>
          <p:cNvSpPr>
            <a:spLocks noChangeShapeType="1"/>
          </p:cNvSpPr>
          <p:nvPr/>
        </p:nvSpPr>
        <p:spPr bwMode="auto">
          <a:xfrm>
            <a:off x="4757739" y="1505779"/>
            <a:ext cx="1557337" cy="0"/>
          </a:xfrm>
          <a:prstGeom prst="line">
            <a:avLst/>
          </a:prstGeom>
          <a:noFill/>
          <a:ln w="9525">
            <a:noFill/>
            <a:round/>
            <a:headEnd/>
            <a:tailEnd/>
          </a:ln>
        </p:spPr>
        <p:txBody>
          <a:bodyPr wrap="none"/>
          <a:lstStyle/>
          <a:p>
            <a:endParaRPr lang="en-US"/>
          </a:p>
        </p:txBody>
      </p:sp>
      <p:sp>
        <p:nvSpPr>
          <p:cNvPr id="208" name="Line 68">
            <a:extLst>
              <a:ext uri="{FF2B5EF4-FFF2-40B4-BE49-F238E27FC236}">
                <a16:creationId xmlns:a16="http://schemas.microsoft.com/office/drawing/2014/main" id="{4AB93BCD-8666-43D8-95C0-369694D6F122}"/>
              </a:ext>
            </a:extLst>
          </p:cNvPr>
          <p:cNvSpPr>
            <a:spLocks noChangeShapeType="1"/>
          </p:cNvSpPr>
          <p:nvPr/>
        </p:nvSpPr>
        <p:spPr bwMode="auto">
          <a:xfrm>
            <a:off x="6315076" y="1505779"/>
            <a:ext cx="1609725" cy="0"/>
          </a:xfrm>
          <a:prstGeom prst="line">
            <a:avLst/>
          </a:prstGeom>
          <a:noFill/>
          <a:ln w="9525">
            <a:noFill/>
            <a:round/>
            <a:headEnd/>
            <a:tailEnd/>
          </a:ln>
        </p:spPr>
        <p:txBody>
          <a:bodyPr wrap="none"/>
          <a:lstStyle/>
          <a:p>
            <a:endParaRPr lang="en-US"/>
          </a:p>
        </p:txBody>
      </p:sp>
      <p:sp>
        <p:nvSpPr>
          <p:cNvPr id="209" name="Text Box 7">
            <a:extLst>
              <a:ext uri="{FF2B5EF4-FFF2-40B4-BE49-F238E27FC236}">
                <a16:creationId xmlns:a16="http://schemas.microsoft.com/office/drawing/2014/main" id="{E2CCC75B-0F1B-4593-B2F6-EEBF705F4E6E}"/>
              </a:ext>
            </a:extLst>
          </p:cNvPr>
          <p:cNvSpPr txBox="1">
            <a:spLocks noChangeArrowheads="1"/>
          </p:cNvSpPr>
          <p:nvPr/>
        </p:nvSpPr>
        <p:spPr bwMode="auto">
          <a:xfrm>
            <a:off x="1127125" y="5347828"/>
            <a:ext cx="184150" cy="381397"/>
          </a:xfrm>
          <a:prstGeom prst="rect">
            <a:avLst/>
          </a:prstGeom>
          <a:noFill/>
          <a:ln w="9525">
            <a:noFill/>
            <a:miter lim="800000"/>
            <a:headEnd/>
            <a:tailEnd/>
          </a:ln>
        </p:spPr>
        <p:txBody>
          <a:bodyPr wrap="none">
            <a:spAutoFit/>
          </a:bodyPr>
          <a:lstStyle/>
          <a:p>
            <a:endParaRPr lang="en-US" altLang="en-US" sz="1800">
              <a:latin typeface="Arial" charset="0"/>
            </a:endParaRPr>
          </a:p>
        </p:txBody>
      </p:sp>
      <p:sp>
        <p:nvSpPr>
          <p:cNvPr id="210" name="Line 58">
            <a:extLst>
              <a:ext uri="{FF2B5EF4-FFF2-40B4-BE49-F238E27FC236}">
                <a16:creationId xmlns:a16="http://schemas.microsoft.com/office/drawing/2014/main" id="{374F0B62-15B1-4085-87CC-F8ECC7E1436A}"/>
              </a:ext>
            </a:extLst>
          </p:cNvPr>
          <p:cNvSpPr>
            <a:spLocks noChangeShapeType="1"/>
          </p:cNvSpPr>
          <p:nvPr/>
        </p:nvSpPr>
        <p:spPr bwMode="auto">
          <a:xfrm>
            <a:off x="152400" y="1505779"/>
            <a:ext cx="1487488" cy="0"/>
          </a:xfrm>
          <a:prstGeom prst="line">
            <a:avLst/>
          </a:prstGeom>
          <a:noFill/>
          <a:ln w="9525">
            <a:noFill/>
            <a:round/>
            <a:headEnd/>
            <a:tailEnd/>
          </a:ln>
        </p:spPr>
        <p:txBody>
          <a:bodyPr wrap="none"/>
          <a:lstStyle/>
          <a:p>
            <a:endParaRPr lang="en-US"/>
          </a:p>
        </p:txBody>
      </p:sp>
      <p:sp>
        <p:nvSpPr>
          <p:cNvPr id="211" name="Line 62">
            <a:extLst>
              <a:ext uri="{FF2B5EF4-FFF2-40B4-BE49-F238E27FC236}">
                <a16:creationId xmlns:a16="http://schemas.microsoft.com/office/drawing/2014/main" id="{7BC06A23-274A-4895-9D04-C0B278494694}"/>
              </a:ext>
            </a:extLst>
          </p:cNvPr>
          <p:cNvSpPr>
            <a:spLocks noChangeShapeType="1"/>
          </p:cNvSpPr>
          <p:nvPr/>
        </p:nvSpPr>
        <p:spPr bwMode="auto">
          <a:xfrm>
            <a:off x="1639889" y="1505779"/>
            <a:ext cx="1558925" cy="0"/>
          </a:xfrm>
          <a:prstGeom prst="line">
            <a:avLst/>
          </a:prstGeom>
          <a:noFill/>
          <a:ln w="9525">
            <a:noFill/>
            <a:round/>
            <a:headEnd/>
            <a:tailEnd/>
          </a:ln>
        </p:spPr>
        <p:txBody>
          <a:bodyPr wrap="none"/>
          <a:lstStyle/>
          <a:p>
            <a:endParaRPr lang="en-US"/>
          </a:p>
        </p:txBody>
      </p:sp>
      <p:sp>
        <p:nvSpPr>
          <p:cNvPr id="212" name="Line 64">
            <a:extLst>
              <a:ext uri="{FF2B5EF4-FFF2-40B4-BE49-F238E27FC236}">
                <a16:creationId xmlns:a16="http://schemas.microsoft.com/office/drawing/2014/main" id="{C0B47C10-1516-4A5C-B60E-6C0035588448}"/>
              </a:ext>
            </a:extLst>
          </p:cNvPr>
          <p:cNvSpPr>
            <a:spLocks noChangeShapeType="1"/>
          </p:cNvSpPr>
          <p:nvPr/>
        </p:nvSpPr>
        <p:spPr bwMode="auto">
          <a:xfrm>
            <a:off x="3198814" y="1505779"/>
            <a:ext cx="1558925" cy="0"/>
          </a:xfrm>
          <a:prstGeom prst="line">
            <a:avLst/>
          </a:prstGeom>
          <a:noFill/>
          <a:ln w="9525">
            <a:noFill/>
            <a:round/>
            <a:headEnd/>
            <a:tailEnd/>
          </a:ln>
        </p:spPr>
        <p:txBody>
          <a:bodyPr wrap="none"/>
          <a:lstStyle/>
          <a:p>
            <a:endParaRPr lang="en-US"/>
          </a:p>
        </p:txBody>
      </p:sp>
      <p:sp>
        <p:nvSpPr>
          <p:cNvPr id="213" name="Line 66">
            <a:extLst>
              <a:ext uri="{FF2B5EF4-FFF2-40B4-BE49-F238E27FC236}">
                <a16:creationId xmlns:a16="http://schemas.microsoft.com/office/drawing/2014/main" id="{E965BF38-1F04-45BC-8E51-894F0FB9BFF4}"/>
              </a:ext>
            </a:extLst>
          </p:cNvPr>
          <p:cNvSpPr>
            <a:spLocks noChangeShapeType="1"/>
          </p:cNvSpPr>
          <p:nvPr/>
        </p:nvSpPr>
        <p:spPr bwMode="auto">
          <a:xfrm>
            <a:off x="4757739" y="1505779"/>
            <a:ext cx="1557337" cy="0"/>
          </a:xfrm>
          <a:prstGeom prst="line">
            <a:avLst/>
          </a:prstGeom>
          <a:noFill/>
          <a:ln w="9525">
            <a:noFill/>
            <a:round/>
            <a:headEnd/>
            <a:tailEnd/>
          </a:ln>
        </p:spPr>
        <p:txBody>
          <a:bodyPr wrap="none"/>
          <a:lstStyle/>
          <a:p>
            <a:endParaRPr lang="en-US"/>
          </a:p>
        </p:txBody>
      </p:sp>
      <p:sp>
        <p:nvSpPr>
          <p:cNvPr id="214" name="Line 68">
            <a:extLst>
              <a:ext uri="{FF2B5EF4-FFF2-40B4-BE49-F238E27FC236}">
                <a16:creationId xmlns:a16="http://schemas.microsoft.com/office/drawing/2014/main" id="{21129703-770B-4258-9283-886B36B7366E}"/>
              </a:ext>
            </a:extLst>
          </p:cNvPr>
          <p:cNvSpPr>
            <a:spLocks noChangeShapeType="1"/>
          </p:cNvSpPr>
          <p:nvPr/>
        </p:nvSpPr>
        <p:spPr bwMode="auto">
          <a:xfrm>
            <a:off x="6315076" y="1505779"/>
            <a:ext cx="1609725" cy="0"/>
          </a:xfrm>
          <a:prstGeom prst="line">
            <a:avLst/>
          </a:prstGeom>
          <a:noFill/>
          <a:ln w="9525">
            <a:noFill/>
            <a:round/>
            <a:headEnd/>
            <a:tailEnd/>
          </a:ln>
        </p:spPr>
        <p:txBody>
          <a:bodyPr wrap="none"/>
          <a:lstStyle/>
          <a:p>
            <a:endParaRPr lang="en-US"/>
          </a:p>
        </p:txBody>
      </p:sp>
      <p:sp>
        <p:nvSpPr>
          <p:cNvPr id="215" name="Text Box 7">
            <a:extLst>
              <a:ext uri="{FF2B5EF4-FFF2-40B4-BE49-F238E27FC236}">
                <a16:creationId xmlns:a16="http://schemas.microsoft.com/office/drawing/2014/main" id="{2B4C0C48-9969-4509-BE8C-31EA93391BC6}"/>
              </a:ext>
            </a:extLst>
          </p:cNvPr>
          <p:cNvSpPr txBox="1">
            <a:spLocks noChangeArrowheads="1"/>
          </p:cNvSpPr>
          <p:nvPr/>
        </p:nvSpPr>
        <p:spPr bwMode="auto">
          <a:xfrm>
            <a:off x="1127125" y="5347828"/>
            <a:ext cx="184150" cy="381397"/>
          </a:xfrm>
          <a:prstGeom prst="rect">
            <a:avLst/>
          </a:prstGeom>
          <a:noFill/>
          <a:ln w="9525">
            <a:noFill/>
            <a:miter lim="800000"/>
            <a:headEnd/>
            <a:tailEnd/>
          </a:ln>
        </p:spPr>
        <p:txBody>
          <a:bodyPr wrap="none">
            <a:spAutoFit/>
          </a:bodyPr>
          <a:lstStyle/>
          <a:p>
            <a:endParaRPr lang="en-US" altLang="en-US" sz="1800">
              <a:latin typeface="Arial" charset="0"/>
            </a:endParaRPr>
          </a:p>
        </p:txBody>
      </p:sp>
      <p:sp>
        <p:nvSpPr>
          <p:cNvPr id="216" name="Line 58">
            <a:extLst>
              <a:ext uri="{FF2B5EF4-FFF2-40B4-BE49-F238E27FC236}">
                <a16:creationId xmlns:a16="http://schemas.microsoft.com/office/drawing/2014/main" id="{73886229-1E6A-4A7A-8EBE-743998F1D2BD}"/>
              </a:ext>
            </a:extLst>
          </p:cNvPr>
          <p:cNvSpPr>
            <a:spLocks noChangeShapeType="1"/>
          </p:cNvSpPr>
          <p:nvPr/>
        </p:nvSpPr>
        <p:spPr bwMode="auto">
          <a:xfrm>
            <a:off x="152400" y="1505779"/>
            <a:ext cx="1487488" cy="0"/>
          </a:xfrm>
          <a:prstGeom prst="line">
            <a:avLst/>
          </a:prstGeom>
          <a:noFill/>
          <a:ln w="9525">
            <a:noFill/>
            <a:round/>
            <a:headEnd/>
            <a:tailEnd/>
          </a:ln>
        </p:spPr>
        <p:txBody>
          <a:bodyPr wrap="none"/>
          <a:lstStyle/>
          <a:p>
            <a:endParaRPr lang="en-US"/>
          </a:p>
        </p:txBody>
      </p:sp>
      <p:sp>
        <p:nvSpPr>
          <p:cNvPr id="217" name="Line 62">
            <a:extLst>
              <a:ext uri="{FF2B5EF4-FFF2-40B4-BE49-F238E27FC236}">
                <a16:creationId xmlns:a16="http://schemas.microsoft.com/office/drawing/2014/main" id="{23D60778-5570-4D9B-9E5B-3802BE8E74F6}"/>
              </a:ext>
            </a:extLst>
          </p:cNvPr>
          <p:cNvSpPr>
            <a:spLocks noChangeShapeType="1"/>
          </p:cNvSpPr>
          <p:nvPr/>
        </p:nvSpPr>
        <p:spPr bwMode="auto">
          <a:xfrm>
            <a:off x="1639889" y="1505779"/>
            <a:ext cx="1558925" cy="0"/>
          </a:xfrm>
          <a:prstGeom prst="line">
            <a:avLst/>
          </a:prstGeom>
          <a:noFill/>
          <a:ln w="9525">
            <a:noFill/>
            <a:round/>
            <a:headEnd/>
            <a:tailEnd/>
          </a:ln>
        </p:spPr>
        <p:txBody>
          <a:bodyPr wrap="none"/>
          <a:lstStyle/>
          <a:p>
            <a:endParaRPr lang="en-US"/>
          </a:p>
        </p:txBody>
      </p:sp>
      <p:sp>
        <p:nvSpPr>
          <p:cNvPr id="218" name="Line 64">
            <a:extLst>
              <a:ext uri="{FF2B5EF4-FFF2-40B4-BE49-F238E27FC236}">
                <a16:creationId xmlns:a16="http://schemas.microsoft.com/office/drawing/2014/main" id="{920296F3-6011-4F0D-9BEF-27E56D33744A}"/>
              </a:ext>
            </a:extLst>
          </p:cNvPr>
          <p:cNvSpPr>
            <a:spLocks noChangeShapeType="1"/>
          </p:cNvSpPr>
          <p:nvPr/>
        </p:nvSpPr>
        <p:spPr bwMode="auto">
          <a:xfrm>
            <a:off x="3198814" y="1505779"/>
            <a:ext cx="1558925" cy="0"/>
          </a:xfrm>
          <a:prstGeom prst="line">
            <a:avLst/>
          </a:prstGeom>
          <a:noFill/>
          <a:ln w="9525">
            <a:noFill/>
            <a:round/>
            <a:headEnd/>
            <a:tailEnd/>
          </a:ln>
        </p:spPr>
        <p:txBody>
          <a:bodyPr wrap="none"/>
          <a:lstStyle/>
          <a:p>
            <a:endParaRPr lang="en-US"/>
          </a:p>
        </p:txBody>
      </p:sp>
      <p:sp>
        <p:nvSpPr>
          <p:cNvPr id="219" name="Line 66">
            <a:extLst>
              <a:ext uri="{FF2B5EF4-FFF2-40B4-BE49-F238E27FC236}">
                <a16:creationId xmlns:a16="http://schemas.microsoft.com/office/drawing/2014/main" id="{FC4555FF-DB4F-4080-B43B-C3E03447B938}"/>
              </a:ext>
            </a:extLst>
          </p:cNvPr>
          <p:cNvSpPr>
            <a:spLocks noChangeShapeType="1"/>
          </p:cNvSpPr>
          <p:nvPr/>
        </p:nvSpPr>
        <p:spPr bwMode="auto">
          <a:xfrm>
            <a:off x="4757739" y="1505779"/>
            <a:ext cx="1557337" cy="0"/>
          </a:xfrm>
          <a:prstGeom prst="line">
            <a:avLst/>
          </a:prstGeom>
          <a:noFill/>
          <a:ln w="9525">
            <a:noFill/>
            <a:round/>
            <a:headEnd/>
            <a:tailEnd/>
          </a:ln>
        </p:spPr>
        <p:txBody>
          <a:bodyPr wrap="none"/>
          <a:lstStyle/>
          <a:p>
            <a:endParaRPr lang="en-US"/>
          </a:p>
        </p:txBody>
      </p:sp>
      <p:sp>
        <p:nvSpPr>
          <p:cNvPr id="220" name="Line 68">
            <a:extLst>
              <a:ext uri="{FF2B5EF4-FFF2-40B4-BE49-F238E27FC236}">
                <a16:creationId xmlns:a16="http://schemas.microsoft.com/office/drawing/2014/main" id="{DD907ECE-7C83-41C7-9584-ACC5BD32EAD0}"/>
              </a:ext>
            </a:extLst>
          </p:cNvPr>
          <p:cNvSpPr>
            <a:spLocks noChangeShapeType="1"/>
          </p:cNvSpPr>
          <p:nvPr/>
        </p:nvSpPr>
        <p:spPr bwMode="auto">
          <a:xfrm>
            <a:off x="6315076" y="1505779"/>
            <a:ext cx="1609725" cy="0"/>
          </a:xfrm>
          <a:prstGeom prst="line">
            <a:avLst/>
          </a:prstGeom>
          <a:noFill/>
          <a:ln w="9525">
            <a:noFill/>
            <a:round/>
            <a:headEnd/>
            <a:tailEnd/>
          </a:ln>
        </p:spPr>
        <p:txBody>
          <a:bodyPr wrap="none"/>
          <a:lstStyle/>
          <a:p>
            <a:endParaRPr lang="en-US"/>
          </a:p>
        </p:txBody>
      </p:sp>
      <p:sp>
        <p:nvSpPr>
          <p:cNvPr id="222" name="Text Box 7">
            <a:extLst>
              <a:ext uri="{FF2B5EF4-FFF2-40B4-BE49-F238E27FC236}">
                <a16:creationId xmlns:a16="http://schemas.microsoft.com/office/drawing/2014/main" id="{FB16475C-E672-46FA-AB65-098D2B56104B}"/>
              </a:ext>
            </a:extLst>
          </p:cNvPr>
          <p:cNvSpPr txBox="1">
            <a:spLocks noChangeArrowheads="1"/>
          </p:cNvSpPr>
          <p:nvPr/>
        </p:nvSpPr>
        <p:spPr bwMode="auto">
          <a:xfrm>
            <a:off x="1127125" y="5347828"/>
            <a:ext cx="184150" cy="381397"/>
          </a:xfrm>
          <a:prstGeom prst="rect">
            <a:avLst/>
          </a:prstGeom>
          <a:noFill/>
          <a:ln w="9525">
            <a:noFill/>
            <a:miter lim="800000"/>
            <a:headEnd/>
            <a:tailEnd/>
          </a:ln>
        </p:spPr>
        <p:txBody>
          <a:bodyPr wrap="none">
            <a:spAutoFit/>
          </a:bodyPr>
          <a:lstStyle/>
          <a:p>
            <a:endParaRPr lang="en-US" altLang="en-US" sz="1800">
              <a:latin typeface="Arial" charset="0"/>
            </a:endParaRPr>
          </a:p>
        </p:txBody>
      </p:sp>
      <p:sp>
        <p:nvSpPr>
          <p:cNvPr id="223" name="Line 58">
            <a:extLst>
              <a:ext uri="{FF2B5EF4-FFF2-40B4-BE49-F238E27FC236}">
                <a16:creationId xmlns:a16="http://schemas.microsoft.com/office/drawing/2014/main" id="{46090C83-D866-4AE2-8C8D-8723E20C77B9}"/>
              </a:ext>
            </a:extLst>
          </p:cNvPr>
          <p:cNvSpPr>
            <a:spLocks noChangeShapeType="1"/>
          </p:cNvSpPr>
          <p:nvPr/>
        </p:nvSpPr>
        <p:spPr bwMode="auto">
          <a:xfrm>
            <a:off x="152400" y="1505779"/>
            <a:ext cx="1487488" cy="0"/>
          </a:xfrm>
          <a:prstGeom prst="line">
            <a:avLst/>
          </a:prstGeom>
          <a:noFill/>
          <a:ln w="9525">
            <a:noFill/>
            <a:round/>
            <a:headEnd/>
            <a:tailEnd/>
          </a:ln>
        </p:spPr>
        <p:txBody>
          <a:bodyPr wrap="none"/>
          <a:lstStyle/>
          <a:p>
            <a:endParaRPr lang="en-US"/>
          </a:p>
        </p:txBody>
      </p:sp>
      <p:sp>
        <p:nvSpPr>
          <p:cNvPr id="224" name="Line 62">
            <a:extLst>
              <a:ext uri="{FF2B5EF4-FFF2-40B4-BE49-F238E27FC236}">
                <a16:creationId xmlns:a16="http://schemas.microsoft.com/office/drawing/2014/main" id="{C511BFAD-BA40-4781-B62C-A8BCCED9531F}"/>
              </a:ext>
            </a:extLst>
          </p:cNvPr>
          <p:cNvSpPr>
            <a:spLocks noChangeShapeType="1"/>
          </p:cNvSpPr>
          <p:nvPr/>
        </p:nvSpPr>
        <p:spPr bwMode="auto">
          <a:xfrm>
            <a:off x="1639889" y="1505779"/>
            <a:ext cx="1558925" cy="0"/>
          </a:xfrm>
          <a:prstGeom prst="line">
            <a:avLst/>
          </a:prstGeom>
          <a:noFill/>
          <a:ln w="9525">
            <a:noFill/>
            <a:round/>
            <a:headEnd/>
            <a:tailEnd/>
          </a:ln>
        </p:spPr>
        <p:txBody>
          <a:bodyPr wrap="none"/>
          <a:lstStyle/>
          <a:p>
            <a:endParaRPr lang="en-US"/>
          </a:p>
        </p:txBody>
      </p:sp>
      <p:sp>
        <p:nvSpPr>
          <p:cNvPr id="225" name="Line 64">
            <a:extLst>
              <a:ext uri="{FF2B5EF4-FFF2-40B4-BE49-F238E27FC236}">
                <a16:creationId xmlns:a16="http://schemas.microsoft.com/office/drawing/2014/main" id="{17444445-626B-4255-9CBC-6CA940686962}"/>
              </a:ext>
            </a:extLst>
          </p:cNvPr>
          <p:cNvSpPr>
            <a:spLocks noChangeShapeType="1"/>
          </p:cNvSpPr>
          <p:nvPr/>
        </p:nvSpPr>
        <p:spPr bwMode="auto">
          <a:xfrm>
            <a:off x="3198814" y="1505779"/>
            <a:ext cx="1558925" cy="0"/>
          </a:xfrm>
          <a:prstGeom prst="line">
            <a:avLst/>
          </a:prstGeom>
          <a:noFill/>
          <a:ln w="9525">
            <a:noFill/>
            <a:round/>
            <a:headEnd/>
            <a:tailEnd/>
          </a:ln>
        </p:spPr>
        <p:txBody>
          <a:bodyPr wrap="none"/>
          <a:lstStyle/>
          <a:p>
            <a:endParaRPr lang="en-US"/>
          </a:p>
        </p:txBody>
      </p:sp>
      <p:sp>
        <p:nvSpPr>
          <p:cNvPr id="226" name="Line 66">
            <a:extLst>
              <a:ext uri="{FF2B5EF4-FFF2-40B4-BE49-F238E27FC236}">
                <a16:creationId xmlns:a16="http://schemas.microsoft.com/office/drawing/2014/main" id="{0CD84644-F872-4E6C-8D1C-6455AAD8929A}"/>
              </a:ext>
            </a:extLst>
          </p:cNvPr>
          <p:cNvSpPr>
            <a:spLocks noChangeShapeType="1"/>
          </p:cNvSpPr>
          <p:nvPr/>
        </p:nvSpPr>
        <p:spPr bwMode="auto">
          <a:xfrm>
            <a:off x="4757739" y="1505779"/>
            <a:ext cx="1557337" cy="0"/>
          </a:xfrm>
          <a:prstGeom prst="line">
            <a:avLst/>
          </a:prstGeom>
          <a:noFill/>
          <a:ln w="9525">
            <a:noFill/>
            <a:round/>
            <a:headEnd/>
            <a:tailEnd/>
          </a:ln>
        </p:spPr>
        <p:txBody>
          <a:bodyPr wrap="none"/>
          <a:lstStyle/>
          <a:p>
            <a:endParaRPr lang="en-US"/>
          </a:p>
        </p:txBody>
      </p:sp>
      <p:sp>
        <p:nvSpPr>
          <p:cNvPr id="227" name="Line 68">
            <a:extLst>
              <a:ext uri="{FF2B5EF4-FFF2-40B4-BE49-F238E27FC236}">
                <a16:creationId xmlns:a16="http://schemas.microsoft.com/office/drawing/2014/main" id="{46EC5854-E724-4F98-9E55-8572AB0AA6B4}"/>
              </a:ext>
            </a:extLst>
          </p:cNvPr>
          <p:cNvSpPr>
            <a:spLocks noChangeShapeType="1"/>
          </p:cNvSpPr>
          <p:nvPr/>
        </p:nvSpPr>
        <p:spPr bwMode="auto">
          <a:xfrm>
            <a:off x="6315076" y="1505779"/>
            <a:ext cx="1609725" cy="0"/>
          </a:xfrm>
          <a:prstGeom prst="line">
            <a:avLst/>
          </a:prstGeom>
          <a:noFill/>
          <a:ln w="9525">
            <a:noFill/>
            <a:round/>
            <a:headEnd/>
            <a:tailEnd/>
          </a:ln>
        </p:spPr>
        <p:txBody>
          <a:bodyPr wrap="none"/>
          <a:lstStyle/>
          <a:p>
            <a:endParaRPr lang="en-US"/>
          </a:p>
        </p:txBody>
      </p:sp>
      <p:sp>
        <p:nvSpPr>
          <p:cNvPr id="228" name="Text Box 7">
            <a:extLst>
              <a:ext uri="{FF2B5EF4-FFF2-40B4-BE49-F238E27FC236}">
                <a16:creationId xmlns:a16="http://schemas.microsoft.com/office/drawing/2014/main" id="{7025D04E-0C09-45FA-B67A-6868E8D54C05}"/>
              </a:ext>
            </a:extLst>
          </p:cNvPr>
          <p:cNvSpPr txBox="1">
            <a:spLocks noChangeArrowheads="1"/>
          </p:cNvSpPr>
          <p:nvPr/>
        </p:nvSpPr>
        <p:spPr bwMode="auto">
          <a:xfrm>
            <a:off x="1127125" y="5347828"/>
            <a:ext cx="184150" cy="381397"/>
          </a:xfrm>
          <a:prstGeom prst="rect">
            <a:avLst/>
          </a:prstGeom>
          <a:noFill/>
          <a:ln w="9525">
            <a:noFill/>
            <a:miter lim="800000"/>
            <a:headEnd/>
            <a:tailEnd/>
          </a:ln>
        </p:spPr>
        <p:txBody>
          <a:bodyPr wrap="none">
            <a:spAutoFit/>
          </a:bodyPr>
          <a:lstStyle/>
          <a:p>
            <a:endParaRPr lang="en-US" altLang="en-US" sz="1800">
              <a:latin typeface="Arial" charset="0"/>
            </a:endParaRPr>
          </a:p>
        </p:txBody>
      </p:sp>
      <p:sp>
        <p:nvSpPr>
          <p:cNvPr id="229" name="Line 58">
            <a:extLst>
              <a:ext uri="{FF2B5EF4-FFF2-40B4-BE49-F238E27FC236}">
                <a16:creationId xmlns:a16="http://schemas.microsoft.com/office/drawing/2014/main" id="{4C056A85-F743-4E3D-8F26-22F2C296CC99}"/>
              </a:ext>
            </a:extLst>
          </p:cNvPr>
          <p:cNvSpPr>
            <a:spLocks noChangeShapeType="1"/>
          </p:cNvSpPr>
          <p:nvPr/>
        </p:nvSpPr>
        <p:spPr bwMode="auto">
          <a:xfrm>
            <a:off x="152400" y="1505779"/>
            <a:ext cx="1487488" cy="0"/>
          </a:xfrm>
          <a:prstGeom prst="line">
            <a:avLst/>
          </a:prstGeom>
          <a:noFill/>
          <a:ln w="9525">
            <a:noFill/>
            <a:round/>
            <a:headEnd/>
            <a:tailEnd/>
          </a:ln>
        </p:spPr>
        <p:txBody>
          <a:bodyPr wrap="none"/>
          <a:lstStyle/>
          <a:p>
            <a:endParaRPr lang="en-US"/>
          </a:p>
        </p:txBody>
      </p:sp>
      <p:sp>
        <p:nvSpPr>
          <p:cNvPr id="230" name="Line 62">
            <a:extLst>
              <a:ext uri="{FF2B5EF4-FFF2-40B4-BE49-F238E27FC236}">
                <a16:creationId xmlns:a16="http://schemas.microsoft.com/office/drawing/2014/main" id="{6A726672-7EE5-49D5-A973-DE489AADD215}"/>
              </a:ext>
            </a:extLst>
          </p:cNvPr>
          <p:cNvSpPr>
            <a:spLocks noChangeShapeType="1"/>
          </p:cNvSpPr>
          <p:nvPr/>
        </p:nvSpPr>
        <p:spPr bwMode="auto">
          <a:xfrm>
            <a:off x="1639889" y="1505779"/>
            <a:ext cx="1558925" cy="0"/>
          </a:xfrm>
          <a:prstGeom prst="line">
            <a:avLst/>
          </a:prstGeom>
          <a:noFill/>
          <a:ln w="9525">
            <a:noFill/>
            <a:round/>
            <a:headEnd/>
            <a:tailEnd/>
          </a:ln>
        </p:spPr>
        <p:txBody>
          <a:bodyPr wrap="none"/>
          <a:lstStyle/>
          <a:p>
            <a:endParaRPr lang="en-US"/>
          </a:p>
        </p:txBody>
      </p:sp>
      <p:sp>
        <p:nvSpPr>
          <p:cNvPr id="231" name="Line 64">
            <a:extLst>
              <a:ext uri="{FF2B5EF4-FFF2-40B4-BE49-F238E27FC236}">
                <a16:creationId xmlns:a16="http://schemas.microsoft.com/office/drawing/2014/main" id="{EFEBEF6C-8C44-4D74-AC10-05A3A342CF5D}"/>
              </a:ext>
            </a:extLst>
          </p:cNvPr>
          <p:cNvSpPr>
            <a:spLocks noChangeShapeType="1"/>
          </p:cNvSpPr>
          <p:nvPr/>
        </p:nvSpPr>
        <p:spPr bwMode="auto">
          <a:xfrm>
            <a:off x="3198814" y="1505779"/>
            <a:ext cx="1558925" cy="0"/>
          </a:xfrm>
          <a:prstGeom prst="line">
            <a:avLst/>
          </a:prstGeom>
          <a:noFill/>
          <a:ln w="9525">
            <a:noFill/>
            <a:round/>
            <a:headEnd/>
            <a:tailEnd/>
          </a:ln>
        </p:spPr>
        <p:txBody>
          <a:bodyPr wrap="none"/>
          <a:lstStyle/>
          <a:p>
            <a:endParaRPr lang="en-US"/>
          </a:p>
        </p:txBody>
      </p:sp>
      <p:sp>
        <p:nvSpPr>
          <p:cNvPr id="232" name="Line 66">
            <a:extLst>
              <a:ext uri="{FF2B5EF4-FFF2-40B4-BE49-F238E27FC236}">
                <a16:creationId xmlns:a16="http://schemas.microsoft.com/office/drawing/2014/main" id="{D7C50B8F-DED6-4377-AA1E-508E9684B3F7}"/>
              </a:ext>
            </a:extLst>
          </p:cNvPr>
          <p:cNvSpPr>
            <a:spLocks noChangeShapeType="1"/>
          </p:cNvSpPr>
          <p:nvPr/>
        </p:nvSpPr>
        <p:spPr bwMode="auto">
          <a:xfrm>
            <a:off x="4757739" y="1505779"/>
            <a:ext cx="1557337" cy="0"/>
          </a:xfrm>
          <a:prstGeom prst="line">
            <a:avLst/>
          </a:prstGeom>
          <a:noFill/>
          <a:ln w="9525">
            <a:noFill/>
            <a:round/>
            <a:headEnd/>
            <a:tailEnd/>
          </a:ln>
        </p:spPr>
        <p:txBody>
          <a:bodyPr wrap="none"/>
          <a:lstStyle/>
          <a:p>
            <a:endParaRPr lang="en-US"/>
          </a:p>
        </p:txBody>
      </p:sp>
      <p:sp>
        <p:nvSpPr>
          <p:cNvPr id="233" name="Line 68">
            <a:extLst>
              <a:ext uri="{FF2B5EF4-FFF2-40B4-BE49-F238E27FC236}">
                <a16:creationId xmlns:a16="http://schemas.microsoft.com/office/drawing/2014/main" id="{2E8A7043-D386-4A7E-8866-28AA4F71C3DA}"/>
              </a:ext>
            </a:extLst>
          </p:cNvPr>
          <p:cNvSpPr>
            <a:spLocks noChangeShapeType="1"/>
          </p:cNvSpPr>
          <p:nvPr/>
        </p:nvSpPr>
        <p:spPr bwMode="auto">
          <a:xfrm>
            <a:off x="6315076" y="1505779"/>
            <a:ext cx="1609725" cy="0"/>
          </a:xfrm>
          <a:prstGeom prst="line">
            <a:avLst/>
          </a:prstGeom>
          <a:noFill/>
          <a:ln w="9525">
            <a:noFill/>
            <a:round/>
            <a:headEnd/>
            <a:tailEnd/>
          </a:ln>
        </p:spPr>
        <p:txBody>
          <a:bodyPr wrap="none"/>
          <a:lstStyle/>
          <a:p>
            <a:endParaRPr lang="en-US"/>
          </a:p>
        </p:txBody>
      </p:sp>
      <p:sp>
        <p:nvSpPr>
          <p:cNvPr id="234" name="Text Box 7">
            <a:extLst>
              <a:ext uri="{FF2B5EF4-FFF2-40B4-BE49-F238E27FC236}">
                <a16:creationId xmlns:a16="http://schemas.microsoft.com/office/drawing/2014/main" id="{97183825-00FD-479E-8BD3-04D7D3D91BB1}"/>
              </a:ext>
            </a:extLst>
          </p:cNvPr>
          <p:cNvSpPr txBox="1">
            <a:spLocks noChangeArrowheads="1"/>
          </p:cNvSpPr>
          <p:nvPr/>
        </p:nvSpPr>
        <p:spPr bwMode="auto">
          <a:xfrm>
            <a:off x="1127125" y="5347828"/>
            <a:ext cx="184150" cy="381397"/>
          </a:xfrm>
          <a:prstGeom prst="rect">
            <a:avLst/>
          </a:prstGeom>
          <a:noFill/>
          <a:ln w="9525">
            <a:noFill/>
            <a:miter lim="800000"/>
            <a:headEnd/>
            <a:tailEnd/>
          </a:ln>
        </p:spPr>
        <p:txBody>
          <a:bodyPr wrap="none">
            <a:spAutoFit/>
          </a:bodyPr>
          <a:lstStyle/>
          <a:p>
            <a:endParaRPr lang="en-US" altLang="en-US" sz="1800">
              <a:latin typeface="Arial" charset="0"/>
            </a:endParaRPr>
          </a:p>
        </p:txBody>
      </p:sp>
      <p:sp>
        <p:nvSpPr>
          <p:cNvPr id="235" name="Line 58">
            <a:extLst>
              <a:ext uri="{FF2B5EF4-FFF2-40B4-BE49-F238E27FC236}">
                <a16:creationId xmlns:a16="http://schemas.microsoft.com/office/drawing/2014/main" id="{2023F741-2E29-4916-9081-9B6E7543B368}"/>
              </a:ext>
            </a:extLst>
          </p:cNvPr>
          <p:cNvSpPr>
            <a:spLocks noChangeShapeType="1"/>
          </p:cNvSpPr>
          <p:nvPr/>
        </p:nvSpPr>
        <p:spPr bwMode="auto">
          <a:xfrm>
            <a:off x="152400" y="1505779"/>
            <a:ext cx="1487488" cy="0"/>
          </a:xfrm>
          <a:prstGeom prst="line">
            <a:avLst/>
          </a:prstGeom>
          <a:noFill/>
          <a:ln w="9525">
            <a:noFill/>
            <a:round/>
            <a:headEnd/>
            <a:tailEnd/>
          </a:ln>
        </p:spPr>
        <p:txBody>
          <a:bodyPr wrap="none"/>
          <a:lstStyle/>
          <a:p>
            <a:endParaRPr lang="en-US"/>
          </a:p>
        </p:txBody>
      </p:sp>
      <p:sp>
        <p:nvSpPr>
          <p:cNvPr id="236" name="Line 62">
            <a:extLst>
              <a:ext uri="{FF2B5EF4-FFF2-40B4-BE49-F238E27FC236}">
                <a16:creationId xmlns:a16="http://schemas.microsoft.com/office/drawing/2014/main" id="{8D2A9681-2F52-4367-82E1-436ECDC59071}"/>
              </a:ext>
            </a:extLst>
          </p:cNvPr>
          <p:cNvSpPr>
            <a:spLocks noChangeShapeType="1"/>
          </p:cNvSpPr>
          <p:nvPr/>
        </p:nvSpPr>
        <p:spPr bwMode="auto">
          <a:xfrm>
            <a:off x="1639889" y="1505779"/>
            <a:ext cx="1558925" cy="0"/>
          </a:xfrm>
          <a:prstGeom prst="line">
            <a:avLst/>
          </a:prstGeom>
          <a:noFill/>
          <a:ln w="9525">
            <a:noFill/>
            <a:round/>
            <a:headEnd/>
            <a:tailEnd/>
          </a:ln>
        </p:spPr>
        <p:txBody>
          <a:bodyPr wrap="none"/>
          <a:lstStyle/>
          <a:p>
            <a:endParaRPr lang="en-US"/>
          </a:p>
        </p:txBody>
      </p:sp>
      <p:sp>
        <p:nvSpPr>
          <p:cNvPr id="237" name="Line 64">
            <a:extLst>
              <a:ext uri="{FF2B5EF4-FFF2-40B4-BE49-F238E27FC236}">
                <a16:creationId xmlns:a16="http://schemas.microsoft.com/office/drawing/2014/main" id="{D61BCBAA-399E-484B-9315-01E79FB0C181}"/>
              </a:ext>
            </a:extLst>
          </p:cNvPr>
          <p:cNvSpPr>
            <a:spLocks noChangeShapeType="1"/>
          </p:cNvSpPr>
          <p:nvPr/>
        </p:nvSpPr>
        <p:spPr bwMode="auto">
          <a:xfrm>
            <a:off x="3198814" y="1505779"/>
            <a:ext cx="1558925" cy="0"/>
          </a:xfrm>
          <a:prstGeom prst="line">
            <a:avLst/>
          </a:prstGeom>
          <a:noFill/>
          <a:ln w="9525">
            <a:noFill/>
            <a:round/>
            <a:headEnd/>
            <a:tailEnd/>
          </a:ln>
        </p:spPr>
        <p:txBody>
          <a:bodyPr wrap="none"/>
          <a:lstStyle/>
          <a:p>
            <a:endParaRPr lang="en-US"/>
          </a:p>
        </p:txBody>
      </p:sp>
      <p:sp>
        <p:nvSpPr>
          <p:cNvPr id="238" name="Line 66">
            <a:extLst>
              <a:ext uri="{FF2B5EF4-FFF2-40B4-BE49-F238E27FC236}">
                <a16:creationId xmlns:a16="http://schemas.microsoft.com/office/drawing/2014/main" id="{8D06EA9F-6233-4CBB-B2C0-FA2C80005A71}"/>
              </a:ext>
            </a:extLst>
          </p:cNvPr>
          <p:cNvSpPr>
            <a:spLocks noChangeShapeType="1"/>
          </p:cNvSpPr>
          <p:nvPr/>
        </p:nvSpPr>
        <p:spPr bwMode="auto">
          <a:xfrm>
            <a:off x="4757739" y="1505779"/>
            <a:ext cx="1557337" cy="0"/>
          </a:xfrm>
          <a:prstGeom prst="line">
            <a:avLst/>
          </a:prstGeom>
          <a:noFill/>
          <a:ln w="9525">
            <a:noFill/>
            <a:round/>
            <a:headEnd/>
            <a:tailEnd/>
          </a:ln>
        </p:spPr>
        <p:txBody>
          <a:bodyPr wrap="none"/>
          <a:lstStyle/>
          <a:p>
            <a:endParaRPr lang="en-US"/>
          </a:p>
        </p:txBody>
      </p:sp>
      <p:sp>
        <p:nvSpPr>
          <p:cNvPr id="239" name="Line 68">
            <a:extLst>
              <a:ext uri="{FF2B5EF4-FFF2-40B4-BE49-F238E27FC236}">
                <a16:creationId xmlns:a16="http://schemas.microsoft.com/office/drawing/2014/main" id="{3CE9AB8B-049E-486E-82E8-E0D1BC3A0BB5}"/>
              </a:ext>
            </a:extLst>
          </p:cNvPr>
          <p:cNvSpPr>
            <a:spLocks noChangeShapeType="1"/>
          </p:cNvSpPr>
          <p:nvPr/>
        </p:nvSpPr>
        <p:spPr bwMode="auto">
          <a:xfrm>
            <a:off x="6315076" y="1505779"/>
            <a:ext cx="1609725" cy="0"/>
          </a:xfrm>
          <a:prstGeom prst="line">
            <a:avLst/>
          </a:prstGeom>
          <a:noFill/>
          <a:ln w="9525">
            <a:noFill/>
            <a:round/>
            <a:headEnd/>
            <a:tailEnd/>
          </a:ln>
        </p:spPr>
        <p:txBody>
          <a:bodyPr wrap="none"/>
          <a:lstStyle/>
          <a:p>
            <a:endParaRPr lang="en-US"/>
          </a:p>
        </p:txBody>
      </p:sp>
      <p:sp>
        <p:nvSpPr>
          <p:cNvPr id="240" name="Text Box 7">
            <a:extLst>
              <a:ext uri="{FF2B5EF4-FFF2-40B4-BE49-F238E27FC236}">
                <a16:creationId xmlns:a16="http://schemas.microsoft.com/office/drawing/2014/main" id="{EEBA0422-0547-4D49-9E88-9ADF840C16C3}"/>
              </a:ext>
            </a:extLst>
          </p:cNvPr>
          <p:cNvSpPr txBox="1">
            <a:spLocks noChangeArrowheads="1"/>
          </p:cNvSpPr>
          <p:nvPr/>
        </p:nvSpPr>
        <p:spPr bwMode="auto">
          <a:xfrm>
            <a:off x="1127125" y="5347828"/>
            <a:ext cx="184150" cy="381397"/>
          </a:xfrm>
          <a:prstGeom prst="rect">
            <a:avLst/>
          </a:prstGeom>
          <a:noFill/>
          <a:ln w="9525">
            <a:noFill/>
            <a:miter lim="800000"/>
            <a:headEnd/>
            <a:tailEnd/>
          </a:ln>
        </p:spPr>
        <p:txBody>
          <a:bodyPr wrap="none">
            <a:spAutoFit/>
          </a:bodyPr>
          <a:lstStyle/>
          <a:p>
            <a:endParaRPr lang="en-US" altLang="en-US" sz="1800">
              <a:latin typeface="Arial" charset="0"/>
            </a:endParaRPr>
          </a:p>
        </p:txBody>
      </p:sp>
      <p:sp>
        <p:nvSpPr>
          <p:cNvPr id="241" name="Line 58">
            <a:extLst>
              <a:ext uri="{FF2B5EF4-FFF2-40B4-BE49-F238E27FC236}">
                <a16:creationId xmlns:a16="http://schemas.microsoft.com/office/drawing/2014/main" id="{10B37E70-F075-4BAF-992E-A89A19F82974}"/>
              </a:ext>
            </a:extLst>
          </p:cNvPr>
          <p:cNvSpPr>
            <a:spLocks noChangeShapeType="1"/>
          </p:cNvSpPr>
          <p:nvPr/>
        </p:nvSpPr>
        <p:spPr bwMode="auto">
          <a:xfrm>
            <a:off x="152400" y="1505779"/>
            <a:ext cx="1487488" cy="0"/>
          </a:xfrm>
          <a:prstGeom prst="line">
            <a:avLst/>
          </a:prstGeom>
          <a:noFill/>
          <a:ln w="9525">
            <a:noFill/>
            <a:round/>
            <a:headEnd/>
            <a:tailEnd/>
          </a:ln>
        </p:spPr>
        <p:txBody>
          <a:bodyPr wrap="none"/>
          <a:lstStyle/>
          <a:p>
            <a:endParaRPr lang="en-US"/>
          </a:p>
        </p:txBody>
      </p:sp>
      <p:sp>
        <p:nvSpPr>
          <p:cNvPr id="242" name="Line 62">
            <a:extLst>
              <a:ext uri="{FF2B5EF4-FFF2-40B4-BE49-F238E27FC236}">
                <a16:creationId xmlns:a16="http://schemas.microsoft.com/office/drawing/2014/main" id="{7A47BD02-38AB-4234-86C8-DF38FBAEEEE9}"/>
              </a:ext>
            </a:extLst>
          </p:cNvPr>
          <p:cNvSpPr>
            <a:spLocks noChangeShapeType="1"/>
          </p:cNvSpPr>
          <p:nvPr/>
        </p:nvSpPr>
        <p:spPr bwMode="auto">
          <a:xfrm>
            <a:off x="1639889" y="1505779"/>
            <a:ext cx="1558925" cy="0"/>
          </a:xfrm>
          <a:prstGeom prst="line">
            <a:avLst/>
          </a:prstGeom>
          <a:noFill/>
          <a:ln w="9525">
            <a:noFill/>
            <a:round/>
            <a:headEnd/>
            <a:tailEnd/>
          </a:ln>
        </p:spPr>
        <p:txBody>
          <a:bodyPr wrap="none"/>
          <a:lstStyle/>
          <a:p>
            <a:endParaRPr lang="en-US"/>
          </a:p>
        </p:txBody>
      </p:sp>
      <p:sp>
        <p:nvSpPr>
          <p:cNvPr id="243" name="Line 64">
            <a:extLst>
              <a:ext uri="{FF2B5EF4-FFF2-40B4-BE49-F238E27FC236}">
                <a16:creationId xmlns:a16="http://schemas.microsoft.com/office/drawing/2014/main" id="{CD9EDF75-AB29-4F76-BD54-F45A542B0575}"/>
              </a:ext>
            </a:extLst>
          </p:cNvPr>
          <p:cNvSpPr>
            <a:spLocks noChangeShapeType="1"/>
          </p:cNvSpPr>
          <p:nvPr/>
        </p:nvSpPr>
        <p:spPr bwMode="auto">
          <a:xfrm>
            <a:off x="3198814" y="1505779"/>
            <a:ext cx="1558925" cy="0"/>
          </a:xfrm>
          <a:prstGeom prst="line">
            <a:avLst/>
          </a:prstGeom>
          <a:noFill/>
          <a:ln w="9525">
            <a:noFill/>
            <a:round/>
            <a:headEnd/>
            <a:tailEnd/>
          </a:ln>
        </p:spPr>
        <p:txBody>
          <a:bodyPr wrap="none"/>
          <a:lstStyle/>
          <a:p>
            <a:endParaRPr lang="en-US"/>
          </a:p>
        </p:txBody>
      </p:sp>
      <p:sp>
        <p:nvSpPr>
          <p:cNvPr id="244" name="Line 66">
            <a:extLst>
              <a:ext uri="{FF2B5EF4-FFF2-40B4-BE49-F238E27FC236}">
                <a16:creationId xmlns:a16="http://schemas.microsoft.com/office/drawing/2014/main" id="{3A9A34AE-D2B2-47E0-AF40-FDAEA4D9A994}"/>
              </a:ext>
            </a:extLst>
          </p:cNvPr>
          <p:cNvSpPr>
            <a:spLocks noChangeShapeType="1"/>
          </p:cNvSpPr>
          <p:nvPr/>
        </p:nvSpPr>
        <p:spPr bwMode="auto">
          <a:xfrm>
            <a:off x="4757739" y="1505779"/>
            <a:ext cx="1557337" cy="0"/>
          </a:xfrm>
          <a:prstGeom prst="line">
            <a:avLst/>
          </a:prstGeom>
          <a:noFill/>
          <a:ln w="9525">
            <a:noFill/>
            <a:round/>
            <a:headEnd/>
            <a:tailEnd/>
          </a:ln>
        </p:spPr>
        <p:txBody>
          <a:bodyPr wrap="none"/>
          <a:lstStyle/>
          <a:p>
            <a:endParaRPr lang="en-US"/>
          </a:p>
        </p:txBody>
      </p:sp>
      <p:sp>
        <p:nvSpPr>
          <p:cNvPr id="245" name="Line 68">
            <a:extLst>
              <a:ext uri="{FF2B5EF4-FFF2-40B4-BE49-F238E27FC236}">
                <a16:creationId xmlns:a16="http://schemas.microsoft.com/office/drawing/2014/main" id="{FD1DE230-6E0A-4B92-9CAC-A549929E9745}"/>
              </a:ext>
            </a:extLst>
          </p:cNvPr>
          <p:cNvSpPr>
            <a:spLocks noChangeShapeType="1"/>
          </p:cNvSpPr>
          <p:nvPr/>
        </p:nvSpPr>
        <p:spPr bwMode="auto">
          <a:xfrm>
            <a:off x="6315076" y="1505779"/>
            <a:ext cx="1609725" cy="0"/>
          </a:xfrm>
          <a:prstGeom prst="line">
            <a:avLst/>
          </a:prstGeom>
          <a:noFill/>
          <a:ln w="9525">
            <a:noFill/>
            <a:round/>
            <a:headEnd/>
            <a:tailEnd/>
          </a:ln>
        </p:spPr>
        <p:txBody>
          <a:bodyPr wrap="none"/>
          <a:lstStyle/>
          <a:p>
            <a:endParaRPr lang="en-US"/>
          </a:p>
        </p:txBody>
      </p:sp>
      <p:sp>
        <p:nvSpPr>
          <p:cNvPr id="246" name="Text Box 7">
            <a:extLst>
              <a:ext uri="{FF2B5EF4-FFF2-40B4-BE49-F238E27FC236}">
                <a16:creationId xmlns:a16="http://schemas.microsoft.com/office/drawing/2014/main" id="{DCD1E771-CDA1-4E5F-BC66-6741D711E9F2}"/>
              </a:ext>
            </a:extLst>
          </p:cNvPr>
          <p:cNvSpPr txBox="1">
            <a:spLocks noChangeArrowheads="1"/>
          </p:cNvSpPr>
          <p:nvPr/>
        </p:nvSpPr>
        <p:spPr bwMode="auto">
          <a:xfrm>
            <a:off x="1127125" y="5347828"/>
            <a:ext cx="184150" cy="381397"/>
          </a:xfrm>
          <a:prstGeom prst="rect">
            <a:avLst/>
          </a:prstGeom>
          <a:noFill/>
          <a:ln w="9525">
            <a:noFill/>
            <a:miter lim="800000"/>
            <a:headEnd/>
            <a:tailEnd/>
          </a:ln>
        </p:spPr>
        <p:txBody>
          <a:bodyPr wrap="none">
            <a:spAutoFit/>
          </a:bodyPr>
          <a:lstStyle/>
          <a:p>
            <a:endParaRPr lang="en-US" altLang="en-US" sz="1800">
              <a:latin typeface="Arial" charset="0"/>
            </a:endParaRPr>
          </a:p>
        </p:txBody>
      </p:sp>
      <p:sp>
        <p:nvSpPr>
          <p:cNvPr id="247" name="Line 58">
            <a:extLst>
              <a:ext uri="{FF2B5EF4-FFF2-40B4-BE49-F238E27FC236}">
                <a16:creationId xmlns:a16="http://schemas.microsoft.com/office/drawing/2014/main" id="{C35CA606-6469-47DF-BA0E-A9F439419584}"/>
              </a:ext>
            </a:extLst>
          </p:cNvPr>
          <p:cNvSpPr>
            <a:spLocks noChangeShapeType="1"/>
          </p:cNvSpPr>
          <p:nvPr/>
        </p:nvSpPr>
        <p:spPr bwMode="auto">
          <a:xfrm>
            <a:off x="152400" y="1505779"/>
            <a:ext cx="1487488" cy="0"/>
          </a:xfrm>
          <a:prstGeom prst="line">
            <a:avLst/>
          </a:prstGeom>
          <a:noFill/>
          <a:ln w="9525">
            <a:noFill/>
            <a:round/>
            <a:headEnd/>
            <a:tailEnd/>
          </a:ln>
        </p:spPr>
        <p:txBody>
          <a:bodyPr wrap="none"/>
          <a:lstStyle/>
          <a:p>
            <a:endParaRPr lang="en-US"/>
          </a:p>
        </p:txBody>
      </p:sp>
      <p:sp>
        <p:nvSpPr>
          <p:cNvPr id="248" name="Line 62">
            <a:extLst>
              <a:ext uri="{FF2B5EF4-FFF2-40B4-BE49-F238E27FC236}">
                <a16:creationId xmlns:a16="http://schemas.microsoft.com/office/drawing/2014/main" id="{E43A0034-F816-4911-A6A7-4E3B1E4A1CCF}"/>
              </a:ext>
            </a:extLst>
          </p:cNvPr>
          <p:cNvSpPr>
            <a:spLocks noChangeShapeType="1"/>
          </p:cNvSpPr>
          <p:nvPr/>
        </p:nvSpPr>
        <p:spPr bwMode="auto">
          <a:xfrm>
            <a:off x="1639889" y="1505779"/>
            <a:ext cx="1558925" cy="0"/>
          </a:xfrm>
          <a:prstGeom prst="line">
            <a:avLst/>
          </a:prstGeom>
          <a:noFill/>
          <a:ln w="9525">
            <a:noFill/>
            <a:round/>
            <a:headEnd/>
            <a:tailEnd/>
          </a:ln>
        </p:spPr>
        <p:txBody>
          <a:bodyPr wrap="none"/>
          <a:lstStyle/>
          <a:p>
            <a:endParaRPr lang="en-US"/>
          </a:p>
        </p:txBody>
      </p:sp>
      <p:sp>
        <p:nvSpPr>
          <p:cNvPr id="249" name="Line 64">
            <a:extLst>
              <a:ext uri="{FF2B5EF4-FFF2-40B4-BE49-F238E27FC236}">
                <a16:creationId xmlns:a16="http://schemas.microsoft.com/office/drawing/2014/main" id="{1DDBDF90-F0DD-4AFC-9D62-FDEC83255C39}"/>
              </a:ext>
            </a:extLst>
          </p:cNvPr>
          <p:cNvSpPr>
            <a:spLocks noChangeShapeType="1"/>
          </p:cNvSpPr>
          <p:nvPr/>
        </p:nvSpPr>
        <p:spPr bwMode="auto">
          <a:xfrm>
            <a:off x="3198814" y="1505779"/>
            <a:ext cx="1558925" cy="0"/>
          </a:xfrm>
          <a:prstGeom prst="line">
            <a:avLst/>
          </a:prstGeom>
          <a:noFill/>
          <a:ln w="9525">
            <a:noFill/>
            <a:round/>
            <a:headEnd/>
            <a:tailEnd/>
          </a:ln>
        </p:spPr>
        <p:txBody>
          <a:bodyPr wrap="none"/>
          <a:lstStyle/>
          <a:p>
            <a:endParaRPr lang="en-US"/>
          </a:p>
        </p:txBody>
      </p:sp>
      <p:sp>
        <p:nvSpPr>
          <p:cNvPr id="250" name="Line 66">
            <a:extLst>
              <a:ext uri="{FF2B5EF4-FFF2-40B4-BE49-F238E27FC236}">
                <a16:creationId xmlns:a16="http://schemas.microsoft.com/office/drawing/2014/main" id="{EA2DDB95-C03D-4975-A9DA-10F5719847A0}"/>
              </a:ext>
            </a:extLst>
          </p:cNvPr>
          <p:cNvSpPr>
            <a:spLocks noChangeShapeType="1"/>
          </p:cNvSpPr>
          <p:nvPr/>
        </p:nvSpPr>
        <p:spPr bwMode="auto">
          <a:xfrm>
            <a:off x="4757739" y="1505779"/>
            <a:ext cx="1557337" cy="0"/>
          </a:xfrm>
          <a:prstGeom prst="line">
            <a:avLst/>
          </a:prstGeom>
          <a:noFill/>
          <a:ln w="9525">
            <a:noFill/>
            <a:round/>
            <a:headEnd/>
            <a:tailEnd/>
          </a:ln>
        </p:spPr>
        <p:txBody>
          <a:bodyPr wrap="none"/>
          <a:lstStyle/>
          <a:p>
            <a:endParaRPr lang="en-US"/>
          </a:p>
        </p:txBody>
      </p:sp>
      <p:sp>
        <p:nvSpPr>
          <p:cNvPr id="251" name="Line 68">
            <a:extLst>
              <a:ext uri="{FF2B5EF4-FFF2-40B4-BE49-F238E27FC236}">
                <a16:creationId xmlns:a16="http://schemas.microsoft.com/office/drawing/2014/main" id="{E987A900-DE9F-4F76-A54B-1A59661A22F1}"/>
              </a:ext>
            </a:extLst>
          </p:cNvPr>
          <p:cNvSpPr>
            <a:spLocks noChangeShapeType="1"/>
          </p:cNvSpPr>
          <p:nvPr/>
        </p:nvSpPr>
        <p:spPr bwMode="auto">
          <a:xfrm>
            <a:off x="6315076" y="1505779"/>
            <a:ext cx="1609725" cy="0"/>
          </a:xfrm>
          <a:prstGeom prst="line">
            <a:avLst/>
          </a:prstGeom>
          <a:noFill/>
          <a:ln w="9525">
            <a:noFill/>
            <a:round/>
            <a:headEnd/>
            <a:tailEnd/>
          </a:ln>
        </p:spPr>
        <p:txBody>
          <a:bodyPr wrap="none"/>
          <a:lstStyle/>
          <a:p>
            <a:endParaRPr lang="en-US"/>
          </a:p>
        </p:txBody>
      </p:sp>
      <p:sp>
        <p:nvSpPr>
          <p:cNvPr id="253" name="Text Box 7">
            <a:extLst>
              <a:ext uri="{FF2B5EF4-FFF2-40B4-BE49-F238E27FC236}">
                <a16:creationId xmlns:a16="http://schemas.microsoft.com/office/drawing/2014/main" id="{0EAFB1BC-9257-478B-B5E0-77BAEE73CBFA}"/>
              </a:ext>
            </a:extLst>
          </p:cNvPr>
          <p:cNvSpPr txBox="1">
            <a:spLocks noChangeArrowheads="1"/>
          </p:cNvSpPr>
          <p:nvPr/>
        </p:nvSpPr>
        <p:spPr bwMode="auto">
          <a:xfrm>
            <a:off x="1127125" y="5347828"/>
            <a:ext cx="184150" cy="381397"/>
          </a:xfrm>
          <a:prstGeom prst="rect">
            <a:avLst/>
          </a:prstGeom>
          <a:noFill/>
          <a:ln w="9525">
            <a:noFill/>
            <a:miter lim="800000"/>
            <a:headEnd/>
            <a:tailEnd/>
          </a:ln>
        </p:spPr>
        <p:txBody>
          <a:bodyPr wrap="none">
            <a:spAutoFit/>
          </a:bodyPr>
          <a:lstStyle/>
          <a:p>
            <a:endParaRPr lang="en-US" altLang="en-US" sz="1800">
              <a:latin typeface="Arial" charset="0"/>
            </a:endParaRPr>
          </a:p>
        </p:txBody>
      </p:sp>
      <p:sp>
        <p:nvSpPr>
          <p:cNvPr id="254" name="Line 58">
            <a:extLst>
              <a:ext uri="{FF2B5EF4-FFF2-40B4-BE49-F238E27FC236}">
                <a16:creationId xmlns:a16="http://schemas.microsoft.com/office/drawing/2014/main" id="{A806C176-0E5D-4D7E-8387-064F5D8B8309}"/>
              </a:ext>
            </a:extLst>
          </p:cNvPr>
          <p:cNvSpPr>
            <a:spLocks noChangeShapeType="1"/>
          </p:cNvSpPr>
          <p:nvPr/>
        </p:nvSpPr>
        <p:spPr bwMode="auto">
          <a:xfrm>
            <a:off x="152400" y="1505779"/>
            <a:ext cx="1487488" cy="0"/>
          </a:xfrm>
          <a:prstGeom prst="line">
            <a:avLst/>
          </a:prstGeom>
          <a:noFill/>
          <a:ln w="9525">
            <a:noFill/>
            <a:round/>
            <a:headEnd/>
            <a:tailEnd/>
          </a:ln>
        </p:spPr>
        <p:txBody>
          <a:bodyPr wrap="none"/>
          <a:lstStyle/>
          <a:p>
            <a:endParaRPr lang="en-US"/>
          </a:p>
        </p:txBody>
      </p:sp>
      <p:sp>
        <p:nvSpPr>
          <p:cNvPr id="255" name="Line 62">
            <a:extLst>
              <a:ext uri="{FF2B5EF4-FFF2-40B4-BE49-F238E27FC236}">
                <a16:creationId xmlns:a16="http://schemas.microsoft.com/office/drawing/2014/main" id="{631C5134-3AA5-46F4-87BE-3DA4DEA352CC}"/>
              </a:ext>
            </a:extLst>
          </p:cNvPr>
          <p:cNvSpPr>
            <a:spLocks noChangeShapeType="1"/>
          </p:cNvSpPr>
          <p:nvPr/>
        </p:nvSpPr>
        <p:spPr bwMode="auto">
          <a:xfrm>
            <a:off x="1639889" y="1505779"/>
            <a:ext cx="1558925" cy="0"/>
          </a:xfrm>
          <a:prstGeom prst="line">
            <a:avLst/>
          </a:prstGeom>
          <a:noFill/>
          <a:ln w="9525">
            <a:noFill/>
            <a:round/>
            <a:headEnd/>
            <a:tailEnd/>
          </a:ln>
        </p:spPr>
        <p:txBody>
          <a:bodyPr wrap="none"/>
          <a:lstStyle/>
          <a:p>
            <a:endParaRPr lang="en-US"/>
          </a:p>
        </p:txBody>
      </p:sp>
      <p:sp>
        <p:nvSpPr>
          <p:cNvPr id="256" name="Line 64">
            <a:extLst>
              <a:ext uri="{FF2B5EF4-FFF2-40B4-BE49-F238E27FC236}">
                <a16:creationId xmlns:a16="http://schemas.microsoft.com/office/drawing/2014/main" id="{5D166E4F-9E6D-4D48-8826-8A98D9AD24BF}"/>
              </a:ext>
            </a:extLst>
          </p:cNvPr>
          <p:cNvSpPr>
            <a:spLocks noChangeShapeType="1"/>
          </p:cNvSpPr>
          <p:nvPr/>
        </p:nvSpPr>
        <p:spPr bwMode="auto">
          <a:xfrm>
            <a:off x="3198814" y="1505779"/>
            <a:ext cx="1558925" cy="0"/>
          </a:xfrm>
          <a:prstGeom prst="line">
            <a:avLst/>
          </a:prstGeom>
          <a:noFill/>
          <a:ln w="9525">
            <a:noFill/>
            <a:round/>
            <a:headEnd/>
            <a:tailEnd/>
          </a:ln>
        </p:spPr>
        <p:txBody>
          <a:bodyPr wrap="none"/>
          <a:lstStyle/>
          <a:p>
            <a:endParaRPr lang="en-US"/>
          </a:p>
        </p:txBody>
      </p:sp>
      <p:sp>
        <p:nvSpPr>
          <p:cNvPr id="257" name="Line 66">
            <a:extLst>
              <a:ext uri="{FF2B5EF4-FFF2-40B4-BE49-F238E27FC236}">
                <a16:creationId xmlns:a16="http://schemas.microsoft.com/office/drawing/2014/main" id="{086A3017-8FF7-4097-A0E0-CA29A094E70A}"/>
              </a:ext>
            </a:extLst>
          </p:cNvPr>
          <p:cNvSpPr>
            <a:spLocks noChangeShapeType="1"/>
          </p:cNvSpPr>
          <p:nvPr/>
        </p:nvSpPr>
        <p:spPr bwMode="auto">
          <a:xfrm>
            <a:off x="4757739" y="1505779"/>
            <a:ext cx="1557337" cy="0"/>
          </a:xfrm>
          <a:prstGeom prst="line">
            <a:avLst/>
          </a:prstGeom>
          <a:noFill/>
          <a:ln w="9525">
            <a:noFill/>
            <a:round/>
            <a:headEnd/>
            <a:tailEnd/>
          </a:ln>
        </p:spPr>
        <p:txBody>
          <a:bodyPr wrap="none"/>
          <a:lstStyle/>
          <a:p>
            <a:endParaRPr lang="en-US"/>
          </a:p>
        </p:txBody>
      </p:sp>
      <p:sp>
        <p:nvSpPr>
          <p:cNvPr id="258" name="Line 68">
            <a:extLst>
              <a:ext uri="{FF2B5EF4-FFF2-40B4-BE49-F238E27FC236}">
                <a16:creationId xmlns:a16="http://schemas.microsoft.com/office/drawing/2014/main" id="{7422A566-4527-4F2F-8F9B-823C50D69323}"/>
              </a:ext>
            </a:extLst>
          </p:cNvPr>
          <p:cNvSpPr>
            <a:spLocks noChangeShapeType="1"/>
          </p:cNvSpPr>
          <p:nvPr/>
        </p:nvSpPr>
        <p:spPr bwMode="auto">
          <a:xfrm>
            <a:off x="6315076" y="1505779"/>
            <a:ext cx="1609725" cy="0"/>
          </a:xfrm>
          <a:prstGeom prst="line">
            <a:avLst/>
          </a:prstGeom>
          <a:noFill/>
          <a:ln w="9525">
            <a:noFill/>
            <a:round/>
            <a:headEnd/>
            <a:tailEnd/>
          </a:ln>
        </p:spPr>
        <p:txBody>
          <a:bodyPr wrap="none"/>
          <a:lstStyle/>
          <a:p>
            <a:endParaRPr lang="en-US"/>
          </a:p>
        </p:txBody>
      </p:sp>
      <p:sp>
        <p:nvSpPr>
          <p:cNvPr id="264" name="Text Box 7">
            <a:extLst>
              <a:ext uri="{FF2B5EF4-FFF2-40B4-BE49-F238E27FC236}">
                <a16:creationId xmlns:a16="http://schemas.microsoft.com/office/drawing/2014/main" id="{642AE506-5F67-41F0-8331-145094B89FAE}"/>
              </a:ext>
            </a:extLst>
          </p:cNvPr>
          <p:cNvSpPr txBox="1">
            <a:spLocks noChangeArrowheads="1"/>
          </p:cNvSpPr>
          <p:nvPr/>
        </p:nvSpPr>
        <p:spPr bwMode="auto">
          <a:xfrm>
            <a:off x="1239546" y="5458450"/>
            <a:ext cx="184150" cy="381397"/>
          </a:xfrm>
          <a:prstGeom prst="rect">
            <a:avLst/>
          </a:prstGeom>
          <a:noFill/>
          <a:ln w="9525">
            <a:noFill/>
            <a:miter lim="800000"/>
            <a:headEnd/>
            <a:tailEnd/>
          </a:ln>
        </p:spPr>
        <p:txBody>
          <a:bodyPr wrap="none">
            <a:spAutoFit/>
          </a:bodyPr>
          <a:lstStyle/>
          <a:p>
            <a:endParaRPr lang="en-US" altLang="en-US" sz="1800">
              <a:latin typeface="Arial" charset="0"/>
            </a:endParaRPr>
          </a:p>
        </p:txBody>
      </p:sp>
      <p:sp>
        <p:nvSpPr>
          <p:cNvPr id="265" name="Line 58">
            <a:extLst>
              <a:ext uri="{FF2B5EF4-FFF2-40B4-BE49-F238E27FC236}">
                <a16:creationId xmlns:a16="http://schemas.microsoft.com/office/drawing/2014/main" id="{D090129A-9106-4361-884B-119B8651FDCD}"/>
              </a:ext>
            </a:extLst>
          </p:cNvPr>
          <p:cNvSpPr>
            <a:spLocks noChangeShapeType="1"/>
          </p:cNvSpPr>
          <p:nvPr/>
        </p:nvSpPr>
        <p:spPr bwMode="auto">
          <a:xfrm>
            <a:off x="264821" y="1616401"/>
            <a:ext cx="1487488" cy="0"/>
          </a:xfrm>
          <a:prstGeom prst="line">
            <a:avLst/>
          </a:prstGeom>
          <a:noFill/>
          <a:ln w="9525">
            <a:noFill/>
            <a:round/>
            <a:headEnd/>
            <a:tailEnd/>
          </a:ln>
        </p:spPr>
        <p:txBody>
          <a:bodyPr wrap="none"/>
          <a:lstStyle/>
          <a:p>
            <a:endParaRPr lang="en-US"/>
          </a:p>
        </p:txBody>
      </p:sp>
      <p:sp>
        <p:nvSpPr>
          <p:cNvPr id="266" name="Line 62">
            <a:extLst>
              <a:ext uri="{FF2B5EF4-FFF2-40B4-BE49-F238E27FC236}">
                <a16:creationId xmlns:a16="http://schemas.microsoft.com/office/drawing/2014/main" id="{BB017C68-91C6-464C-94DC-D90A02AC5A80}"/>
              </a:ext>
            </a:extLst>
          </p:cNvPr>
          <p:cNvSpPr>
            <a:spLocks noChangeShapeType="1"/>
          </p:cNvSpPr>
          <p:nvPr/>
        </p:nvSpPr>
        <p:spPr bwMode="auto">
          <a:xfrm>
            <a:off x="1752310" y="1616401"/>
            <a:ext cx="1558925" cy="0"/>
          </a:xfrm>
          <a:prstGeom prst="line">
            <a:avLst/>
          </a:prstGeom>
          <a:noFill/>
          <a:ln w="9525">
            <a:noFill/>
            <a:round/>
            <a:headEnd/>
            <a:tailEnd/>
          </a:ln>
        </p:spPr>
        <p:txBody>
          <a:bodyPr wrap="none"/>
          <a:lstStyle/>
          <a:p>
            <a:endParaRPr lang="en-US"/>
          </a:p>
        </p:txBody>
      </p:sp>
      <p:sp>
        <p:nvSpPr>
          <p:cNvPr id="267" name="Line 64">
            <a:extLst>
              <a:ext uri="{FF2B5EF4-FFF2-40B4-BE49-F238E27FC236}">
                <a16:creationId xmlns:a16="http://schemas.microsoft.com/office/drawing/2014/main" id="{8F04AFF4-DCEE-4A51-8938-514E3C9BBFBC}"/>
              </a:ext>
            </a:extLst>
          </p:cNvPr>
          <p:cNvSpPr>
            <a:spLocks noChangeShapeType="1"/>
          </p:cNvSpPr>
          <p:nvPr/>
        </p:nvSpPr>
        <p:spPr bwMode="auto">
          <a:xfrm>
            <a:off x="3311235" y="1616401"/>
            <a:ext cx="1558925" cy="0"/>
          </a:xfrm>
          <a:prstGeom prst="line">
            <a:avLst/>
          </a:prstGeom>
          <a:noFill/>
          <a:ln w="9525">
            <a:noFill/>
            <a:round/>
            <a:headEnd/>
            <a:tailEnd/>
          </a:ln>
        </p:spPr>
        <p:txBody>
          <a:bodyPr wrap="none"/>
          <a:lstStyle/>
          <a:p>
            <a:endParaRPr lang="en-US"/>
          </a:p>
        </p:txBody>
      </p:sp>
      <p:sp>
        <p:nvSpPr>
          <p:cNvPr id="268" name="Line 66">
            <a:extLst>
              <a:ext uri="{FF2B5EF4-FFF2-40B4-BE49-F238E27FC236}">
                <a16:creationId xmlns:a16="http://schemas.microsoft.com/office/drawing/2014/main" id="{EB198B28-C5B0-4AC6-8452-50F99A71E328}"/>
              </a:ext>
            </a:extLst>
          </p:cNvPr>
          <p:cNvSpPr>
            <a:spLocks noChangeShapeType="1"/>
          </p:cNvSpPr>
          <p:nvPr/>
        </p:nvSpPr>
        <p:spPr bwMode="auto">
          <a:xfrm>
            <a:off x="4870160" y="1616401"/>
            <a:ext cx="1557337" cy="0"/>
          </a:xfrm>
          <a:prstGeom prst="line">
            <a:avLst/>
          </a:prstGeom>
          <a:noFill/>
          <a:ln w="9525">
            <a:noFill/>
            <a:round/>
            <a:headEnd/>
            <a:tailEnd/>
          </a:ln>
        </p:spPr>
        <p:txBody>
          <a:bodyPr wrap="none"/>
          <a:lstStyle/>
          <a:p>
            <a:endParaRPr lang="en-US"/>
          </a:p>
        </p:txBody>
      </p:sp>
      <p:sp>
        <p:nvSpPr>
          <p:cNvPr id="269" name="Line 68">
            <a:extLst>
              <a:ext uri="{FF2B5EF4-FFF2-40B4-BE49-F238E27FC236}">
                <a16:creationId xmlns:a16="http://schemas.microsoft.com/office/drawing/2014/main" id="{1B82354D-C0BF-4D4C-AB8D-9577C98F2B9D}"/>
              </a:ext>
            </a:extLst>
          </p:cNvPr>
          <p:cNvSpPr>
            <a:spLocks noChangeShapeType="1"/>
          </p:cNvSpPr>
          <p:nvPr/>
        </p:nvSpPr>
        <p:spPr bwMode="auto">
          <a:xfrm>
            <a:off x="6427497" y="1616401"/>
            <a:ext cx="1609725" cy="0"/>
          </a:xfrm>
          <a:prstGeom prst="line">
            <a:avLst/>
          </a:prstGeom>
          <a:noFill/>
          <a:ln w="9525">
            <a:noFill/>
            <a:round/>
            <a:headEnd/>
            <a:tailEnd/>
          </a:ln>
        </p:spPr>
        <p:txBody>
          <a:bodyPr wrap="none"/>
          <a:lstStyle/>
          <a:p>
            <a:endParaRPr lang="en-US"/>
          </a:p>
        </p:txBody>
      </p:sp>
      <p:sp>
        <p:nvSpPr>
          <p:cNvPr id="270" name="Text Box 7">
            <a:extLst>
              <a:ext uri="{FF2B5EF4-FFF2-40B4-BE49-F238E27FC236}">
                <a16:creationId xmlns:a16="http://schemas.microsoft.com/office/drawing/2014/main" id="{09DFB397-E6D1-47DD-85D1-F17B96DD0458}"/>
              </a:ext>
            </a:extLst>
          </p:cNvPr>
          <p:cNvSpPr txBox="1">
            <a:spLocks noChangeArrowheads="1"/>
          </p:cNvSpPr>
          <p:nvPr/>
        </p:nvSpPr>
        <p:spPr bwMode="auto">
          <a:xfrm>
            <a:off x="1239546" y="5458450"/>
            <a:ext cx="184150" cy="381397"/>
          </a:xfrm>
          <a:prstGeom prst="rect">
            <a:avLst/>
          </a:prstGeom>
          <a:noFill/>
          <a:ln w="9525">
            <a:noFill/>
            <a:miter lim="800000"/>
            <a:headEnd/>
            <a:tailEnd/>
          </a:ln>
        </p:spPr>
        <p:txBody>
          <a:bodyPr wrap="none">
            <a:spAutoFit/>
          </a:bodyPr>
          <a:lstStyle/>
          <a:p>
            <a:endParaRPr lang="en-US" altLang="en-US" sz="1800">
              <a:latin typeface="Arial" charset="0"/>
            </a:endParaRPr>
          </a:p>
        </p:txBody>
      </p:sp>
      <p:sp>
        <p:nvSpPr>
          <p:cNvPr id="271" name="Line 58">
            <a:extLst>
              <a:ext uri="{FF2B5EF4-FFF2-40B4-BE49-F238E27FC236}">
                <a16:creationId xmlns:a16="http://schemas.microsoft.com/office/drawing/2014/main" id="{6E6B2B6C-0E86-41A9-83D7-5238CE919B06}"/>
              </a:ext>
            </a:extLst>
          </p:cNvPr>
          <p:cNvSpPr>
            <a:spLocks noChangeShapeType="1"/>
          </p:cNvSpPr>
          <p:nvPr/>
        </p:nvSpPr>
        <p:spPr bwMode="auto">
          <a:xfrm>
            <a:off x="264821" y="1616401"/>
            <a:ext cx="1487488" cy="0"/>
          </a:xfrm>
          <a:prstGeom prst="line">
            <a:avLst/>
          </a:prstGeom>
          <a:noFill/>
          <a:ln w="9525">
            <a:noFill/>
            <a:round/>
            <a:headEnd/>
            <a:tailEnd/>
          </a:ln>
        </p:spPr>
        <p:txBody>
          <a:bodyPr wrap="none"/>
          <a:lstStyle/>
          <a:p>
            <a:endParaRPr lang="en-US"/>
          </a:p>
        </p:txBody>
      </p:sp>
      <p:sp>
        <p:nvSpPr>
          <p:cNvPr id="272" name="Line 62">
            <a:extLst>
              <a:ext uri="{FF2B5EF4-FFF2-40B4-BE49-F238E27FC236}">
                <a16:creationId xmlns:a16="http://schemas.microsoft.com/office/drawing/2014/main" id="{2D207125-48F1-4DFF-A8A8-8CDDF442F995}"/>
              </a:ext>
            </a:extLst>
          </p:cNvPr>
          <p:cNvSpPr>
            <a:spLocks noChangeShapeType="1"/>
          </p:cNvSpPr>
          <p:nvPr/>
        </p:nvSpPr>
        <p:spPr bwMode="auto">
          <a:xfrm>
            <a:off x="1752310" y="1616401"/>
            <a:ext cx="1558925" cy="0"/>
          </a:xfrm>
          <a:prstGeom prst="line">
            <a:avLst/>
          </a:prstGeom>
          <a:noFill/>
          <a:ln w="9525">
            <a:noFill/>
            <a:round/>
            <a:headEnd/>
            <a:tailEnd/>
          </a:ln>
        </p:spPr>
        <p:txBody>
          <a:bodyPr wrap="none"/>
          <a:lstStyle/>
          <a:p>
            <a:endParaRPr lang="en-US"/>
          </a:p>
        </p:txBody>
      </p:sp>
      <p:sp>
        <p:nvSpPr>
          <p:cNvPr id="274" name="Line 66">
            <a:extLst>
              <a:ext uri="{FF2B5EF4-FFF2-40B4-BE49-F238E27FC236}">
                <a16:creationId xmlns:a16="http://schemas.microsoft.com/office/drawing/2014/main" id="{269E2ADF-D5A6-49C1-8183-2B3B6A032033}"/>
              </a:ext>
            </a:extLst>
          </p:cNvPr>
          <p:cNvSpPr>
            <a:spLocks noChangeShapeType="1"/>
          </p:cNvSpPr>
          <p:nvPr/>
        </p:nvSpPr>
        <p:spPr bwMode="auto">
          <a:xfrm>
            <a:off x="4870160" y="1616401"/>
            <a:ext cx="1557337" cy="0"/>
          </a:xfrm>
          <a:prstGeom prst="line">
            <a:avLst/>
          </a:prstGeom>
          <a:noFill/>
          <a:ln w="9525">
            <a:noFill/>
            <a:round/>
            <a:headEnd/>
            <a:tailEnd/>
          </a:ln>
        </p:spPr>
        <p:txBody>
          <a:bodyPr wrap="none"/>
          <a:lstStyle/>
          <a:p>
            <a:endParaRPr lang="en-US"/>
          </a:p>
        </p:txBody>
      </p:sp>
      <p:sp>
        <p:nvSpPr>
          <p:cNvPr id="275" name="Line 68">
            <a:extLst>
              <a:ext uri="{FF2B5EF4-FFF2-40B4-BE49-F238E27FC236}">
                <a16:creationId xmlns:a16="http://schemas.microsoft.com/office/drawing/2014/main" id="{D9954670-05BA-4197-AF03-7C1B77FD5E36}"/>
              </a:ext>
            </a:extLst>
          </p:cNvPr>
          <p:cNvSpPr>
            <a:spLocks noChangeShapeType="1"/>
          </p:cNvSpPr>
          <p:nvPr/>
        </p:nvSpPr>
        <p:spPr bwMode="auto">
          <a:xfrm>
            <a:off x="6427497" y="1616401"/>
            <a:ext cx="1609725" cy="0"/>
          </a:xfrm>
          <a:prstGeom prst="line">
            <a:avLst/>
          </a:prstGeom>
          <a:noFill/>
          <a:ln w="9525">
            <a:noFill/>
            <a:round/>
            <a:headEnd/>
            <a:tailEnd/>
          </a:ln>
        </p:spPr>
        <p:txBody>
          <a:bodyPr wrap="none"/>
          <a:lstStyle/>
          <a:p>
            <a:endParaRPr lang="en-US"/>
          </a:p>
        </p:txBody>
      </p:sp>
      <p:sp>
        <p:nvSpPr>
          <p:cNvPr id="276" name="Text Box 7">
            <a:extLst>
              <a:ext uri="{FF2B5EF4-FFF2-40B4-BE49-F238E27FC236}">
                <a16:creationId xmlns:a16="http://schemas.microsoft.com/office/drawing/2014/main" id="{7A1F8B8B-ED51-40DD-B37B-171179697A3F}"/>
              </a:ext>
            </a:extLst>
          </p:cNvPr>
          <p:cNvSpPr txBox="1">
            <a:spLocks noChangeArrowheads="1"/>
          </p:cNvSpPr>
          <p:nvPr/>
        </p:nvSpPr>
        <p:spPr bwMode="auto">
          <a:xfrm>
            <a:off x="1239546" y="5458450"/>
            <a:ext cx="184150" cy="381397"/>
          </a:xfrm>
          <a:prstGeom prst="rect">
            <a:avLst/>
          </a:prstGeom>
          <a:noFill/>
          <a:ln w="9525">
            <a:noFill/>
            <a:miter lim="800000"/>
            <a:headEnd/>
            <a:tailEnd/>
          </a:ln>
        </p:spPr>
        <p:txBody>
          <a:bodyPr wrap="none">
            <a:spAutoFit/>
          </a:bodyPr>
          <a:lstStyle/>
          <a:p>
            <a:endParaRPr lang="en-US" altLang="en-US" sz="1800">
              <a:latin typeface="Arial" charset="0"/>
            </a:endParaRPr>
          </a:p>
        </p:txBody>
      </p:sp>
      <p:sp>
        <p:nvSpPr>
          <p:cNvPr id="277" name="Line 58">
            <a:extLst>
              <a:ext uri="{FF2B5EF4-FFF2-40B4-BE49-F238E27FC236}">
                <a16:creationId xmlns:a16="http://schemas.microsoft.com/office/drawing/2014/main" id="{39BC323B-421F-4EF3-9E0C-DD30890454F3}"/>
              </a:ext>
            </a:extLst>
          </p:cNvPr>
          <p:cNvSpPr>
            <a:spLocks noChangeShapeType="1"/>
          </p:cNvSpPr>
          <p:nvPr/>
        </p:nvSpPr>
        <p:spPr bwMode="auto">
          <a:xfrm>
            <a:off x="264821" y="1616401"/>
            <a:ext cx="1487488" cy="0"/>
          </a:xfrm>
          <a:prstGeom prst="line">
            <a:avLst/>
          </a:prstGeom>
          <a:noFill/>
          <a:ln w="9525">
            <a:noFill/>
            <a:round/>
            <a:headEnd/>
            <a:tailEnd/>
          </a:ln>
        </p:spPr>
        <p:txBody>
          <a:bodyPr wrap="none"/>
          <a:lstStyle/>
          <a:p>
            <a:endParaRPr lang="en-US"/>
          </a:p>
        </p:txBody>
      </p:sp>
      <p:sp>
        <p:nvSpPr>
          <p:cNvPr id="278" name="Line 62">
            <a:extLst>
              <a:ext uri="{FF2B5EF4-FFF2-40B4-BE49-F238E27FC236}">
                <a16:creationId xmlns:a16="http://schemas.microsoft.com/office/drawing/2014/main" id="{099F2FEC-09B4-4467-B27C-256F154E5D0C}"/>
              </a:ext>
            </a:extLst>
          </p:cNvPr>
          <p:cNvSpPr>
            <a:spLocks noChangeShapeType="1"/>
          </p:cNvSpPr>
          <p:nvPr/>
        </p:nvSpPr>
        <p:spPr bwMode="auto">
          <a:xfrm>
            <a:off x="1752310" y="1616401"/>
            <a:ext cx="1558925" cy="0"/>
          </a:xfrm>
          <a:prstGeom prst="line">
            <a:avLst/>
          </a:prstGeom>
          <a:noFill/>
          <a:ln w="9525">
            <a:noFill/>
            <a:round/>
            <a:headEnd/>
            <a:tailEnd/>
          </a:ln>
        </p:spPr>
        <p:txBody>
          <a:bodyPr wrap="none"/>
          <a:lstStyle/>
          <a:p>
            <a:endParaRPr lang="en-US"/>
          </a:p>
        </p:txBody>
      </p:sp>
      <p:sp>
        <p:nvSpPr>
          <p:cNvPr id="281" name="Line 68">
            <a:extLst>
              <a:ext uri="{FF2B5EF4-FFF2-40B4-BE49-F238E27FC236}">
                <a16:creationId xmlns:a16="http://schemas.microsoft.com/office/drawing/2014/main" id="{6616FC81-9A28-4030-9B07-2B114BCFB9B9}"/>
              </a:ext>
            </a:extLst>
          </p:cNvPr>
          <p:cNvSpPr>
            <a:spLocks noChangeShapeType="1"/>
          </p:cNvSpPr>
          <p:nvPr/>
        </p:nvSpPr>
        <p:spPr bwMode="auto">
          <a:xfrm>
            <a:off x="6312590" y="1562432"/>
            <a:ext cx="1609725" cy="0"/>
          </a:xfrm>
          <a:prstGeom prst="line">
            <a:avLst/>
          </a:prstGeom>
          <a:noFill/>
          <a:ln w="9525">
            <a:noFill/>
            <a:round/>
            <a:headEnd/>
            <a:tailEnd/>
          </a:ln>
        </p:spPr>
        <p:txBody>
          <a:bodyPr wrap="none"/>
          <a:lstStyle/>
          <a:p>
            <a:endParaRPr lang="en-US"/>
          </a:p>
        </p:txBody>
      </p:sp>
      <p:sp>
        <p:nvSpPr>
          <p:cNvPr id="273" name="Line 64">
            <a:extLst>
              <a:ext uri="{FF2B5EF4-FFF2-40B4-BE49-F238E27FC236}">
                <a16:creationId xmlns:a16="http://schemas.microsoft.com/office/drawing/2014/main" id="{2F6C9BD5-F3B3-4BDA-8D27-C89F8847A432}"/>
              </a:ext>
            </a:extLst>
          </p:cNvPr>
          <p:cNvSpPr>
            <a:spLocks noChangeShapeType="1"/>
          </p:cNvSpPr>
          <p:nvPr/>
        </p:nvSpPr>
        <p:spPr bwMode="auto">
          <a:xfrm>
            <a:off x="3311234" y="1601343"/>
            <a:ext cx="1558925" cy="0"/>
          </a:xfrm>
          <a:prstGeom prst="line">
            <a:avLst/>
          </a:prstGeom>
          <a:noFill/>
          <a:ln w="9525">
            <a:noFill/>
            <a:round/>
            <a:headEnd/>
            <a:tailEnd/>
          </a:ln>
        </p:spPr>
        <p:txBody>
          <a:bodyPr wrap="none"/>
          <a:lstStyle/>
          <a:p>
            <a:endParaRPr lang="en-US"/>
          </a:p>
        </p:txBody>
      </p:sp>
      <p:sp>
        <p:nvSpPr>
          <p:cNvPr id="280" name="Line 66">
            <a:extLst>
              <a:ext uri="{FF2B5EF4-FFF2-40B4-BE49-F238E27FC236}">
                <a16:creationId xmlns:a16="http://schemas.microsoft.com/office/drawing/2014/main" id="{0D7DF340-BFD2-42B5-A838-D985D0EEAFEA}"/>
              </a:ext>
            </a:extLst>
          </p:cNvPr>
          <p:cNvSpPr>
            <a:spLocks noChangeShapeType="1"/>
          </p:cNvSpPr>
          <p:nvPr/>
        </p:nvSpPr>
        <p:spPr bwMode="auto">
          <a:xfrm>
            <a:off x="4887129" y="1735415"/>
            <a:ext cx="1557337" cy="0"/>
          </a:xfrm>
          <a:prstGeom prst="line">
            <a:avLst/>
          </a:prstGeom>
          <a:noFill/>
          <a:ln w="9525">
            <a:noFill/>
            <a:round/>
            <a:headEnd/>
            <a:tailEnd/>
          </a:ln>
        </p:spPr>
        <p:txBody>
          <a:bodyPr wrap="none"/>
          <a:lstStyle/>
          <a:p>
            <a:endParaRPr lang="en-US"/>
          </a:p>
        </p:txBody>
      </p:sp>
      <p:cxnSp>
        <p:nvCxnSpPr>
          <p:cNvPr id="259" name="Straight Connector 258">
            <a:extLst>
              <a:ext uri="{FF2B5EF4-FFF2-40B4-BE49-F238E27FC236}">
                <a16:creationId xmlns:a16="http://schemas.microsoft.com/office/drawing/2014/main" id="{EA0BC1EC-D6E8-4C32-8396-BC4C4496FE26}"/>
              </a:ext>
            </a:extLst>
          </p:cNvPr>
          <p:cNvCxnSpPr>
            <a:cxnSpLocks/>
          </p:cNvCxnSpPr>
          <p:nvPr/>
        </p:nvCxnSpPr>
        <p:spPr>
          <a:xfrm>
            <a:off x="3311234" y="1953242"/>
            <a:ext cx="0" cy="4178130"/>
          </a:xfrm>
          <a:prstGeom prst="line">
            <a:avLst/>
          </a:prstGeom>
          <a:ln w="9525" cap="flat" cmpd="sng" algn="ctr">
            <a:solidFill>
              <a:srgbClr val="C00000"/>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221" name="Straight Connector 220">
            <a:extLst>
              <a:ext uri="{FF2B5EF4-FFF2-40B4-BE49-F238E27FC236}">
                <a16:creationId xmlns:a16="http://schemas.microsoft.com/office/drawing/2014/main" id="{DF9EA017-6F84-4411-B82D-B1C5FD934738}"/>
              </a:ext>
            </a:extLst>
          </p:cNvPr>
          <p:cNvCxnSpPr>
            <a:cxnSpLocks/>
          </p:cNvCxnSpPr>
          <p:nvPr/>
        </p:nvCxnSpPr>
        <p:spPr>
          <a:xfrm>
            <a:off x="6248400" y="1953242"/>
            <a:ext cx="0" cy="4178130"/>
          </a:xfrm>
          <a:prstGeom prst="line">
            <a:avLst/>
          </a:prstGeom>
          <a:ln w="9525" cap="flat" cmpd="sng" algn="ctr">
            <a:solidFill>
              <a:srgbClr val="C00000"/>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Group 47">
            <a:extLst>
              <a:ext uri="{FF2B5EF4-FFF2-40B4-BE49-F238E27FC236}">
                <a16:creationId xmlns:a16="http://schemas.microsoft.com/office/drawing/2014/main" id="{BEF2E8C3-08B3-4D89-9B9C-445D146C69B1}"/>
              </a:ext>
            </a:extLst>
          </p:cNvPr>
          <p:cNvGraphicFramePr>
            <a:graphicFrameLocks noGrp="1"/>
          </p:cNvGraphicFramePr>
          <p:nvPr>
            <p:extLst>
              <p:ext uri="{D42A27DB-BD31-4B8C-83A1-F6EECF244321}">
                <p14:modId xmlns:p14="http://schemas.microsoft.com/office/powerpoint/2010/main" val="32610534"/>
              </p:ext>
            </p:extLst>
          </p:nvPr>
        </p:nvGraphicFramePr>
        <p:xfrm>
          <a:off x="544514" y="982780"/>
          <a:ext cx="8229600" cy="6160717"/>
        </p:xfrm>
        <a:graphic>
          <a:graphicData uri="http://schemas.openxmlformats.org/drawingml/2006/table">
            <a:tbl>
              <a:tblPr/>
              <a:tblGrid>
                <a:gridCol w="1828800">
                  <a:extLst>
                    <a:ext uri="{9D8B030D-6E8A-4147-A177-3AD203B41FA5}">
                      <a16:colId xmlns:a16="http://schemas.microsoft.com/office/drawing/2014/main" val="20000"/>
                    </a:ext>
                  </a:extLst>
                </a:gridCol>
                <a:gridCol w="1676400">
                  <a:extLst>
                    <a:ext uri="{9D8B030D-6E8A-4147-A177-3AD203B41FA5}">
                      <a16:colId xmlns:a16="http://schemas.microsoft.com/office/drawing/2014/main" val="20001"/>
                    </a:ext>
                  </a:extLst>
                </a:gridCol>
                <a:gridCol w="1508125">
                  <a:extLst>
                    <a:ext uri="{9D8B030D-6E8A-4147-A177-3AD203B41FA5}">
                      <a16:colId xmlns:a16="http://schemas.microsoft.com/office/drawing/2014/main" val="20002"/>
                    </a:ext>
                  </a:extLst>
                </a:gridCol>
                <a:gridCol w="3216275">
                  <a:extLst>
                    <a:ext uri="{9D8B030D-6E8A-4147-A177-3AD203B41FA5}">
                      <a16:colId xmlns:a16="http://schemas.microsoft.com/office/drawing/2014/main" val="20003"/>
                    </a:ext>
                  </a:extLst>
                </a:gridCol>
              </a:tblGrid>
              <a:tr h="6160717">
                <a:tc>
                  <a:txBody>
                    <a:bodyPr/>
                    <a:lstStyle>
                      <a:lvl1pPr defTabSz="1019175" eaLnBrk="0" hangingPunct="0">
                        <a:spcBef>
                          <a:spcPct val="20000"/>
                        </a:spcBef>
                        <a:defRPr sz="2800">
                          <a:solidFill>
                            <a:schemeClr val="tx1"/>
                          </a:solidFill>
                          <a:latin typeface="Arial" charset="0"/>
                          <a:cs typeface="Arial" charset="0"/>
                        </a:defRPr>
                      </a:lvl1pPr>
                      <a:lvl2pPr marL="37931725" indent="-37474525" defTabSz="101917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l" defTabSz="1019175" rtl="0" eaLnBrk="1" fontAlgn="base" latinLnBrk="0" hangingPunct="1">
                        <a:lnSpc>
                          <a:spcPct val="100000"/>
                        </a:lnSpc>
                        <a:spcBef>
                          <a:spcPct val="2000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Calibri" pitchFamily="34" charset="0"/>
                          <a:cs typeface="Arial" charset="0"/>
                        </a:rPr>
                        <a:t>Algeria</a:t>
                      </a:r>
                    </a:p>
                    <a:p>
                      <a:pPr marL="0" marR="0" lvl="0" indent="0" algn="l" defTabSz="1019175" rtl="0" eaLnBrk="1" fontAlgn="base" latinLnBrk="0" hangingPunct="1">
                        <a:lnSpc>
                          <a:spcPct val="100000"/>
                        </a:lnSpc>
                        <a:spcBef>
                          <a:spcPct val="2000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Calibri" pitchFamily="34" charset="0"/>
                          <a:cs typeface="Arial" charset="0"/>
                        </a:rPr>
                        <a:t>Andorra</a:t>
                      </a:r>
                    </a:p>
                    <a:p>
                      <a:pPr marL="0" marR="0" lvl="0" indent="0" algn="l" defTabSz="1019175" rtl="0" eaLnBrk="1" fontAlgn="base" latinLnBrk="0" hangingPunct="1">
                        <a:lnSpc>
                          <a:spcPct val="100000"/>
                        </a:lnSpc>
                        <a:spcBef>
                          <a:spcPct val="2000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Calibri" pitchFamily="34" charset="0"/>
                          <a:cs typeface="Arial" charset="0"/>
                        </a:rPr>
                        <a:t>Angola</a:t>
                      </a:r>
                    </a:p>
                    <a:p>
                      <a:pPr marL="0" marR="0" lvl="0" indent="0" algn="l" defTabSz="1019175" rtl="0" eaLnBrk="1" fontAlgn="base" latinLnBrk="0" hangingPunct="1">
                        <a:lnSpc>
                          <a:spcPct val="100000"/>
                        </a:lnSpc>
                        <a:spcBef>
                          <a:spcPct val="2000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Calibri" pitchFamily="34" charset="0"/>
                          <a:cs typeface="Arial" charset="0"/>
                        </a:rPr>
                        <a:t>Armenia</a:t>
                      </a:r>
                    </a:p>
                    <a:p>
                      <a:pPr marL="0" marR="0" lvl="0" indent="0" algn="l" defTabSz="1019175" rtl="0" eaLnBrk="1" fontAlgn="base" latinLnBrk="0" hangingPunct="1">
                        <a:lnSpc>
                          <a:spcPct val="100000"/>
                        </a:lnSpc>
                        <a:spcBef>
                          <a:spcPct val="2000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Calibri" pitchFamily="34" charset="0"/>
                          <a:cs typeface="Arial" charset="0"/>
                        </a:rPr>
                        <a:t>Australia</a:t>
                      </a:r>
                    </a:p>
                    <a:p>
                      <a:pPr marL="0" marR="0" lvl="0" indent="0" algn="l" defTabSz="1019175" rtl="0" eaLnBrk="1" fontAlgn="base" latinLnBrk="0" hangingPunct="1">
                        <a:lnSpc>
                          <a:spcPct val="100000"/>
                        </a:lnSpc>
                        <a:spcBef>
                          <a:spcPct val="2000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Calibri" pitchFamily="34" charset="0"/>
                          <a:cs typeface="Arial" charset="0"/>
                        </a:rPr>
                        <a:t>Austria</a:t>
                      </a:r>
                    </a:p>
                    <a:p>
                      <a:pPr marL="0" marR="0" lvl="0" indent="0" algn="l" defTabSz="1019175" rtl="0" eaLnBrk="1" fontAlgn="base" latinLnBrk="0" hangingPunct="1">
                        <a:lnSpc>
                          <a:spcPct val="100000"/>
                        </a:lnSpc>
                        <a:spcBef>
                          <a:spcPct val="2000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Calibri" pitchFamily="34" charset="0"/>
                          <a:cs typeface="Arial" charset="0"/>
                        </a:rPr>
                        <a:t>Azerbaijan</a:t>
                      </a:r>
                    </a:p>
                    <a:p>
                      <a:pPr marL="0" marR="0" lvl="0" indent="0" algn="l" defTabSz="1019175" rtl="0" eaLnBrk="1" fontAlgn="base" latinLnBrk="0" hangingPunct="1">
                        <a:lnSpc>
                          <a:spcPct val="100000"/>
                        </a:lnSpc>
                        <a:spcBef>
                          <a:spcPct val="2000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Calibri" pitchFamily="34" charset="0"/>
                          <a:cs typeface="Arial" charset="0"/>
                        </a:rPr>
                        <a:t>Bahrain</a:t>
                      </a:r>
                    </a:p>
                    <a:p>
                      <a:pPr marL="0" marR="0" lvl="0" indent="0" algn="l" defTabSz="1019175" rtl="0" eaLnBrk="1" fontAlgn="base" latinLnBrk="0" hangingPunct="1">
                        <a:lnSpc>
                          <a:spcPct val="100000"/>
                        </a:lnSpc>
                        <a:spcBef>
                          <a:spcPct val="2000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Calibri" pitchFamily="34" charset="0"/>
                          <a:cs typeface="Arial" charset="0"/>
                        </a:rPr>
                        <a:t>Barbados</a:t>
                      </a:r>
                    </a:p>
                    <a:p>
                      <a:pPr marL="0" marR="0" lvl="0" indent="0" algn="l" defTabSz="1019175" rtl="0" eaLnBrk="1" fontAlgn="base" latinLnBrk="0" hangingPunct="1">
                        <a:lnSpc>
                          <a:spcPct val="100000"/>
                        </a:lnSpc>
                        <a:spcBef>
                          <a:spcPct val="2000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Calibri" pitchFamily="34" charset="0"/>
                          <a:cs typeface="Arial" charset="0"/>
                        </a:rPr>
                        <a:t>Belarus</a:t>
                      </a:r>
                    </a:p>
                    <a:p>
                      <a:pPr marL="0" marR="0" lvl="0" indent="0" algn="l" defTabSz="1019175" rtl="0" eaLnBrk="1" fontAlgn="base" latinLnBrk="0" hangingPunct="1">
                        <a:lnSpc>
                          <a:spcPct val="100000"/>
                        </a:lnSpc>
                        <a:spcBef>
                          <a:spcPct val="2000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Calibri" pitchFamily="34" charset="0"/>
                          <a:cs typeface="Arial" charset="0"/>
                        </a:rPr>
                        <a:t>Belgium</a:t>
                      </a:r>
                    </a:p>
                    <a:p>
                      <a:pPr marL="0" marR="0" lvl="0" indent="0" algn="l" defTabSz="1019175" rtl="0" eaLnBrk="1" fontAlgn="base" latinLnBrk="0" hangingPunct="1">
                        <a:lnSpc>
                          <a:spcPct val="100000"/>
                        </a:lnSpc>
                        <a:spcBef>
                          <a:spcPct val="2000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Calibri" pitchFamily="34" charset="0"/>
                          <a:cs typeface="Arial" charset="0"/>
                        </a:rPr>
                        <a:t>Benin</a:t>
                      </a:r>
                    </a:p>
                    <a:p>
                      <a:pPr marL="0" marR="0" lvl="0" indent="0" algn="l" defTabSz="1019175" rtl="0" eaLnBrk="1" fontAlgn="base" latinLnBrk="0" hangingPunct="1">
                        <a:lnSpc>
                          <a:spcPct val="100000"/>
                        </a:lnSpc>
                        <a:spcBef>
                          <a:spcPct val="2000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Calibri" pitchFamily="34" charset="0"/>
                          <a:cs typeface="Arial" charset="0"/>
                        </a:rPr>
                        <a:t>Bhutan</a:t>
                      </a:r>
                    </a:p>
                    <a:p>
                      <a:pPr marL="0" marR="0" lvl="0" indent="0" algn="l" defTabSz="1019175" rtl="0" eaLnBrk="1" fontAlgn="base" latinLnBrk="0" hangingPunct="1">
                        <a:lnSpc>
                          <a:spcPct val="100000"/>
                        </a:lnSpc>
                        <a:spcBef>
                          <a:spcPct val="2000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Calibri" pitchFamily="34" charset="0"/>
                          <a:cs typeface="Arial" charset="0"/>
                        </a:rPr>
                        <a:t>Bosnia and Herzegovina</a:t>
                      </a:r>
                    </a:p>
                    <a:p>
                      <a:pPr marL="0" marR="0" lvl="0" indent="0" algn="l" defTabSz="1019175" rtl="0" eaLnBrk="1" fontAlgn="base" latinLnBrk="0" hangingPunct="1">
                        <a:lnSpc>
                          <a:spcPct val="100000"/>
                        </a:lnSpc>
                        <a:spcBef>
                          <a:spcPct val="2000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Calibri" pitchFamily="34" charset="0"/>
                          <a:cs typeface="Arial" charset="0"/>
                        </a:rPr>
                        <a:t>Brunei Darussalam</a:t>
                      </a:r>
                    </a:p>
                    <a:p>
                      <a:pPr marL="0" marR="0" lvl="0" indent="0" algn="l" defTabSz="1019175" rtl="0" eaLnBrk="1" fontAlgn="base" latinLnBrk="0" hangingPunct="1">
                        <a:lnSpc>
                          <a:spcPct val="100000"/>
                        </a:lnSpc>
                        <a:spcBef>
                          <a:spcPct val="2000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Calibri" pitchFamily="34" charset="0"/>
                          <a:cs typeface="Arial" charset="0"/>
                        </a:rPr>
                        <a:t>Bulgaria</a:t>
                      </a:r>
                    </a:p>
                    <a:p>
                      <a:pPr marL="0" marR="0" lvl="0" indent="0" algn="l" defTabSz="1019175" rtl="0" eaLnBrk="1" fontAlgn="base" latinLnBrk="0" hangingPunct="1">
                        <a:lnSpc>
                          <a:spcPct val="100000"/>
                        </a:lnSpc>
                        <a:spcBef>
                          <a:spcPct val="2000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Calibri" pitchFamily="34" charset="0"/>
                          <a:cs typeface="Arial" charset="0"/>
                        </a:rPr>
                        <a:t>Cabo Verde</a:t>
                      </a:r>
                    </a:p>
                    <a:p>
                      <a:pPr marL="0" marR="0" lvl="0" indent="0" algn="l" defTabSz="1019175" rtl="0" eaLnBrk="1" fontAlgn="base" latinLnBrk="0" hangingPunct="1">
                        <a:lnSpc>
                          <a:spcPct val="100000"/>
                        </a:lnSpc>
                        <a:spcBef>
                          <a:spcPct val="2000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Calibri" pitchFamily="34" charset="0"/>
                          <a:cs typeface="Arial" charset="0"/>
                        </a:rPr>
                        <a:t>Canada</a:t>
                      </a:r>
                    </a:p>
                    <a:p>
                      <a:pPr marL="0" marR="0" lvl="0" indent="0" algn="l" defTabSz="1019175" rtl="0" eaLnBrk="1" fontAlgn="base" latinLnBrk="0" hangingPunct="1">
                        <a:lnSpc>
                          <a:spcPct val="100000"/>
                        </a:lnSpc>
                        <a:spcBef>
                          <a:spcPct val="2000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Calibri" pitchFamily="34" charset="0"/>
                          <a:cs typeface="Arial" charset="0"/>
                        </a:rPr>
                        <a:t>Chile</a:t>
                      </a:r>
                    </a:p>
                    <a:p>
                      <a:pPr marL="0" marR="0" lvl="0" indent="0" algn="l" defTabSz="1019175" rtl="0" eaLnBrk="1" fontAlgn="base" latinLnBrk="0" hangingPunct="1">
                        <a:lnSpc>
                          <a:spcPct val="100000"/>
                        </a:lnSpc>
                        <a:spcBef>
                          <a:spcPct val="2000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Calibri" pitchFamily="34" charset="0"/>
                          <a:cs typeface="Arial" charset="0"/>
                        </a:rPr>
                        <a:t>China</a:t>
                      </a:r>
                    </a:p>
                    <a:p>
                      <a:pPr marL="0" marR="0" lvl="0" indent="0" algn="l" defTabSz="1019175" rtl="0" eaLnBrk="1" fontAlgn="base" latinLnBrk="0" hangingPunct="1">
                        <a:lnSpc>
                          <a:spcPct val="100000"/>
                        </a:lnSpc>
                        <a:spcBef>
                          <a:spcPct val="2000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Calibri" pitchFamily="34" charset="0"/>
                          <a:cs typeface="Arial" charset="0"/>
                        </a:rPr>
                        <a:t>Costa Rica</a:t>
                      </a:r>
                    </a:p>
                    <a:p>
                      <a:pPr marL="0" marR="0" lvl="0" indent="0" algn="l" defTabSz="1019175" rtl="0" eaLnBrk="1" fontAlgn="base" latinLnBrk="0" hangingPunct="1">
                        <a:lnSpc>
                          <a:spcPct val="100000"/>
                        </a:lnSpc>
                        <a:spcBef>
                          <a:spcPct val="2000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Calibri" pitchFamily="34" charset="0"/>
                          <a:cs typeface="Arial" charset="0"/>
                        </a:rPr>
                        <a:t>Côte d'Ivoire</a:t>
                      </a:r>
                    </a:p>
                    <a:p>
                      <a:pPr marL="0" marR="0" lvl="0" indent="0" algn="l" defTabSz="1019175" rtl="0" eaLnBrk="1" fontAlgn="base" latinLnBrk="0" hangingPunct="1">
                        <a:lnSpc>
                          <a:spcPct val="100000"/>
                        </a:lnSpc>
                        <a:spcBef>
                          <a:spcPct val="2000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Calibri" pitchFamily="34" charset="0"/>
                          <a:cs typeface="Arial" charset="0"/>
                        </a:rPr>
                        <a:t>Cuba</a:t>
                      </a:r>
                    </a:p>
                    <a:p>
                      <a:pPr marL="0" marR="0" lvl="0" indent="0" algn="l" defTabSz="1019175" rtl="0" eaLnBrk="1" fontAlgn="base" latinLnBrk="0" hangingPunct="1">
                        <a:lnSpc>
                          <a:spcPct val="100000"/>
                        </a:lnSpc>
                        <a:spcBef>
                          <a:spcPct val="2000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Calibri" pitchFamily="34" charset="0"/>
                          <a:cs typeface="Arial" charset="0"/>
                        </a:rPr>
                        <a:t>Cyprus</a:t>
                      </a:r>
                    </a:p>
                    <a:p>
                      <a:pPr marL="0" marR="0" lvl="0" indent="0" algn="l" defTabSz="1019175" rtl="0" eaLnBrk="1" fontAlgn="base" latinLnBrk="0" hangingPunct="1">
                        <a:lnSpc>
                          <a:spcPct val="100000"/>
                        </a:lnSpc>
                        <a:spcBef>
                          <a:spcPct val="2000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Calibri" pitchFamily="34" charset="0"/>
                          <a:cs typeface="Arial" charset="0"/>
                        </a:rPr>
                        <a:t>Czech Republic</a:t>
                      </a:r>
                    </a:p>
                    <a:p>
                      <a:pPr marL="0" marR="0" lvl="0" indent="0" algn="l" defTabSz="1019175" rtl="0" eaLnBrk="1" fontAlgn="base" latinLnBrk="0" hangingPunct="1">
                        <a:lnSpc>
                          <a:spcPct val="100000"/>
                        </a:lnSpc>
                        <a:spcBef>
                          <a:spcPct val="2000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Calibri" pitchFamily="34" charset="0"/>
                          <a:cs typeface="Arial" charset="0"/>
                        </a:rPr>
                        <a:t>Democratic People's Republic</a:t>
                      </a:r>
                    </a:p>
                    <a:p>
                      <a:pPr marL="0" marR="0" lvl="0" indent="0" algn="l" defTabSz="1019175" rtl="0" eaLnBrk="1" fontAlgn="base" latinLnBrk="0" hangingPunct="1">
                        <a:lnSpc>
                          <a:spcPct val="100000"/>
                        </a:lnSpc>
                        <a:spcBef>
                          <a:spcPct val="2000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Calibri" pitchFamily="34" charset="0"/>
                          <a:cs typeface="Arial" charset="0"/>
                        </a:rPr>
                        <a:t>  of Korea </a:t>
                      </a:r>
                    </a:p>
                    <a:p>
                      <a:pPr marL="0" marR="0" lvl="0" indent="0" algn="l" defTabSz="1019175" rtl="0" eaLnBrk="1" fontAlgn="base" latinLnBrk="0" hangingPunct="1">
                        <a:lnSpc>
                          <a:spcPct val="100000"/>
                        </a:lnSpc>
                        <a:spcBef>
                          <a:spcPct val="2000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Calibri" pitchFamily="34" charset="0"/>
                          <a:cs typeface="Arial" charset="0"/>
                        </a:rPr>
                        <a:t>Democratic Republic of </a:t>
                      </a:r>
                    </a:p>
                    <a:p>
                      <a:pPr marL="0" marR="0" lvl="0" indent="0" algn="l" defTabSz="1019175" rtl="0" eaLnBrk="1" fontAlgn="base" latinLnBrk="0" hangingPunct="1">
                        <a:lnSpc>
                          <a:spcPct val="100000"/>
                        </a:lnSpc>
                        <a:spcBef>
                          <a:spcPct val="2000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Calibri" pitchFamily="34" charset="0"/>
                          <a:cs typeface="Arial" charset="0"/>
                        </a:rPr>
                        <a:t>   the Congo</a:t>
                      </a:r>
                    </a:p>
                    <a:p>
                      <a:pPr marL="0" marR="0" lvl="0" indent="0" algn="l" defTabSz="1019175" rtl="0" eaLnBrk="1" fontAlgn="base" latinLnBrk="0" hangingPunct="1">
                        <a:lnSpc>
                          <a:spcPct val="100000"/>
                        </a:lnSpc>
                        <a:spcBef>
                          <a:spcPct val="2000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Calibri" pitchFamily="34" charset="0"/>
                          <a:cs typeface="Arial" charset="0"/>
                        </a:rPr>
                        <a:t>Denmark</a:t>
                      </a:r>
                    </a:p>
                  </a:txBody>
                  <a:tcPr marL="101823" marR="101823" marT="52950" marB="52950" horzOverflow="overflow">
                    <a:lnL>
                      <a:noFill/>
                    </a:lnL>
                    <a:lnR>
                      <a:noFill/>
                    </a:lnR>
                    <a:lnT>
                      <a:noFill/>
                    </a:lnT>
                    <a:lnB>
                      <a:noFill/>
                    </a:lnB>
                    <a:lnTlToBr>
                      <a:noFill/>
                    </a:lnTlToBr>
                    <a:lnBlToTr>
                      <a:noFill/>
                    </a:lnBlToTr>
                    <a:noFill/>
                  </a:tcPr>
                </a:tc>
                <a:tc>
                  <a:txBody>
                    <a:bodyPr/>
                    <a:lstStyle>
                      <a:lvl1pPr defTabSz="1019175" eaLnBrk="0" hangingPunct="0">
                        <a:spcBef>
                          <a:spcPct val="20000"/>
                        </a:spcBef>
                        <a:defRPr sz="2800">
                          <a:solidFill>
                            <a:schemeClr val="tx1"/>
                          </a:solidFill>
                          <a:latin typeface="Arial" charset="0"/>
                          <a:cs typeface="Arial" charset="0"/>
                        </a:defRPr>
                      </a:lvl1pPr>
                      <a:lvl2pPr marL="37931725" indent="-37474525" defTabSz="101917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l" defTabSz="1019175" rtl="0" eaLnBrk="1" fontAlgn="base" latinLnBrk="0" hangingPunct="1">
                        <a:lnSpc>
                          <a:spcPct val="100000"/>
                        </a:lnSpc>
                        <a:spcBef>
                          <a:spcPct val="20000"/>
                        </a:spcBef>
                        <a:spcAft>
                          <a:spcPct val="0"/>
                        </a:spcAft>
                        <a:buClrTx/>
                        <a:buSzTx/>
                        <a:buFontTx/>
                        <a:buNone/>
                        <a:tabLst/>
                        <a:defRPr/>
                      </a:pPr>
                      <a:r>
                        <a:rPr kumimoji="0" lang="en-US" altLang="en-US" sz="1000" b="0" i="0" u="none" strike="noStrike" cap="none" normalizeH="0" baseline="0" dirty="0">
                          <a:ln>
                            <a:noFill/>
                          </a:ln>
                          <a:solidFill>
                            <a:srgbClr val="000000"/>
                          </a:solidFill>
                          <a:effectLst/>
                          <a:latin typeface="Calibri" pitchFamily="34" charset="0"/>
                          <a:cs typeface="Arial" charset="0"/>
                        </a:rPr>
                        <a:t>Ecuador</a:t>
                      </a:r>
                    </a:p>
                    <a:p>
                      <a:pPr marL="0" marR="0" lvl="0" indent="0" algn="l" defTabSz="1019175" rtl="0" eaLnBrk="1" fontAlgn="base" latinLnBrk="0" hangingPunct="1">
                        <a:lnSpc>
                          <a:spcPct val="100000"/>
                        </a:lnSpc>
                        <a:spcBef>
                          <a:spcPct val="2000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Calibri" pitchFamily="34" charset="0"/>
                          <a:cs typeface="Arial" charset="0"/>
                        </a:rPr>
                        <a:t>Egypt</a:t>
                      </a:r>
                    </a:p>
                    <a:p>
                      <a:pPr marL="0" marR="0" lvl="0" indent="0" algn="l" defTabSz="1019175" rtl="0" eaLnBrk="1" fontAlgn="base" latinLnBrk="0" hangingPunct="1">
                        <a:lnSpc>
                          <a:spcPct val="100000"/>
                        </a:lnSpc>
                        <a:spcBef>
                          <a:spcPct val="2000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Calibri" pitchFamily="34" charset="0"/>
                          <a:cs typeface="Arial" charset="0"/>
                        </a:rPr>
                        <a:t>Estonia </a:t>
                      </a:r>
                    </a:p>
                    <a:p>
                      <a:pPr marL="0" marR="0" lvl="0" indent="0" algn="l" defTabSz="1019175" rtl="0" eaLnBrk="1" fontAlgn="base" latinLnBrk="0" hangingPunct="1">
                        <a:lnSpc>
                          <a:spcPct val="100000"/>
                        </a:lnSpc>
                        <a:spcBef>
                          <a:spcPct val="2000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Calibri" pitchFamily="34" charset="0"/>
                          <a:cs typeface="Arial" charset="0"/>
                        </a:rPr>
                        <a:t>Ethiopia</a:t>
                      </a:r>
                    </a:p>
                    <a:p>
                      <a:pPr marL="0" marR="0" lvl="0" indent="0" algn="l" defTabSz="1019175" rtl="0" eaLnBrk="1" fontAlgn="base" latinLnBrk="0" hangingPunct="1">
                        <a:lnSpc>
                          <a:spcPct val="100000"/>
                        </a:lnSpc>
                        <a:spcBef>
                          <a:spcPct val="2000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Calibri" pitchFamily="34" charset="0"/>
                          <a:cs typeface="Arial" charset="0"/>
                        </a:rPr>
                        <a:t>Finland</a:t>
                      </a:r>
                    </a:p>
                    <a:p>
                      <a:pPr marL="0" marR="0" lvl="0" indent="0" algn="l" defTabSz="1019175" rtl="0" eaLnBrk="1" fontAlgn="base" latinLnBrk="0" hangingPunct="1">
                        <a:lnSpc>
                          <a:spcPct val="100000"/>
                        </a:lnSpc>
                        <a:spcBef>
                          <a:spcPct val="2000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Calibri" pitchFamily="34" charset="0"/>
                          <a:cs typeface="Arial" charset="0"/>
                        </a:rPr>
                        <a:t>France</a:t>
                      </a:r>
                    </a:p>
                    <a:p>
                      <a:pPr marL="0" marR="0" lvl="0" indent="0" algn="l" defTabSz="1019175" rtl="0" eaLnBrk="1" fontAlgn="base" latinLnBrk="0" hangingPunct="1">
                        <a:lnSpc>
                          <a:spcPct val="100000"/>
                        </a:lnSpc>
                        <a:spcBef>
                          <a:spcPct val="2000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Calibri" pitchFamily="34" charset="0"/>
                          <a:cs typeface="Arial" charset="0"/>
                        </a:rPr>
                        <a:t>Georgia</a:t>
                      </a:r>
                    </a:p>
                    <a:p>
                      <a:pPr marL="0" marR="0" lvl="0" indent="0" algn="l" defTabSz="1019175" rtl="0" eaLnBrk="1" fontAlgn="base" latinLnBrk="0" hangingPunct="1">
                        <a:lnSpc>
                          <a:spcPct val="100000"/>
                        </a:lnSpc>
                        <a:spcBef>
                          <a:spcPct val="2000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Calibri" pitchFamily="34" charset="0"/>
                          <a:cs typeface="Arial" charset="0"/>
                        </a:rPr>
                        <a:t>Germany</a:t>
                      </a:r>
                    </a:p>
                    <a:p>
                      <a:pPr marL="0" marR="0" lvl="0" indent="0" algn="l" defTabSz="1019175" rtl="0" eaLnBrk="1" fontAlgn="base" latinLnBrk="0" hangingPunct="1">
                        <a:lnSpc>
                          <a:spcPct val="100000"/>
                        </a:lnSpc>
                        <a:spcBef>
                          <a:spcPct val="2000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Calibri" pitchFamily="34" charset="0"/>
                          <a:cs typeface="Arial" charset="0"/>
                        </a:rPr>
                        <a:t>Greece</a:t>
                      </a:r>
                    </a:p>
                    <a:p>
                      <a:pPr marL="0" marR="0" lvl="0" indent="0" algn="l" defTabSz="1019175" rtl="0" eaLnBrk="1" fontAlgn="base" latinLnBrk="0" hangingPunct="1">
                        <a:lnSpc>
                          <a:spcPct val="100000"/>
                        </a:lnSpc>
                        <a:spcBef>
                          <a:spcPct val="2000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Calibri" pitchFamily="34" charset="0"/>
                          <a:cs typeface="Arial" charset="0"/>
                        </a:rPr>
                        <a:t>Guatemala</a:t>
                      </a:r>
                    </a:p>
                    <a:p>
                      <a:pPr marL="0" marR="0" lvl="0" indent="0" algn="l" defTabSz="1019175" rtl="0" eaLnBrk="1" fontAlgn="base" latinLnBrk="0" hangingPunct="1">
                        <a:lnSpc>
                          <a:spcPct val="100000"/>
                        </a:lnSpc>
                        <a:spcBef>
                          <a:spcPct val="2000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Calibri" pitchFamily="34" charset="0"/>
                          <a:cs typeface="Arial" charset="0"/>
                        </a:rPr>
                        <a:t>Haiti</a:t>
                      </a:r>
                    </a:p>
                    <a:p>
                      <a:pPr marL="0" marR="0" lvl="0" indent="0" algn="l" defTabSz="1019175" rtl="0" eaLnBrk="1" fontAlgn="base" latinLnBrk="0" hangingPunct="1">
                        <a:lnSpc>
                          <a:spcPct val="100000"/>
                        </a:lnSpc>
                        <a:spcBef>
                          <a:spcPct val="2000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Calibri" pitchFamily="34" charset="0"/>
                          <a:cs typeface="Arial" charset="0"/>
                        </a:rPr>
                        <a:t>Hungary</a:t>
                      </a:r>
                    </a:p>
                    <a:p>
                      <a:pPr marL="0" marR="0" lvl="0" indent="0" algn="l" defTabSz="1019175" rtl="0" eaLnBrk="1" fontAlgn="base" latinLnBrk="0" hangingPunct="1">
                        <a:lnSpc>
                          <a:spcPct val="100000"/>
                        </a:lnSpc>
                        <a:spcBef>
                          <a:spcPct val="2000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Calibri" pitchFamily="34" charset="0"/>
                          <a:cs typeface="Arial" charset="0"/>
                        </a:rPr>
                        <a:t>Iceland</a:t>
                      </a:r>
                    </a:p>
                    <a:p>
                      <a:pPr marL="0" marR="0" lvl="0" indent="0" algn="l" defTabSz="1019175" rtl="0" eaLnBrk="1" fontAlgn="base" latinLnBrk="0" hangingPunct="1">
                        <a:lnSpc>
                          <a:spcPct val="100000"/>
                        </a:lnSpc>
                        <a:spcBef>
                          <a:spcPct val="2000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Calibri" pitchFamily="34" charset="0"/>
                          <a:cs typeface="Arial" charset="0"/>
                        </a:rPr>
                        <a:t>India</a:t>
                      </a:r>
                    </a:p>
                    <a:p>
                      <a:pPr marL="0" marR="0" lvl="0" indent="0" algn="l" defTabSz="1019175" rtl="0" eaLnBrk="1" fontAlgn="base" latinLnBrk="0" hangingPunct="1">
                        <a:lnSpc>
                          <a:spcPct val="100000"/>
                        </a:lnSpc>
                        <a:spcBef>
                          <a:spcPct val="2000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Calibri" pitchFamily="34" charset="0"/>
                          <a:cs typeface="Arial" charset="0"/>
                        </a:rPr>
                        <a:t>Iraq</a:t>
                      </a:r>
                    </a:p>
                    <a:p>
                      <a:pPr marL="0" marR="0" lvl="0" indent="0" algn="l" defTabSz="1019175" rtl="0" eaLnBrk="1" fontAlgn="base" latinLnBrk="0" hangingPunct="1">
                        <a:lnSpc>
                          <a:spcPct val="100000"/>
                        </a:lnSpc>
                        <a:spcBef>
                          <a:spcPct val="2000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Calibri" pitchFamily="34" charset="0"/>
                          <a:cs typeface="Arial" charset="0"/>
                        </a:rPr>
                        <a:t>Ireland</a:t>
                      </a:r>
                    </a:p>
                    <a:p>
                      <a:pPr marL="0" marR="0" lvl="0" indent="0" algn="l" defTabSz="1019175" rtl="0" eaLnBrk="1" fontAlgn="base" latinLnBrk="0" hangingPunct="1">
                        <a:lnSpc>
                          <a:spcPct val="100000"/>
                        </a:lnSpc>
                        <a:spcBef>
                          <a:spcPct val="2000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Calibri" pitchFamily="34" charset="0"/>
                          <a:cs typeface="Arial" charset="0"/>
                        </a:rPr>
                        <a:t>Israel</a:t>
                      </a:r>
                    </a:p>
                    <a:p>
                      <a:pPr marL="0" marR="0" lvl="0" indent="0" algn="l" defTabSz="1019175" rtl="0" eaLnBrk="1" fontAlgn="base" latinLnBrk="0" hangingPunct="1">
                        <a:lnSpc>
                          <a:spcPct val="100000"/>
                        </a:lnSpc>
                        <a:spcBef>
                          <a:spcPct val="2000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Calibri" pitchFamily="34" charset="0"/>
                          <a:cs typeface="Arial" charset="0"/>
                        </a:rPr>
                        <a:t>Italy</a:t>
                      </a:r>
                    </a:p>
                    <a:p>
                      <a:pPr marL="0" marR="0" lvl="0" indent="0" algn="l" defTabSz="1019175" rtl="0" eaLnBrk="1" fontAlgn="base" latinLnBrk="0" hangingPunct="1">
                        <a:lnSpc>
                          <a:spcPct val="100000"/>
                        </a:lnSpc>
                        <a:spcBef>
                          <a:spcPct val="2000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Calibri" pitchFamily="34" charset="0"/>
                          <a:cs typeface="Arial" charset="0"/>
                        </a:rPr>
                        <a:t>Jamaica</a:t>
                      </a:r>
                    </a:p>
                    <a:p>
                      <a:pPr marL="0" marR="0" lvl="0" indent="0" algn="l" defTabSz="1019175" rtl="0" eaLnBrk="1" fontAlgn="base" latinLnBrk="0" hangingPunct="1">
                        <a:lnSpc>
                          <a:spcPct val="100000"/>
                        </a:lnSpc>
                        <a:spcBef>
                          <a:spcPct val="2000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Calibri" pitchFamily="34" charset="0"/>
                          <a:cs typeface="Arial" charset="0"/>
                        </a:rPr>
                        <a:t>Japan</a:t>
                      </a:r>
                    </a:p>
                    <a:p>
                      <a:pPr marL="0" marR="0" lvl="0" indent="0" algn="l" defTabSz="1019175" rtl="0" eaLnBrk="1" fontAlgn="base" latinLnBrk="0" hangingPunct="1">
                        <a:lnSpc>
                          <a:spcPct val="100000"/>
                        </a:lnSpc>
                        <a:spcBef>
                          <a:spcPct val="2000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Calibri" pitchFamily="34" charset="0"/>
                          <a:cs typeface="Arial" charset="0"/>
                        </a:rPr>
                        <a:t>Jordan</a:t>
                      </a:r>
                    </a:p>
                    <a:p>
                      <a:pPr marL="0" marR="0" lvl="0" indent="0" algn="l" defTabSz="1019175" rtl="0" eaLnBrk="1" fontAlgn="base" latinLnBrk="0" hangingPunct="1">
                        <a:lnSpc>
                          <a:spcPct val="100000"/>
                        </a:lnSpc>
                        <a:spcBef>
                          <a:spcPct val="2000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Calibri" pitchFamily="34" charset="0"/>
                          <a:cs typeface="Arial" charset="0"/>
                        </a:rPr>
                        <a:t>Kazakhstan</a:t>
                      </a:r>
                    </a:p>
                    <a:p>
                      <a:pPr marL="0" marR="0" lvl="0" indent="0" algn="l" defTabSz="1019175" rtl="0" eaLnBrk="1" fontAlgn="base" latinLnBrk="0" hangingPunct="1">
                        <a:lnSpc>
                          <a:spcPct val="100000"/>
                        </a:lnSpc>
                        <a:spcBef>
                          <a:spcPct val="2000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Calibri" pitchFamily="34" charset="0"/>
                          <a:cs typeface="Arial" charset="0"/>
                        </a:rPr>
                        <a:t>Kenya</a:t>
                      </a:r>
                    </a:p>
                    <a:p>
                      <a:pPr marL="0" marR="0" lvl="0" indent="0" algn="l" defTabSz="1019175" rtl="0" eaLnBrk="1" fontAlgn="base" latinLnBrk="0" hangingPunct="1">
                        <a:lnSpc>
                          <a:spcPct val="100000"/>
                        </a:lnSpc>
                        <a:spcBef>
                          <a:spcPct val="2000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Calibri" pitchFamily="34" charset="0"/>
                          <a:cs typeface="Arial" charset="0"/>
                        </a:rPr>
                        <a:t>Kuwait</a:t>
                      </a:r>
                    </a:p>
                    <a:p>
                      <a:pPr marL="0" marR="0" lvl="0" indent="0" algn="l" defTabSz="1019175" rtl="0" eaLnBrk="1" fontAlgn="base" latinLnBrk="0" hangingPunct="1">
                        <a:lnSpc>
                          <a:spcPct val="100000"/>
                        </a:lnSpc>
                        <a:spcBef>
                          <a:spcPct val="2000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Calibri" pitchFamily="34" charset="0"/>
                          <a:cs typeface="Arial" charset="0"/>
                        </a:rPr>
                        <a:t>Kyrgyzstan</a:t>
                      </a:r>
                    </a:p>
                    <a:p>
                      <a:pPr marL="0" marR="0" lvl="0" indent="0" algn="l" defTabSz="1019175" rtl="0" eaLnBrk="1" fontAlgn="base" latinLnBrk="0" hangingPunct="1">
                        <a:lnSpc>
                          <a:spcPct val="100000"/>
                        </a:lnSpc>
                        <a:spcBef>
                          <a:spcPct val="2000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Calibri" pitchFamily="34" charset="0"/>
                          <a:cs typeface="Arial" charset="0"/>
                        </a:rPr>
                        <a:t>Lao People's Democratic     </a:t>
                      </a:r>
                    </a:p>
                    <a:p>
                      <a:pPr marL="0" marR="0" lvl="0" indent="0" algn="l" defTabSz="1019175" rtl="0" eaLnBrk="1" fontAlgn="base" latinLnBrk="0" hangingPunct="1">
                        <a:lnSpc>
                          <a:spcPct val="100000"/>
                        </a:lnSpc>
                        <a:spcBef>
                          <a:spcPct val="2000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Calibri" pitchFamily="34" charset="0"/>
                          <a:cs typeface="Arial" charset="0"/>
                        </a:rPr>
                        <a:t>  Republic</a:t>
                      </a:r>
                    </a:p>
                    <a:p>
                      <a:pPr marL="0" marR="0" lvl="0" indent="0" algn="l" defTabSz="1019175" rtl="0" eaLnBrk="1" fontAlgn="base" latinLnBrk="0" hangingPunct="1">
                        <a:lnSpc>
                          <a:spcPct val="100000"/>
                        </a:lnSpc>
                        <a:spcBef>
                          <a:spcPct val="2000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Calibri" pitchFamily="34" charset="0"/>
                          <a:cs typeface="Arial" charset="0"/>
                        </a:rPr>
                        <a:t>Latvia </a:t>
                      </a:r>
                    </a:p>
                    <a:p>
                      <a:pPr marL="0" marR="0" lvl="0" indent="0" algn="l" defTabSz="1019175" rtl="0" eaLnBrk="1" fontAlgn="base" latinLnBrk="0" hangingPunct="1">
                        <a:lnSpc>
                          <a:spcPct val="100000"/>
                        </a:lnSpc>
                        <a:spcBef>
                          <a:spcPct val="2000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Calibri" pitchFamily="34" charset="0"/>
                          <a:cs typeface="Arial" charset="0"/>
                        </a:rPr>
                        <a:t>Liberia</a:t>
                      </a:r>
                    </a:p>
                    <a:p>
                      <a:pPr marL="0" marR="0" lvl="0" indent="0" algn="l" defTabSz="1019175" rtl="0" eaLnBrk="1" fontAlgn="base" latinLnBrk="0" hangingPunct="1">
                        <a:lnSpc>
                          <a:spcPct val="100000"/>
                        </a:lnSpc>
                        <a:spcBef>
                          <a:spcPct val="2000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Calibri" pitchFamily="34" charset="0"/>
                          <a:cs typeface="Arial" charset="0"/>
                        </a:rPr>
                        <a:t>Liechtenstein</a:t>
                      </a:r>
                    </a:p>
                    <a:p>
                      <a:pPr marL="0" marR="0" lvl="0" indent="0" algn="l" defTabSz="1019175" rtl="0" eaLnBrk="1" fontAlgn="base" latinLnBrk="0" hangingPunct="1">
                        <a:lnSpc>
                          <a:spcPct val="100000"/>
                        </a:lnSpc>
                        <a:spcBef>
                          <a:spcPct val="20000"/>
                        </a:spcBef>
                        <a:spcAft>
                          <a:spcPct val="0"/>
                        </a:spcAft>
                        <a:buClrTx/>
                        <a:buSzTx/>
                        <a:buFontTx/>
                        <a:buNone/>
                        <a:tabLst/>
                      </a:pPr>
                      <a:endParaRPr kumimoji="0" lang="en-US" altLang="en-US" sz="1000" b="0" i="0" u="none" strike="noStrike" cap="none" normalizeH="0" baseline="0" dirty="0">
                        <a:ln>
                          <a:noFill/>
                        </a:ln>
                        <a:solidFill>
                          <a:srgbClr val="000000"/>
                        </a:solidFill>
                        <a:effectLst/>
                        <a:latin typeface="Calibri" pitchFamily="34" charset="0"/>
                        <a:cs typeface="Arial" charset="0"/>
                      </a:endParaRPr>
                    </a:p>
                  </a:txBody>
                  <a:tcPr marL="101823" marR="101823" marT="52950" marB="52950" horzOverflow="overflow">
                    <a:lnL>
                      <a:noFill/>
                    </a:lnL>
                    <a:lnR>
                      <a:noFill/>
                    </a:lnR>
                    <a:lnT>
                      <a:noFill/>
                    </a:lnT>
                    <a:lnB>
                      <a:noFill/>
                    </a:lnB>
                    <a:lnTlToBr>
                      <a:noFill/>
                    </a:lnTlToBr>
                    <a:lnBlToTr>
                      <a:noFill/>
                    </a:lnBlToTr>
                    <a:noFill/>
                  </a:tcPr>
                </a:tc>
                <a:tc>
                  <a:txBody>
                    <a:bodyPr/>
                    <a:lstStyle>
                      <a:lvl1pPr defTabSz="1019175" eaLnBrk="0" hangingPunct="0">
                        <a:spcBef>
                          <a:spcPct val="20000"/>
                        </a:spcBef>
                        <a:defRPr sz="2800">
                          <a:solidFill>
                            <a:schemeClr val="tx1"/>
                          </a:solidFill>
                          <a:latin typeface="Arial" charset="0"/>
                          <a:cs typeface="Arial" charset="0"/>
                        </a:defRPr>
                      </a:lvl1pPr>
                      <a:lvl2pPr marL="37931725" indent="-37474525" defTabSz="101917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l" defTabSz="1019175" rtl="0" eaLnBrk="1" fontAlgn="base" latinLnBrk="0" hangingPunct="1">
                        <a:lnSpc>
                          <a:spcPct val="100000"/>
                        </a:lnSpc>
                        <a:spcBef>
                          <a:spcPct val="20000"/>
                        </a:spcBef>
                        <a:spcAft>
                          <a:spcPct val="0"/>
                        </a:spcAft>
                        <a:buClrTx/>
                        <a:buSzTx/>
                        <a:buFontTx/>
                        <a:buNone/>
                        <a:tabLst/>
                      </a:pPr>
                      <a:r>
                        <a:rPr kumimoji="0" lang="en-US" altLang="en-US" sz="1000" b="0" i="0" u="none" strike="noStrike" cap="none" normalizeH="0" baseline="0" dirty="0">
                          <a:ln>
                            <a:noFill/>
                          </a:ln>
                          <a:solidFill>
                            <a:schemeClr val="tx1"/>
                          </a:solidFill>
                          <a:effectLst/>
                          <a:latin typeface="Calibri" pitchFamily="34" charset="0"/>
                          <a:cs typeface="Arial" charset="0"/>
                        </a:rPr>
                        <a:t>Lithuania</a:t>
                      </a:r>
                    </a:p>
                    <a:p>
                      <a:pPr marL="0" marR="0" lvl="0" indent="0" algn="l" defTabSz="1019175" rtl="0" eaLnBrk="1" fontAlgn="base" latinLnBrk="0" hangingPunct="1">
                        <a:lnSpc>
                          <a:spcPct val="100000"/>
                        </a:lnSpc>
                        <a:spcBef>
                          <a:spcPct val="20000"/>
                        </a:spcBef>
                        <a:spcAft>
                          <a:spcPct val="0"/>
                        </a:spcAft>
                        <a:buClrTx/>
                        <a:buSzTx/>
                        <a:buFontTx/>
                        <a:buNone/>
                        <a:tabLst/>
                      </a:pPr>
                      <a:r>
                        <a:rPr kumimoji="0" lang="en-US" altLang="en-US" sz="1000" b="0" i="0" u="none" strike="noStrike" cap="none" normalizeH="0" baseline="0" dirty="0">
                          <a:ln>
                            <a:noFill/>
                          </a:ln>
                          <a:solidFill>
                            <a:schemeClr val="tx1"/>
                          </a:solidFill>
                          <a:effectLst/>
                          <a:latin typeface="Calibri" pitchFamily="34" charset="0"/>
                          <a:cs typeface="Arial" charset="0"/>
                        </a:rPr>
                        <a:t>Luxembourg</a:t>
                      </a:r>
                    </a:p>
                    <a:p>
                      <a:pPr marL="0" marR="0" lvl="0" indent="0" algn="l" defTabSz="1019175" rtl="0" eaLnBrk="1" fontAlgn="base" latinLnBrk="0" hangingPunct="1">
                        <a:lnSpc>
                          <a:spcPct val="100000"/>
                        </a:lnSpc>
                        <a:spcBef>
                          <a:spcPct val="20000"/>
                        </a:spcBef>
                        <a:spcAft>
                          <a:spcPct val="0"/>
                        </a:spcAft>
                        <a:buClrTx/>
                        <a:buSzTx/>
                        <a:buFontTx/>
                        <a:buNone/>
                        <a:tabLst/>
                      </a:pPr>
                      <a:r>
                        <a:rPr kumimoji="0" lang="en-US" altLang="en-US" sz="1000" b="0" i="0" u="none" strike="noStrike" cap="none" normalizeH="0" baseline="0" dirty="0">
                          <a:ln>
                            <a:noFill/>
                          </a:ln>
                          <a:solidFill>
                            <a:schemeClr val="tx1"/>
                          </a:solidFill>
                          <a:effectLst/>
                          <a:latin typeface="Calibri" pitchFamily="34" charset="0"/>
                          <a:cs typeface="Arial" charset="0"/>
                        </a:rPr>
                        <a:t>Madagascar</a:t>
                      </a:r>
                    </a:p>
                    <a:p>
                      <a:pPr marL="0" marR="0" lvl="0" indent="0" algn="l" defTabSz="1019175" rtl="0" eaLnBrk="1" fontAlgn="base" latinLnBrk="0" hangingPunct="1">
                        <a:lnSpc>
                          <a:spcPct val="100000"/>
                        </a:lnSpc>
                        <a:spcBef>
                          <a:spcPct val="20000"/>
                        </a:spcBef>
                        <a:spcAft>
                          <a:spcPct val="0"/>
                        </a:spcAft>
                        <a:buClrTx/>
                        <a:buSzTx/>
                        <a:buFontTx/>
                        <a:buNone/>
                        <a:tabLst/>
                      </a:pPr>
                      <a:r>
                        <a:rPr kumimoji="0" lang="en-US" altLang="en-US" sz="1000" b="0" i="0" u="none" strike="noStrike" cap="none" normalizeH="0" baseline="0" dirty="0">
                          <a:ln>
                            <a:noFill/>
                          </a:ln>
                          <a:solidFill>
                            <a:schemeClr val="tx1"/>
                          </a:solidFill>
                          <a:effectLst/>
                          <a:latin typeface="Calibri" pitchFamily="34" charset="0"/>
                          <a:cs typeface="Arial" charset="0"/>
                        </a:rPr>
                        <a:t>Malawi</a:t>
                      </a:r>
                    </a:p>
                    <a:p>
                      <a:pPr marL="0" marR="0" lvl="0" indent="0" algn="l" defTabSz="1019175" rtl="0" eaLnBrk="1" fontAlgn="base" latinLnBrk="0" hangingPunct="1">
                        <a:lnSpc>
                          <a:spcPct val="100000"/>
                        </a:lnSpc>
                        <a:spcBef>
                          <a:spcPct val="20000"/>
                        </a:spcBef>
                        <a:spcAft>
                          <a:spcPct val="0"/>
                        </a:spcAft>
                        <a:buClrTx/>
                        <a:buSzTx/>
                        <a:buFontTx/>
                        <a:buNone/>
                        <a:tabLst/>
                      </a:pPr>
                      <a:r>
                        <a:rPr kumimoji="0" lang="en-US" altLang="en-US" sz="1000" b="0" i="0" u="none" strike="noStrike" cap="none" normalizeH="0" baseline="0" dirty="0">
                          <a:ln>
                            <a:noFill/>
                          </a:ln>
                          <a:solidFill>
                            <a:schemeClr val="tx1"/>
                          </a:solidFill>
                          <a:effectLst/>
                          <a:latin typeface="Calibri" pitchFamily="34" charset="0"/>
                          <a:cs typeface="Arial" charset="0"/>
                        </a:rPr>
                        <a:t>Malaysia</a:t>
                      </a:r>
                    </a:p>
                    <a:p>
                      <a:pPr marL="0" marR="0" lvl="0" indent="0" algn="l" defTabSz="1019175" rtl="0" eaLnBrk="1" fontAlgn="base" latinLnBrk="0" hangingPunct="1">
                        <a:lnSpc>
                          <a:spcPct val="100000"/>
                        </a:lnSpc>
                        <a:spcBef>
                          <a:spcPct val="20000"/>
                        </a:spcBef>
                        <a:spcAft>
                          <a:spcPct val="0"/>
                        </a:spcAft>
                        <a:buClrTx/>
                        <a:buSzTx/>
                        <a:buFontTx/>
                        <a:buNone/>
                        <a:tabLst/>
                      </a:pPr>
                      <a:r>
                        <a:rPr kumimoji="0" lang="en-US" altLang="en-US" sz="1000" b="0" i="0" u="none" strike="noStrike" cap="none" normalizeH="0" baseline="0" dirty="0">
                          <a:ln>
                            <a:noFill/>
                          </a:ln>
                          <a:solidFill>
                            <a:schemeClr val="tx1"/>
                          </a:solidFill>
                          <a:effectLst/>
                          <a:latin typeface="Calibri" pitchFamily="34" charset="0"/>
                          <a:cs typeface="Arial" charset="0"/>
                        </a:rPr>
                        <a:t>Mali</a:t>
                      </a:r>
                    </a:p>
                    <a:p>
                      <a:pPr marL="0" marR="0" lvl="0" indent="0" algn="l" defTabSz="1019175" rtl="0" eaLnBrk="1" fontAlgn="base" latinLnBrk="0" hangingPunct="1">
                        <a:lnSpc>
                          <a:spcPct val="100000"/>
                        </a:lnSpc>
                        <a:spcBef>
                          <a:spcPct val="20000"/>
                        </a:spcBef>
                        <a:spcAft>
                          <a:spcPct val="0"/>
                        </a:spcAft>
                        <a:buClrTx/>
                        <a:buSzTx/>
                        <a:buFontTx/>
                        <a:buNone/>
                        <a:tabLst/>
                      </a:pPr>
                      <a:r>
                        <a:rPr kumimoji="0" lang="en-US" altLang="en-US" sz="1000" b="0" i="0" u="none" strike="noStrike" cap="none" normalizeH="0" baseline="0" dirty="0">
                          <a:ln>
                            <a:noFill/>
                          </a:ln>
                          <a:solidFill>
                            <a:schemeClr val="tx1"/>
                          </a:solidFill>
                          <a:effectLst/>
                          <a:latin typeface="Calibri" pitchFamily="34" charset="0"/>
                          <a:cs typeface="Arial" charset="0"/>
                        </a:rPr>
                        <a:t>Mauritius</a:t>
                      </a:r>
                    </a:p>
                    <a:p>
                      <a:pPr marL="0" marR="0" lvl="0" indent="0" algn="l" defTabSz="1019175" rtl="0" eaLnBrk="1" fontAlgn="base" latinLnBrk="0" hangingPunct="1">
                        <a:lnSpc>
                          <a:spcPct val="100000"/>
                        </a:lnSpc>
                        <a:spcBef>
                          <a:spcPct val="20000"/>
                        </a:spcBef>
                        <a:spcAft>
                          <a:spcPct val="0"/>
                        </a:spcAft>
                        <a:buClrTx/>
                        <a:buSzTx/>
                        <a:buFontTx/>
                        <a:buNone/>
                        <a:tabLst/>
                      </a:pPr>
                      <a:r>
                        <a:rPr kumimoji="0" lang="en-US" altLang="en-US" sz="1000" b="0" i="0" u="none" strike="noStrike" cap="none" normalizeH="0" baseline="0" dirty="0">
                          <a:ln>
                            <a:noFill/>
                          </a:ln>
                          <a:solidFill>
                            <a:schemeClr val="tx1"/>
                          </a:solidFill>
                          <a:effectLst/>
                          <a:latin typeface="Calibri" pitchFamily="34" charset="0"/>
                          <a:cs typeface="Arial" charset="0"/>
                        </a:rPr>
                        <a:t>Micronesia </a:t>
                      </a:r>
                    </a:p>
                    <a:p>
                      <a:pPr marL="0" marR="0" lvl="0" indent="0" algn="l" defTabSz="1019175" rtl="0" eaLnBrk="1" fontAlgn="base" latinLnBrk="0" hangingPunct="1">
                        <a:lnSpc>
                          <a:spcPct val="100000"/>
                        </a:lnSpc>
                        <a:spcBef>
                          <a:spcPct val="20000"/>
                        </a:spcBef>
                        <a:spcAft>
                          <a:spcPct val="0"/>
                        </a:spcAft>
                        <a:buClrTx/>
                        <a:buSzTx/>
                        <a:buFontTx/>
                        <a:buNone/>
                        <a:tabLst/>
                      </a:pPr>
                      <a:r>
                        <a:rPr kumimoji="0" lang="en-US" altLang="en-US" sz="1000" b="0" i="0" u="none" strike="noStrike" cap="none" normalizeH="0" baseline="0" dirty="0">
                          <a:ln>
                            <a:noFill/>
                          </a:ln>
                          <a:solidFill>
                            <a:schemeClr val="tx1"/>
                          </a:solidFill>
                          <a:effectLst/>
                          <a:latin typeface="Calibri" pitchFamily="34" charset="0"/>
                          <a:cs typeface="Arial" charset="0"/>
                        </a:rPr>
                        <a:t>   (Federated States of)</a:t>
                      </a:r>
                    </a:p>
                    <a:p>
                      <a:pPr marL="0" marR="0" lvl="0" indent="0" algn="l" defTabSz="1019175" rtl="0" eaLnBrk="1" fontAlgn="base" latinLnBrk="0" hangingPunct="1">
                        <a:lnSpc>
                          <a:spcPct val="100000"/>
                        </a:lnSpc>
                        <a:spcBef>
                          <a:spcPct val="20000"/>
                        </a:spcBef>
                        <a:spcAft>
                          <a:spcPct val="0"/>
                        </a:spcAft>
                        <a:buClrTx/>
                        <a:buSzTx/>
                        <a:buFontTx/>
                        <a:buNone/>
                        <a:tabLst/>
                      </a:pPr>
                      <a:r>
                        <a:rPr kumimoji="0" lang="en-US" altLang="en-US" sz="1000" b="0" i="0" u="none" strike="noStrike" cap="none" normalizeH="0" baseline="0" dirty="0">
                          <a:ln>
                            <a:noFill/>
                          </a:ln>
                          <a:solidFill>
                            <a:schemeClr val="tx1"/>
                          </a:solidFill>
                          <a:effectLst/>
                          <a:latin typeface="Calibri" pitchFamily="34" charset="0"/>
                          <a:cs typeface="Arial" charset="0"/>
                        </a:rPr>
                        <a:t>Monaco</a:t>
                      </a:r>
                    </a:p>
                    <a:p>
                      <a:pPr marL="0" marR="0" lvl="0" indent="0" algn="l" defTabSz="1019175" rtl="0" eaLnBrk="1" fontAlgn="base" latinLnBrk="0" hangingPunct="1">
                        <a:lnSpc>
                          <a:spcPct val="100000"/>
                        </a:lnSpc>
                        <a:spcBef>
                          <a:spcPct val="20000"/>
                        </a:spcBef>
                        <a:spcAft>
                          <a:spcPct val="0"/>
                        </a:spcAft>
                        <a:buClrTx/>
                        <a:buSzTx/>
                        <a:buFontTx/>
                        <a:buNone/>
                        <a:tabLst/>
                      </a:pPr>
                      <a:r>
                        <a:rPr kumimoji="0" lang="en-US" altLang="en-US" sz="1000" b="0" i="0" u="none" strike="noStrike" cap="none" normalizeH="0" baseline="0" dirty="0">
                          <a:ln>
                            <a:noFill/>
                          </a:ln>
                          <a:solidFill>
                            <a:schemeClr val="tx1"/>
                          </a:solidFill>
                          <a:effectLst/>
                          <a:latin typeface="Calibri" pitchFamily="34" charset="0"/>
                          <a:cs typeface="Arial" charset="0"/>
                        </a:rPr>
                        <a:t>Mongolia</a:t>
                      </a:r>
                    </a:p>
                    <a:p>
                      <a:pPr marL="0" marR="0" lvl="0" indent="0" algn="l" defTabSz="1019175" rtl="0" eaLnBrk="1" fontAlgn="base" latinLnBrk="0" hangingPunct="1">
                        <a:lnSpc>
                          <a:spcPct val="100000"/>
                        </a:lnSpc>
                        <a:spcBef>
                          <a:spcPct val="20000"/>
                        </a:spcBef>
                        <a:spcAft>
                          <a:spcPct val="0"/>
                        </a:spcAft>
                        <a:buClrTx/>
                        <a:buSzTx/>
                        <a:buFontTx/>
                        <a:buNone/>
                        <a:tabLst/>
                      </a:pPr>
                      <a:r>
                        <a:rPr kumimoji="0" lang="en-US" altLang="en-US" sz="1000" b="0" i="0" u="none" strike="noStrike" cap="none" normalizeH="0" baseline="0" dirty="0">
                          <a:ln>
                            <a:noFill/>
                          </a:ln>
                          <a:solidFill>
                            <a:schemeClr val="tx1"/>
                          </a:solidFill>
                          <a:effectLst/>
                          <a:latin typeface="Calibri" pitchFamily="34" charset="0"/>
                          <a:cs typeface="Arial" charset="0"/>
                        </a:rPr>
                        <a:t>Myanmar</a:t>
                      </a:r>
                    </a:p>
                    <a:p>
                      <a:pPr marL="0" marR="0" lvl="0" indent="0" algn="l" defTabSz="1019175" rtl="0" eaLnBrk="1" fontAlgn="base" latinLnBrk="0" hangingPunct="1">
                        <a:lnSpc>
                          <a:spcPct val="100000"/>
                        </a:lnSpc>
                        <a:spcBef>
                          <a:spcPct val="20000"/>
                        </a:spcBef>
                        <a:spcAft>
                          <a:spcPct val="0"/>
                        </a:spcAft>
                        <a:buClrTx/>
                        <a:buSzTx/>
                        <a:buFontTx/>
                        <a:buNone/>
                        <a:tabLst/>
                      </a:pPr>
                      <a:r>
                        <a:rPr kumimoji="0" lang="en-US" altLang="en-US" sz="1000" b="0" i="0" u="none" strike="noStrike" cap="none" normalizeH="0" baseline="0" dirty="0">
                          <a:ln>
                            <a:noFill/>
                          </a:ln>
                          <a:solidFill>
                            <a:schemeClr val="tx1"/>
                          </a:solidFill>
                          <a:effectLst/>
                          <a:latin typeface="Calibri" pitchFamily="34" charset="0"/>
                          <a:cs typeface="Arial" charset="0"/>
                        </a:rPr>
                        <a:t>Nauru</a:t>
                      </a:r>
                    </a:p>
                    <a:p>
                      <a:pPr marL="0" marR="0" lvl="0" indent="0" algn="l" defTabSz="1019175" rtl="0" eaLnBrk="1" fontAlgn="base" latinLnBrk="0" hangingPunct="1">
                        <a:lnSpc>
                          <a:spcPct val="100000"/>
                        </a:lnSpc>
                        <a:spcBef>
                          <a:spcPct val="20000"/>
                        </a:spcBef>
                        <a:spcAft>
                          <a:spcPct val="0"/>
                        </a:spcAft>
                        <a:buClrTx/>
                        <a:buSzTx/>
                        <a:buFontTx/>
                        <a:buNone/>
                        <a:tabLst/>
                      </a:pPr>
                      <a:r>
                        <a:rPr kumimoji="0" lang="en-US" altLang="en-US" sz="1000" b="0" i="0" u="none" strike="noStrike" cap="none" normalizeH="0" baseline="0" dirty="0">
                          <a:ln>
                            <a:noFill/>
                          </a:ln>
                          <a:solidFill>
                            <a:schemeClr val="tx1"/>
                          </a:solidFill>
                          <a:effectLst/>
                          <a:latin typeface="Calibri" pitchFamily="34" charset="0"/>
                          <a:cs typeface="Arial" charset="0"/>
                        </a:rPr>
                        <a:t>Netherlands</a:t>
                      </a:r>
                    </a:p>
                    <a:p>
                      <a:pPr marL="0" marR="0" lvl="0" indent="0" algn="l" defTabSz="1019175" rtl="0" eaLnBrk="1" fontAlgn="base" latinLnBrk="0" hangingPunct="1">
                        <a:lnSpc>
                          <a:spcPct val="100000"/>
                        </a:lnSpc>
                        <a:spcBef>
                          <a:spcPct val="20000"/>
                        </a:spcBef>
                        <a:spcAft>
                          <a:spcPct val="0"/>
                        </a:spcAft>
                        <a:buClrTx/>
                        <a:buSzTx/>
                        <a:buFontTx/>
                        <a:buNone/>
                        <a:tabLst/>
                      </a:pPr>
                      <a:r>
                        <a:rPr kumimoji="0" lang="en-US" altLang="en-US" sz="1000" b="0" i="0" u="none" strike="noStrike" cap="none" normalizeH="0" baseline="0" dirty="0">
                          <a:ln>
                            <a:noFill/>
                          </a:ln>
                          <a:solidFill>
                            <a:schemeClr val="tx1"/>
                          </a:solidFill>
                          <a:effectLst/>
                          <a:latin typeface="Calibri" pitchFamily="34" charset="0"/>
                          <a:cs typeface="Arial" charset="0"/>
                        </a:rPr>
                        <a:t>New Zealand</a:t>
                      </a:r>
                    </a:p>
                    <a:p>
                      <a:pPr marL="0" marR="0" lvl="0" indent="0" algn="l" defTabSz="1019175" rtl="0" eaLnBrk="1" fontAlgn="base" latinLnBrk="0" hangingPunct="1">
                        <a:lnSpc>
                          <a:spcPct val="100000"/>
                        </a:lnSpc>
                        <a:spcBef>
                          <a:spcPct val="20000"/>
                        </a:spcBef>
                        <a:spcAft>
                          <a:spcPct val="0"/>
                        </a:spcAft>
                        <a:buClrTx/>
                        <a:buSzTx/>
                        <a:buFontTx/>
                        <a:buNone/>
                        <a:tabLst/>
                      </a:pPr>
                      <a:r>
                        <a:rPr kumimoji="0" lang="en-US" altLang="en-US" sz="1000" b="0" i="0" u="none" strike="noStrike" cap="none" normalizeH="0" baseline="0" dirty="0">
                          <a:ln>
                            <a:noFill/>
                          </a:ln>
                          <a:solidFill>
                            <a:schemeClr val="tx1"/>
                          </a:solidFill>
                          <a:effectLst/>
                          <a:latin typeface="Calibri" pitchFamily="34" charset="0"/>
                          <a:cs typeface="Arial" charset="0"/>
                        </a:rPr>
                        <a:t>Nicaragua</a:t>
                      </a:r>
                    </a:p>
                    <a:p>
                      <a:pPr marL="0" marR="0" lvl="0" indent="0" algn="l" defTabSz="1019175" rtl="0" eaLnBrk="1" fontAlgn="base" latinLnBrk="0" hangingPunct="1">
                        <a:lnSpc>
                          <a:spcPct val="100000"/>
                        </a:lnSpc>
                        <a:spcBef>
                          <a:spcPct val="20000"/>
                        </a:spcBef>
                        <a:spcAft>
                          <a:spcPct val="0"/>
                        </a:spcAft>
                        <a:buClrTx/>
                        <a:buSzTx/>
                        <a:buFontTx/>
                        <a:buNone/>
                        <a:tabLst/>
                      </a:pPr>
                      <a:r>
                        <a:rPr kumimoji="0" lang="en-US" altLang="en-US" sz="1000" b="0" i="0" u="none" strike="noStrike" cap="none" normalizeH="0" baseline="0" dirty="0">
                          <a:ln>
                            <a:noFill/>
                          </a:ln>
                          <a:solidFill>
                            <a:schemeClr val="tx1"/>
                          </a:solidFill>
                          <a:effectLst/>
                          <a:latin typeface="Calibri" pitchFamily="34" charset="0"/>
                          <a:cs typeface="Arial" charset="0"/>
                        </a:rPr>
                        <a:t>Niger</a:t>
                      </a:r>
                    </a:p>
                    <a:p>
                      <a:pPr marL="0" marR="0" lvl="0" indent="0" algn="l" defTabSz="1019175" rtl="0" eaLnBrk="1" fontAlgn="base" latinLnBrk="0" hangingPunct="1">
                        <a:lnSpc>
                          <a:spcPct val="100000"/>
                        </a:lnSpc>
                        <a:spcBef>
                          <a:spcPct val="20000"/>
                        </a:spcBef>
                        <a:spcAft>
                          <a:spcPct val="0"/>
                        </a:spcAft>
                        <a:buClrTx/>
                        <a:buSzTx/>
                        <a:buFontTx/>
                        <a:buNone/>
                        <a:tabLst/>
                      </a:pPr>
                      <a:r>
                        <a:rPr kumimoji="0" lang="en-US" altLang="en-US" sz="1000" b="0" i="0" u="none" strike="noStrike" cap="none" normalizeH="0" baseline="0" dirty="0">
                          <a:ln>
                            <a:noFill/>
                          </a:ln>
                          <a:solidFill>
                            <a:schemeClr val="tx1"/>
                          </a:solidFill>
                          <a:effectLst/>
                          <a:latin typeface="Calibri" pitchFamily="34" charset="0"/>
                          <a:cs typeface="Arial" charset="0"/>
                        </a:rPr>
                        <a:t>Norway</a:t>
                      </a:r>
                    </a:p>
                    <a:p>
                      <a:pPr marL="0" marR="0" lvl="0" indent="0" algn="l" defTabSz="1019175" rtl="0" eaLnBrk="1" fontAlgn="base" latinLnBrk="0" hangingPunct="1">
                        <a:lnSpc>
                          <a:spcPct val="100000"/>
                        </a:lnSpc>
                        <a:spcBef>
                          <a:spcPct val="20000"/>
                        </a:spcBef>
                        <a:spcAft>
                          <a:spcPct val="0"/>
                        </a:spcAft>
                        <a:buClrTx/>
                        <a:buSzTx/>
                        <a:buFontTx/>
                        <a:buNone/>
                        <a:tabLst/>
                      </a:pPr>
                      <a:r>
                        <a:rPr kumimoji="0" lang="en-US" altLang="en-US" sz="1000" b="0" i="0" u="none" strike="noStrike" cap="none" normalizeH="0" baseline="0" dirty="0">
                          <a:ln>
                            <a:noFill/>
                          </a:ln>
                          <a:solidFill>
                            <a:schemeClr val="tx1"/>
                          </a:solidFill>
                          <a:effectLst/>
                          <a:latin typeface="Calibri" pitchFamily="34" charset="0"/>
                          <a:cs typeface="Arial" charset="0"/>
                        </a:rPr>
                        <a:t>Oman</a:t>
                      </a:r>
                    </a:p>
                    <a:p>
                      <a:pPr marL="0" marR="0" lvl="0" indent="0" algn="l" defTabSz="1019175" rtl="0" eaLnBrk="1" fontAlgn="base" latinLnBrk="0" hangingPunct="1">
                        <a:lnSpc>
                          <a:spcPct val="100000"/>
                        </a:lnSpc>
                        <a:spcBef>
                          <a:spcPct val="20000"/>
                        </a:spcBef>
                        <a:spcAft>
                          <a:spcPct val="0"/>
                        </a:spcAft>
                        <a:buClrTx/>
                        <a:buSzTx/>
                        <a:buFontTx/>
                        <a:buNone/>
                        <a:tabLst/>
                      </a:pPr>
                      <a:r>
                        <a:rPr kumimoji="0" lang="en-US" altLang="en-US" sz="1000" b="0" i="0" u="none" strike="noStrike" cap="none" normalizeH="0" baseline="0" dirty="0">
                          <a:ln>
                            <a:noFill/>
                          </a:ln>
                          <a:solidFill>
                            <a:schemeClr val="tx1"/>
                          </a:solidFill>
                          <a:effectLst/>
                          <a:latin typeface="Calibri" pitchFamily="34" charset="0"/>
                          <a:cs typeface="Arial" charset="0"/>
                        </a:rPr>
                        <a:t>Pakistan</a:t>
                      </a:r>
                    </a:p>
                    <a:p>
                      <a:pPr marL="0" marR="0" lvl="0" indent="0" algn="l" defTabSz="1019175" rtl="0" eaLnBrk="1" fontAlgn="base" latinLnBrk="0" hangingPunct="1">
                        <a:lnSpc>
                          <a:spcPct val="100000"/>
                        </a:lnSpc>
                        <a:spcBef>
                          <a:spcPct val="20000"/>
                        </a:spcBef>
                        <a:spcAft>
                          <a:spcPct val="0"/>
                        </a:spcAft>
                        <a:buClrTx/>
                        <a:buSzTx/>
                        <a:buFontTx/>
                        <a:buNone/>
                        <a:tabLst/>
                      </a:pPr>
                      <a:r>
                        <a:rPr kumimoji="0" lang="en-US" altLang="en-US" sz="1000" b="0" i="0" u="none" strike="noStrike" cap="none" normalizeH="0" baseline="0" dirty="0">
                          <a:ln>
                            <a:noFill/>
                          </a:ln>
                          <a:solidFill>
                            <a:schemeClr val="tx1"/>
                          </a:solidFill>
                          <a:effectLst/>
                          <a:latin typeface="Calibri" pitchFamily="34" charset="0"/>
                          <a:cs typeface="Arial" charset="0"/>
                        </a:rPr>
                        <a:t>Panama</a:t>
                      </a:r>
                    </a:p>
                    <a:p>
                      <a:pPr marL="0" marR="0" lvl="0" indent="0" algn="l" defTabSz="1019175" rtl="0" eaLnBrk="1" fontAlgn="base" latinLnBrk="0" hangingPunct="1">
                        <a:lnSpc>
                          <a:spcPct val="100000"/>
                        </a:lnSpc>
                        <a:spcBef>
                          <a:spcPct val="20000"/>
                        </a:spcBef>
                        <a:spcAft>
                          <a:spcPct val="0"/>
                        </a:spcAft>
                        <a:buClrTx/>
                        <a:buSzTx/>
                        <a:buFontTx/>
                        <a:buNone/>
                        <a:tabLst/>
                      </a:pPr>
                      <a:r>
                        <a:rPr kumimoji="0" lang="en-US" altLang="en-US" sz="1000" b="0" i="0" u="none" strike="noStrike" cap="none" normalizeH="0" baseline="0" dirty="0">
                          <a:ln>
                            <a:noFill/>
                          </a:ln>
                          <a:solidFill>
                            <a:schemeClr val="tx1"/>
                          </a:solidFill>
                          <a:effectLst/>
                          <a:latin typeface="Calibri" pitchFamily="34" charset="0"/>
                          <a:cs typeface="Arial" charset="0"/>
                        </a:rPr>
                        <a:t>Philippines</a:t>
                      </a:r>
                    </a:p>
                    <a:p>
                      <a:pPr marL="0" marR="0" lvl="0" indent="0" algn="l" defTabSz="1019175" rtl="0" eaLnBrk="1" fontAlgn="base" latinLnBrk="0" hangingPunct="1">
                        <a:lnSpc>
                          <a:spcPct val="100000"/>
                        </a:lnSpc>
                        <a:spcBef>
                          <a:spcPct val="20000"/>
                        </a:spcBef>
                        <a:spcAft>
                          <a:spcPct val="0"/>
                        </a:spcAft>
                        <a:buClrTx/>
                        <a:buSzTx/>
                        <a:buFontTx/>
                        <a:buNone/>
                        <a:tabLst/>
                      </a:pPr>
                      <a:r>
                        <a:rPr kumimoji="0" lang="en-US" altLang="en-US" sz="1000" b="0" i="0" u="none" strike="noStrike" cap="none" normalizeH="0" baseline="0" dirty="0">
                          <a:ln>
                            <a:noFill/>
                          </a:ln>
                          <a:solidFill>
                            <a:schemeClr val="tx1"/>
                          </a:solidFill>
                          <a:effectLst/>
                          <a:latin typeface="Calibri" pitchFamily="34" charset="0"/>
                          <a:cs typeface="Arial" charset="0"/>
                        </a:rPr>
                        <a:t>Poland</a:t>
                      </a:r>
                    </a:p>
                    <a:p>
                      <a:pPr marL="0" marR="0" lvl="0" indent="0" algn="l" defTabSz="1019175" rtl="0" eaLnBrk="1" fontAlgn="base" latinLnBrk="0" hangingPunct="1">
                        <a:lnSpc>
                          <a:spcPct val="100000"/>
                        </a:lnSpc>
                        <a:spcBef>
                          <a:spcPct val="20000"/>
                        </a:spcBef>
                        <a:spcAft>
                          <a:spcPct val="0"/>
                        </a:spcAft>
                        <a:buClrTx/>
                        <a:buSzTx/>
                        <a:buFontTx/>
                        <a:buNone/>
                        <a:tabLst/>
                      </a:pPr>
                      <a:r>
                        <a:rPr kumimoji="0" lang="en-US" altLang="en-US" sz="1000" b="0" i="0" u="none" strike="noStrike" cap="none" normalizeH="0" baseline="0" dirty="0">
                          <a:ln>
                            <a:noFill/>
                          </a:ln>
                          <a:solidFill>
                            <a:schemeClr val="tx1"/>
                          </a:solidFill>
                          <a:effectLst/>
                          <a:latin typeface="Calibri" pitchFamily="34" charset="0"/>
                          <a:cs typeface="Arial" charset="0"/>
                        </a:rPr>
                        <a:t>Portugal</a:t>
                      </a:r>
                    </a:p>
                    <a:p>
                      <a:pPr marL="0" marR="0" lvl="0" indent="0" algn="l" defTabSz="1019175" rtl="0" eaLnBrk="1" fontAlgn="base" latinLnBrk="0" hangingPunct="1">
                        <a:lnSpc>
                          <a:spcPct val="100000"/>
                        </a:lnSpc>
                        <a:spcBef>
                          <a:spcPct val="20000"/>
                        </a:spcBef>
                        <a:spcAft>
                          <a:spcPct val="0"/>
                        </a:spcAft>
                        <a:buClrTx/>
                        <a:buSzTx/>
                        <a:buFontTx/>
                        <a:buNone/>
                        <a:tabLst/>
                      </a:pPr>
                      <a:r>
                        <a:rPr kumimoji="0" lang="en-US" altLang="en-US" sz="1000" b="0" i="0" u="none" strike="noStrike" cap="none" normalizeH="0" baseline="0" dirty="0">
                          <a:ln>
                            <a:noFill/>
                          </a:ln>
                          <a:solidFill>
                            <a:schemeClr val="tx1"/>
                          </a:solidFill>
                          <a:effectLst/>
                          <a:latin typeface="Calibri" pitchFamily="34" charset="0"/>
                          <a:cs typeface="Arial" charset="0"/>
                        </a:rPr>
                        <a:t>Qatar</a:t>
                      </a:r>
                    </a:p>
                    <a:p>
                      <a:pPr marL="0" marR="0" lvl="0" indent="0" algn="l" defTabSz="1019175" rtl="0" eaLnBrk="1" fontAlgn="base" latinLnBrk="0" hangingPunct="1">
                        <a:lnSpc>
                          <a:spcPct val="100000"/>
                        </a:lnSpc>
                        <a:spcBef>
                          <a:spcPct val="20000"/>
                        </a:spcBef>
                        <a:spcAft>
                          <a:spcPct val="0"/>
                        </a:spcAft>
                        <a:buClrTx/>
                        <a:buSzTx/>
                        <a:buFontTx/>
                        <a:buNone/>
                        <a:tabLst/>
                      </a:pPr>
                      <a:r>
                        <a:rPr kumimoji="0" lang="en-US" altLang="en-US" sz="1000" b="0" i="0" u="none" strike="noStrike" cap="none" normalizeH="0" baseline="0" dirty="0">
                          <a:ln>
                            <a:noFill/>
                          </a:ln>
                          <a:solidFill>
                            <a:schemeClr val="tx1"/>
                          </a:solidFill>
                          <a:effectLst/>
                          <a:latin typeface="Calibri" pitchFamily="34" charset="0"/>
                          <a:cs typeface="Arial" charset="0"/>
                        </a:rPr>
                        <a:t>Republic of Korea</a:t>
                      </a:r>
                    </a:p>
                    <a:p>
                      <a:pPr marL="0" marR="0" lvl="0" indent="0" algn="l" defTabSz="1019175" rtl="0" eaLnBrk="1" fontAlgn="base" latinLnBrk="0" hangingPunct="1">
                        <a:lnSpc>
                          <a:spcPct val="100000"/>
                        </a:lnSpc>
                        <a:spcBef>
                          <a:spcPct val="20000"/>
                        </a:spcBef>
                        <a:spcAft>
                          <a:spcPct val="0"/>
                        </a:spcAft>
                        <a:buClrTx/>
                        <a:buSzTx/>
                        <a:buFontTx/>
                        <a:buNone/>
                        <a:tabLst/>
                      </a:pPr>
                      <a:r>
                        <a:rPr kumimoji="0" lang="en-US" altLang="en-US" sz="1000" b="0" i="0" u="none" strike="noStrike" cap="none" normalizeH="0" baseline="0" dirty="0">
                          <a:ln>
                            <a:noFill/>
                          </a:ln>
                          <a:solidFill>
                            <a:schemeClr val="tx1"/>
                          </a:solidFill>
                          <a:effectLst/>
                          <a:latin typeface="Calibri" pitchFamily="34" charset="0"/>
                          <a:cs typeface="Arial" charset="0"/>
                        </a:rPr>
                        <a:t>Republic of Moldova</a:t>
                      </a:r>
                    </a:p>
                    <a:p>
                      <a:pPr marL="0" marR="0" lvl="0" indent="0" algn="l" defTabSz="1019175" rtl="0" eaLnBrk="1" fontAlgn="base" latinLnBrk="0" hangingPunct="1">
                        <a:lnSpc>
                          <a:spcPct val="100000"/>
                        </a:lnSpc>
                        <a:spcBef>
                          <a:spcPct val="20000"/>
                        </a:spcBef>
                        <a:spcAft>
                          <a:spcPct val="0"/>
                        </a:spcAft>
                        <a:buClrTx/>
                        <a:buSzTx/>
                        <a:buFontTx/>
                        <a:buNone/>
                        <a:tabLst/>
                      </a:pPr>
                      <a:r>
                        <a:rPr kumimoji="0" lang="en-US" altLang="en-US" sz="1000" b="0" i="0" u="none" strike="noStrike" cap="none" normalizeH="0" baseline="0" dirty="0">
                          <a:ln>
                            <a:noFill/>
                          </a:ln>
                          <a:solidFill>
                            <a:schemeClr val="tx1"/>
                          </a:solidFill>
                          <a:effectLst/>
                          <a:latin typeface="Calibri" pitchFamily="34" charset="0"/>
                          <a:cs typeface="Arial" charset="0"/>
                        </a:rPr>
                        <a:t>Saint Kitts and Nevis</a:t>
                      </a:r>
                    </a:p>
                    <a:p>
                      <a:pPr marL="0" marR="0" lvl="0" indent="0" algn="l" defTabSz="1019175" rtl="0" eaLnBrk="1" fontAlgn="base" latinLnBrk="0" hangingPunct="1">
                        <a:lnSpc>
                          <a:spcPct val="100000"/>
                        </a:lnSpc>
                        <a:spcBef>
                          <a:spcPct val="20000"/>
                        </a:spcBef>
                        <a:spcAft>
                          <a:spcPct val="0"/>
                        </a:spcAft>
                        <a:buClrTx/>
                        <a:buSzTx/>
                        <a:buFontTx/>
                        <a:buNone/>
                        <a:tabLst/>
                      </a:pPr>
                      <a:r>
                        <a:rPr kumimoji="0" lang="en-US" altLang="en-US" sz="1000" b="0" i="0" u="none" strike="noStrike" cap="none" normalizeH="0" baseline="0" dirty="0">
                          <a:ln>
                            <a:noFill/>
                          </a:ln>
                          <a:solidFill>
                            <a:schemeClr val="tx1"/>
                          </a:solidFill>
                          <a:effectLst/>
                          <a:latin typeface="Calibri" pitchFamily="34" charset="0"/>
                          <a:cs typeface="Arial" charset="0"/>
                        </a:rPr>
                        <a:t>Saint Lucia</a:t>
                      </a:r>
                    </a:p>
                    <a:p>
                      <a:pPr marL="0" marR="0" lvl="0" indent="0" algn="l" defTabSz="1019175" rtl="0" eaLnBrk="1" fontAlgn="base" latinLnBrk="0" hangingPunct="1">
                        <a:lnSpc>
                          <a:spcPct val="100000"/>
                        </a:lnSpc>
                        <a:spcBef>
                          <a:spcPct val="20000"/>
                        </a:spcBef>
                        <a:spcAft>
                          <a:spcPct val="0"/>
                        </a:spcAft>
                        <a:buClrTx/>
                        <a:buSzTx/>
                        <a:buFontTx/>
                        <a:buNone/>
                        <a:tabLst/>
                      </a:pPr>
                      <a:r>
                        <a:rPr kumimoji="0" lang="en-US" altLang="en-US" sz="1000" b="0" i="0" u="none" strike="noStrike" cap="none" normalizeH="0" baseline="0" dirty="0">
                          <a:ln>
                            <a:noFill/>
                          </a:ln>
                          <a:solidFill>
                            <a:schemeClr val="tx1"/>
                          </a:solidFill>
                          <a:effectLst/>
                          <a:latin typeface="Calibri" pitchFamily="34" charset="0"/>
                          <a:cs typeface="Arial" charset="0"/>
                        </a:rPr>
                        <a:t>Samoa</a:t>
                      </a:r>
                    </a:p>
                    <a:p>
                      <a:pPr marL="0" marR="0" lvl="0" indent="0" algn="l" defTabSz="1019175" rtl="0" eaLnBrk="1" fontAlgn="base" latinLnBrk="0" hangingPunct="1">
                        <a:lnSpc>
                          <a:spcPct val="100000"/>
                        </a:lnSpc>
                        <a:spcBef>
                          <a:spcPct val="20000"/>
                        </a:spcBef>
                        <a:spcAft>
                          <a:spcPct val="0"/>
                        </a:spcAft>
                        <a:buClrTx/>
                        <a:buSzTx/>
                        <a:buFontTx/>
                        <a:buNone/>
                        <a:tabLst/>
                      </a:pPr>
                      <a:endParaRPr kumimoji="0" lang="en-US" altLang="en-US" sz="1000" b="0" i="0" u="none" strike="noStrike" cap="none" normalizeH="0" baseline="0" dirty="0">
                        <a:ln>
                          <a:noFill/>
                        </a:ln>
                        <a:solidFill>
                          <a:schemeClr val="tx1"/>
                        </a:solidFill>
                        <a:effectLst/>
                        <a:latin typeface="Calibri" pitchFamily="34" charset="0"/>
                        <a:cs typeface="Arial" charset="0"/>
                      </a:endParaRPr>
                    </a:p>
                  </a:txBody>
                  <a:tcPr marL="101823" marR="101823" marT="52950" marB="52950" horzOverflow="overflow">
                    <a:lnL>
                      <a:noFill/>
                    </a:lnL>
                    <a:lnR>
                      <a:noFill/>
                    </a:lnR>
                    <a:lnT>
                      <a:noFill/>
                    </a:lnT>
                    <a:lnB>
                      <a:noFill/>
                    </a:lnB>
                    <a:lnTlToBr>
                      <a:noFill/>
                    </a:lnTlToBr>
                    <a:lnBlToTr>
                      <a:noFill/>
                    </a:lnBlToTr>
                    <a:noFill/>
                  </a:tcPr>
                </a:tc>
                <a:tc>
                  <a:txBody>
                    <a:bodyPr/>
                    <a:lstStyle>
                      <a:lvl1pPr defTabSz="1019175" eaLnBrk="0" hangingPunct="0">
                        <a:spcBef>
                          <a:spcPct val="20000"/>
                        </a:spcBef>
                        <a:defRPr sz="2800">
                          <a:solidFill>
                            <a:schemeClr val="tx1"/>
                          </a:solidFill>
                          <a:latin typeface="Arial" charset="0"/>
                          <a:cs typeface="Arial" charset="0"/>
                        </a:defRPr>
                      </a:lvl1pPr>
                      <a:lvl2pPr marL="37931725" indent="-37474525" defTabSz="101917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r>
                        <a:rPr lang="en-GB" sz="1000" dirty="0">
                          <a:latin typeface="Calibri" panose="020F0502020204030204" pitchFamily="34" charset="0"/>
                        </a:rPr>
                        <a:t>San Marino</a:t>
                      </a:r>
                    </a:p>
                    <a:p>
                      <a:r>
                        <a:rPr lang="en-GB" sz="1000" dirty="0">
                          <a:latin typeface="Calibri" panose="020F0502020204030204" pitchFamily="34" charset="0"/>
                        </a:rPr>
                        <a:t>Senegal</a:t>
                      </a:r>
                    </a:p>
                    <a:p>
                      <a:r>
                        <a:rPr lang="en-GB" sz="1000" dirty="0">
                          <a:latin typeface="Calibri" panose="020F0502020204030204" pitchFamily="34" charset="0"/>
                        </a:rPr>
                        <a:t>Serbia</a:t>
                      </a:r>
                    </a:p>
                    <a:p>
                      <a:r>
                        <a:rPr lang="en-GB" sz="1000" dirty="0">
                          <a:latin typeface="Calibri" panose="020F0502020204030204" pitchFamily="34" charset="0"/>
                        </a:rPr>
                        <a:t>Seychelles</a:t>
                      </a:r>
                    </a:p>
                    <a:p>
                      <a:r>
                        <a:rPr lang="en-GB" sz="1000" dirty="0">
                          <a:latin typeface="Calibri" panose="020F0502020204030204" pitchFamily="34" charset="0"/>
                        </a:rPr>
                        <a:t>Singapore</a:t>
                      </a:r>
                    </a:p>
                    <a:p>
                      <a:r>
                        <a:rPr lang="en-GB" sz="1000" dirty="0">
                          <a:latin typeface="Calibri" panose="020F0502020204030204" pitchFamily="34" charset="0"/>
                        </a:rPr>
                        <a:t>Slovakia</a:t>
                      </a:r>
                    </a:p>
                    <a:p>
                      <a:r>
                        <a:rPr lang="en-GB" sz="1000" dirty="0">
                          <a:latin typeface="Calibri" panose="020F0502020204030204" pitchFamily="34" charset="0"/>
                        </a:rPr>
                        <a:t>Slovenia</a:t>
                      </a:r>
                    </a:p>
                    <a:p>
                      <a:r>
                        <a:rPr lang="en-GB" sz="1000" dirty="0">
                          <a:latin typeface="Calibri" panose="020F0502020204030204" pitchFamily="34" charset="0"/>
                        </a:rPr>
                        <a:t>Solomon Islands</a:t>
                      </a:r>
                    </a:p>
                    <a:p>
                      <a:r>
                        <a:rPr lang="en-GB" sz="1000" dirty="0">
                          <a:latin typeface="Calibri" panose="020F0502020204030204" pitchFamily="34" charset="0"/>
                        </a:rPr>
                        <a:t>South Africa</a:t>
                      </a:r>
                    </a:p>
                    <a:p>
                      <a:r>
                        <a:rPr lang="en-GB" sz="1000" dirty="0">
                          <a:latin typeface="Calibri" panose="020F0502020204030204" pitchFamily="34" charset="0"/>
                        </a:rPr>
                        <a:t>Spain</a:t>
                      </a:r>
                    </a:p>
                    <a:p>
                      <a:r>
                        <a:rPr lang="en-GB" sz="1000" dirty="0">
                          <a:latin typeface="Calibri" panose="020F0502020204030204" pitchFamily="34" charset="0"/>
                        </a:rPr>
                        <a:t>Sudan</a:t>
                      </a:r>
                    </a:p>
                    <a:p>
                      <a:r>
                        <a:rPr lang="en-GB" sz="1000" dirty="0">
                          <a:latin typeface="Calibri" panose="020F0502020204030204" pitchFamily="34" charset="0"/>
                        </a:rPr>
                        <a:t>Sweden</a:t>
                      </a:r>
                    </a:p>
                    <a:p>
                      <a:r>
                        <a:rPr lang="en-GB" sz="1000" dirty="0">
                          <a:latin typeface="Calibri" panose="020F0502020204030204" pitchFamily="34" charset="0"/>
                        </a:rPr>
                        <a:t>Switzerland</a:t>
                      </a:r>
                    </a:p>
                    <a:p>
                      <a:r>
                        <a:rPr lang="en-GB" sz="1000" dirty="0">
                          <a:latin typeface="Calibri" panose="020F0502020204030204" pitchFamily="34" charset="0"/>
                        </a:rPr>
                        <a:t>Syrian Arab Republic</a:t>
                      </a:r>
                    </a:p>
                    <a:p>
                      <a:r>
                        <a:rPr lang="en-GB" sz="1000" dirty="0">
                          <a:latin typeface="Calibri" panose="020F0502020204030204" pitchFamily="34" charset="0"/>
                        </a:rPr>
                        <a:t>Thailand</a:t>
                      </a:r>
                    </a:p>
                    <a:p>
                      <a:r>
                        <a:rPr lang="en-GB" sz="1000" dirty="0">
                          <a:latin typeface="Calibri" panose="020F0502020204030204" pitchFamily="34" charset="0"/>
                        </a:rPr>
                        <a:t>The former Yugoslav </a:t>
                      </a:r>
                    </a:p>
                    <a:p>
                      <a:r>
                        <a:rPr lang="en-GB" sz="1000" dirty="0">
                          <a:latin typeface="Calibri" panose="020F0502020204030204" pitchFamily="34" charset="0"/>
                        </a:rPr>
                        <a:t>     Republic of Macedonia</a:t>
                      </a:r>
                    </a:p>
                    <a:p>
                      <a:r>
                        <a:rPr lang="en-GB" sz="1000" dirty="0">
                          <a:latin typeface="Calibri" panose="020F0502020204030204" pitchFamily="34" charset="0"/>
                        </a:rPr>
                        <a:t>Timor-Leste</a:t>
                      </a:r>
                    </a:p>
                    <a:p>
                      <a:r>
                        <a:rPr lang="en-GB" sz="1000" dirty="0">
                          <a:latin typeface="Calibri" panose="020F0502020204030204" pitchFamily="34" charset="0"/>
                        </a:rPr>
                        <a:t>Tunisia</a:t>
                      </a:r>
                    </a:p>
                    <a:p>
                      <a:r>
                        <a:rPr lang="en-GB" sz="1000" dirty="0">
                          <a:latin typeface="Calibri" panose="020F0502020204030204" pitchFamily="34" charset="0"/>
                        </a:rPr>
                        <a:t>Turkey</a:t>
                      </a:r>
                    </a:p>
                    <a:p>
                      <a:r>
                        <a:rPr lang="en-GB" sz="1000" dirty="0">
                          <a:latin typeface="Calibri" panose="020F0502020204030204" pitchFamily="34" charset="0"/>
                        </a:rPr>
                        <a:t>Turkmenistan</a:t>
                      </a:r>
                    </a:p>
                    <a:p>
                      <a:r>
                        <a:rPr lang="en-GB" sz="1000" dirty="0">
                          <a:latin typeface="Calibri" panose="020F0502020204030204" pitchFamily="34" charset="0"/>
                        </a:rPr>
                        <a:t>Tuvalu</a:t>
                      </a:r>
                    </a:p>
                    <a:p>
                      <a:r>
                        <a:rPr lang="en-GB" sz="1000" dirty="0">
                          <a:latin typeface="Calibri" panose="020F0502020204030204" pitchFamily="34" charset="0"/>
                        </a:rPr>
                        <a:t>Ukraine</a:t>
                      </a:r>
                    </a:p>
                    <a:p>
                      <a:r>
                        <a:rPr lang="en-GB" sz="1000" dirty="0">
                          <a:latin typeface="Calibri" panose="020F0502020204030204" pitchFamily="34" charset="0"/>
                        </a:rPr>
                        <a:t>United Arab Emirates</a:t>
                      </a:r>
                    </a:p>
                    <a:p>
                      <a:r>
                        <a:rPr lang="en-GB" sz="1000" dirty="0">
                          <a:latin typeface="Calibri" panose="020F0502020204030204" pitchFamily="34" charset="0"/>
                        </a:rPr>
                        <a:t>United Kingdom </a:t>
                      </a:r>
                    </a:p>
                    <a:p>
                      <a:r>
                        <a:rPr lang="en-GB" sz="1000" dirty="0">
                          <a:latin typeface="Calibri" panose="020F0502020204030204" pitchFamily="34" charset="0"/>
                        </a:rPr>
                        <a:t>United Republic of Tanzania</a:t>
                      </a:r>
                    </a:p>
                    <a:p>
                      <a:r>
                        <a:rPr lang="en-GB" sz="1000" dirty="0">
                          <a:latin typeface="Calibri" panose="020F0502020204030204" pitchFamily="34" charset="0"/>
                        </a:rPr>
                        <a:t>Uzbekistan</a:t>
                      </a:r>
                    </a:p>
                    <a:p>
                      <a:r>
                        <a:rPr lang="en-GB" sz="1000" dirty="0">
                          <a:latin typeface="Calibri" panose="020F0502020204030204" pitchFamily="34" charset="0"/>
                        </a:rPr>
                        <a:t>Vanuatu</a:t>
                      </a:r>
                    </a:p>
                    <a:p>
                      <a:r>
                        <a:rPr lang="en-GB" sz="1000" dirty="0">
                          <a:latin typeface="Calibri" panose="020F0502020204030204" pitchFamily="34" charset="0"/>
                        </a:rPr>
                        <a:t>Zambia</a:t>
                      </a:r>
                    </a:p>
                    <a:p>
                      <a:endParaRPr lang="en-GB" sz="1000" dirty="0">
                        <a:latin typeface="Calibri" panose="020F0502020204030204" pitchFamily="34" charset="0"/>
                      </a:endParaRPr>
                    </a:p>
                  </a:txBody>
                  <a:tcPr marL="101823" marR="101823" marT="52950" marB="52950"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0"/>
                  </a:ext>
                </a:extLst>
              </a:tr>
            </a:tbl>
          </a:graphicData>
        </a:graphic>
      </p:graphicFrame>
      <p:sp>
        <p:nvSpPr>
          <p:cNvPr id="4" name="Rectangle 6">
            <a:extLst>
              <a:ext uri="{FF2B5EF4-FFF2-40B4-BE49-F238E27FC236}">
                <a16:creationId xmlns:a16="http://schemas.microsoft.com/office/drawing/2014/main" id="{8DA0E83B-F344-468B-87B0-45D291417156}"/>
              </a:ext>
            </a:extLst>
          </p:cNvPr>
          <p:cNvSpPr>
            <a:spLocks noGrp="1" noChangeArrowheads="1"/>
          </p:cNvSpPr>
          <p:nvPr>
            <p:ph type="sldNum" sz="quarter" idx="12"/>
          </p:nvPr>
        </p:nvSpPr>
        <p:spPr>
          <a:xfrm>
            <a:off x="6553200" y="6528345"/>
            <a:ext cx="2133600" cy="495322"/>
          </a:xfrm>
          <a:noFill/>
        </p:spPr>
        <p:txBody>
          <a:bodyPr/>
          <a:lstStyle/>
          <a:p>
            <a:r>
              <a:rPr lang="en-US" altLang="en-US" dirty="0">
                <a:latin typeface="Calibri" pitchFamily="34" charset="0"/>
              </a:rPr>
              <a:t>17</a:t>
            </a:r>
            <a:endParaRPr lang="en-GB" altLang="en-US" dirty="0">
              <a:latin typeface="Calibri" pitchFamily="34" charset="0"/>
            </a:endParaRPr>
          </a:p>
        </p:txBody>
      </p:sp>
      <p:sp>
        <p:nvSpPr>
          <p:cNvPr id="5" name="Text Box 7">
            <a:extLst>
              <a:ext uri="{FF2B5EF4-FFF2-40B4-BE49-F238E27FC236}">
                <a16:creationId xmlns:a16="http://schemas.microsoft.com/office/drawing/2014/main" id="{27BF27C4-65AE-4335-BA19-B78958905FE0}"/>
              </a:ext>
            </a:extLst>
          </p:cNvPr>
          <p:cNvSpPr txBox="1">
            <a:spLocks noChangeArrowheads="1"/>
          </p:cNvSpPr>
          <p:nvPr/>
        </p:nvSpPr>
        <p:spPr bwMode="auto">
          <a:xfrm>
            <a:off x="1127125" y="5347828"/>
            <a:ext cx="184150" cy="381397"/>
          </a:xfrm>
          <a:prstGeom prst="rect">
            <a:avLst/>
          </a:prstGeom>
          <a:noFill/>
          <a:ln w="9525">
            <a:noFill/>
            <a:miter lim="800000"/>
            <a:headEnd/>
            <a:tailEnd/>
          </a:ln>
        </p:spPr>
        <p:txBody>
          <a:bodyPr wrap="none">
            <a:spAutoFit/>
          </a:bodyPr>
          <a:lstStyle/>
          <a:p>
            <a:endParaRPr lang="en-US" altLang="en-US" sz="1800">
              <a:latin typeface="Arial" charset="0"/>
            </a:endParaRPr>
          </a:p>
        </p:txBody>
      </p:sp>
      <p:sp>
        <p:nvSpPr>
          <p:cNvPr id="6" name="Line 58">
            <a:extLst>
              <a:ext uri="{FF2B5EF4-FFF2-40B4-BE49-F238E27FC236}">
                <a16:creationId xmlns:a16="http://schemas.microsoft.com/office/drawing/2014/main" id="{DD220C3D-10C7-4CC5-9C88-ADD100D5267F}"/>
              </a:ext>
            </a:extLst>
          </p:cNvPr>
          <p:cNvSpPr>
            <a:spLocks noChangeShapeType="1"/>
          </p:cNvSpPr>
          <p:nvPr/>
        </p:nvSpPr>
        <p:spPr bwMode="auto">
          <a:xfrm>
            <a:off x="228600" y="1347276"/>
            <a:ext cx="1487488" cy="0"/>
          </a:xfrm>
          <a:prstGeom prst="line">
            <a:avLst/>
          </a:prstGeom>
          <a:noFill/>
          <a:ln w="9525">
            <a:noFill/>
            <a:round/>
            <a:headEnd/>
            <a:tailEnd/>
          </a:ln>
        </p:spPr>
        <p:txBody>
          <a:bodyPr wrap="none"/>
          <a:lstStyle/>
          <a:p>
            <a:endParaRPr lang="en-US"/>
          </a:p>
        </p:txBody>
      </p:sp>
      <p:sp>
        <p:nvSpPr>
          <p:cNvPr id="7" name="Line 62">
            <a:extLst>
              <a:ext uri="{FF2B5EF4-FFF2-40B4-BE49-F238E27FC236}">
                <a16:creationId xmlns:a16="http://schemas.microsoft.com/office/drawing/2014/main" id="{D552610A-1A8A-4A42-9591-EBEE6F5E35B4}"/>
              </a:ext>
            </a:extLst>
          </p:cNvPr>
          <p:cNvSpPr>
            <a:spLocks noChangeShapeType="1"/>
          </p:cNvSpPr>
          <p:nvPr/>
        </p:nvSpPr>
        <p:spPr bwMode="auto">
          <a:xfrm>
            <a:off x="1639889" y="1505779"/>
            <a:ext cx="1558925" cy="0"/>
          </a:xfrm>
          <a:prstGeom prst="line">
            <a:avLst/>
          </a:prstGeom>
          <a:noFill/>
          <a:ln w="9525">
            <a:noFill/>
            <a:round/>
            <a:headEnd/>
            <a:tailEnd/>
          </a:ln>
        </p:spPr>
        <p:txBody>
          <a:bodyPr wrap="none"/>
          <a:lstStyle/>
          <a:p>
            <a:endParaRPr lang="en-US"/>
          </a:p>
        </p:txBody>
      </p:sp>
      <p:sp>
        <p:nvSpPr>
          <p:cNvPr id="8" name="Line 66">
            <a:extLst>
              <a:ext uri="{FF2B5EF4-FFF2-40B4-BE49-F238E27FC236}">
                <a16:creationId xmlns:a16="http://schemas.microsoft.com/office/drawing/2014/main" id="{BAA6719C-AB57-4CDB-9747-AC1E7A797F36}"/>
              </a:ext>
            </a:extLst>
          </p:cNvPr>
          <p:cNvSpPr>
            <a:spLocks noChangeShapeType="1"/>
          </p:cNvSpPr>
          <p:nvPr/>
        </p:nvSpPr>
        <p:spPr bwMode="auto">
          <a:xfrm>
            <a:off x="4757739" y="1505779"/>
            <a:ext cx="1557337" cy="0"/>
          </a:xfrm>
          <a:prstGeom prst="line">
            <a:avLst/>
          </a:prstGeom>
          <a:noFill/>
          <a:ln w="9525">
            <a:noFill/>
            <a:round/>
            <a:headEnd/>
            <a:tailEnd/>
          </a:ln>
        </p:spPr>
        <p:txBody>
          <a:bodyPr wrap="none"/>
          <a:lstStyle/>
          <a:p>
            <a:endParaRPr lang="en-US" dirty="0"/>
          </a:p>
        </p:txBody>
      </p:sp>
      <p:sp>
        <p:nvSpPr>
          <p:cNvPr id="9" name="Line 68">
            <a:extLst>
              <a:ext uri="{FF2B5EF4-FFF2-40B4-BE49-F238E27FC236}">
                <a16:creationId xmlns:a16="http://schemas.microsoft.com/office/drawing/2014/main" id="{E0F7CF2C-E787-4AC0-B303-D4D996E09D68}"/>
              </a:ext>
            </a:extLst>
          </p:cNvPr>
          <p:cNvSpPr>
            <a:spLocks noChangeShapeType="1"/>
          </p:cNvSpPr>
          <p:nvPr/>
        </p:nvSpPr>
        <p:spPr bwMode="auto">
          <a:xfrm>
            <a:off x="6315076" y="1505779"/>
            <a:ext cx="1609725" cy="0"/>
          </a:xfrm>
          <a:prstGeom prst="line">
            <a:avLst/>
          </a:prstGeom>
          <a:noFill/>
          <a:ln w="9525">
            <a:noFill/>
            <a:round/>
            <a:headEnd/>
            <a:tailEnd/>
          </a:ln>
        </p:spPr>
        <p:txBody>
          <a:bodyPr wrap="none"/>
          <a:lstStyle/>
          <a:p>
            <a:endParaRPr lang="en-US"/>
          </a:p>
        </p:txBody>
      </p:sp>
      <p:sp>
        <p:nvSpPr>
          <p:cNvPr id="10" name="Text Box 77">
            <a:extLst>
              <a:ext uri="{FF2B5EF4-FFF2-40B4-BE49-F238E27FC236}">
                <a16:creationId xmlns:a16="http://schemas.microsoft.com/office/drawing/2014/main" id="{F5A2A445-CF67-4D70-82FD-188AC0761281}"/>
              </a:ext>
            </a:extLst>
          </p:cNvPr>
          <p:cNvSpPr txBox="1">
            <a:spLocks noChangeArrowheads="1"/>
          </p:cNvSpPr>
          <p:nvPr/>
        </p:nvSpPr>
        <p:spPr bwMode="auto">
          <a:xfrm>
            <a:off x="190500" y="62741"/>
            <a:ext cx="5781326" cy="892552"/>
          </a:xfrm>
          <a:prstGeom prst="rect">
            <a:avLst/>
          </a:prstGeom>
          <a:noFill/>
          <a:ln w="9525">
            <a:noFill/>
            <a:miter lim="800000"/>
            <a:headEnd/>
            <a:tailEnd/>
          </a:ln>
        </p:spPr>
        <p:txBody>
          <a:bodyPr wrap="none">
            <a:spAutoFit/>
          </a:bodyPr>
          <a:lstStyle/>
          <a:p>
            <a:r>
              <a:rPr lang="en-GB" altLang="ja-JP" sz="3200" dirty="0">
                <a:ea typeface="ＭＳ Ｐゴシック" pitchFamily="34" charset="-128"/>
              </a:rPr>
              <a:t>Chart 17 -</a:t>
            </a:r>
            <a:r>
              <a:rPr lang="en-GB" altLang="ja-JP" sz="3200" dirty="0">
                <a:solidFill>
                  <a:srgbClr val="0066CC"/>
                </a:solidFill>
                <a:ea typeface="ＭＳ Ｐゴシック" pitchFamily="34" charset="-128"/>
              </a:rPr>
              <a:t> </a:t>
            </a:r>
            <a:r>
              <a:rPr lang="en-GB" altLang="en-US" sz="3200" dirty="0">
                <a:solidFill>
                  <a:srgbClr val="009900"/>
                </a:solidFill>
              </a:rPr>
              <a:t>Tribunal Assessments</a:t>
            </a:r>
            <a:br>
              <a:rPr lang="en-GB" altLang="en-US" sz="3600" dirty="0">
                <a:solidFill>
                  <a:srgbClr val="009900"/>
                </a:solidFill>
              </a:rPr>
            </a:br>
            <a:r>
              <a:rPr lang="en-GB" altLang="en-US" sz="2000" dirty="0"/>
              <a:t>Fully paid </a:t>
            </a:r>
            <a:r>
              <a:rPr lang="en-US" altLang="en-US" sz="2000" dirty="0"/>
              <a:t>at 31 December 2017: 114 Member States*</a:t>
            </a:r>
            <a:endParaRPr lang="en-GB" altLang="en-US" sz="2000" dirty="0"/>
          </a:p>
        </p:txBody>
      </p:sp>
      <p:pic>
        <p:nvPicPr>
          <p:cNvPr id="11" name="Picture 4">
            <a:extLst>
              <a:ext uri="{FF2B5EF4-FFF2-40B4-BE49-F238E27FC236}">
                <a16:creationId xmlns:a16="http://schemas.microsoft.com/office/drawing/2014/main" id="{8D93BFA7-5708-483E-A959-6A0EBE0D8987}"/>
              </a:ext>
            </a:extLst>
          </p:cNvPr>
          <p:cNvPicPr>
            <a:picLocks noChangeAspect="1" noChangeArrowheads="1"/>
          </p:cNvPicPr>
          <p:nvPr/>
        </p:nvPicPr>
        <p:blipFill>
          <a:blip r:embed="rId2"/>
          <a:srcRect/>
          <a:stretch>
            <a:fillRect/>
          </a:stretch>
        </p:blipFill>
        <p:spPr bwMode="auto">
          <a:xfrm>
            <a:off x="7772400" y="396258"/>
            <a:ext cx="1066800" cy="998900"/>
          </a:xfrm>
          <a:prstGeom prst="rect">
            <a:avLst/>
          </a:prstGeom>
          <a:noFill/>
          <a:ln w="9525">
            <a:noFill/>
            <a:miter lim="800000"/>
            <a:headEnd/>
            <a:tailEnd/>
          </a:ln>
        </p:spPr>
      </p:pic>
      <p:sp>
        <p:nvSpPr>
          <p:cNvPr id="12" name="Rectangle 48">
            <a:extLst>
              <a:ext uri="{FF2B5EF4-FFF2-40B4-BE49-F238E27FC236}">
                <a16:creationId xmlns:a16="http://schemas.microsoft.com/office/drawing/2014/main" id="{B2721284-E607-4014-804E-CDD156F35D46}"/>
              </a:ext>
            </a:extLst>
          </p:cNvPr>
          <p:cNvSpPr>
            <a:spLocks/>
          </p:cNvSpPr>
          <p:nvPr/>
        </p:nvSpPr>
        <p:spPr bwMode="auto">
          <a:xfrm>
            <a:off x="7543800" y="209687"/>
            <a:ext cx="76200" cy="6764448"/>
          </a:xfrm>
          <a:prstGeom prst="rect">
            <a:avLst/>
          </a:prstGeom>
          <a:solidFill>
            <a:srgbClr val="009900"/>
          </a:solidFill>
          <a:ln w="9525">
            <a:noFill/>
            <a:miter lim="800000"/>
            <a:headEnd/>
            <a:tailEnd/>
          </a:ln>
        </p:spPr>
        <p:txBody>
          <a:bodyPr lIns="182880" rIns="182880" anchor="ctr"/>
          <a:lstStyle/>
          <a:p>
            <a:pPr>
              <a:spcAft>
                <a:spcPts val="1000"/>
              </a:spcAft>
            </a:pPr>
            <a:endParaRPr lang="en-US" altLang="ja-JP" sz="800" i="1">
              <a:solidFill>
                <a:srgbClr val="FFFFFF"/>
              </a:solidFill>
              <a:latin typeface="Cambria" pitchFamily="18" charset="0"/>
              <a:ea typeface="SimSun" pitchFamily="2" charset="-122"/>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p:txBody>
      </p:sp>
      <p:sp>
        <p:nvSpPr>
          <p:cNvPr id="13" name="Text Box 6">
            <a:extLst>
              <a:ext uri="{FF2B5EF4-FFF2-40B4-BE49-F238E27FC236}">
                <a16:creationId xmlns:a16="http://schemas.microsoft.com/office/drawing/2014/main" id="{B308FAF8-B5A3-4C3B-892D-9D6A4A16A903}"/>
              </a:ext>
            </a:extLst>
          </p:cNvPr>
          <p:cNvSpPr txBox="1">
            <a:spLocks noChangeArrowheads="1"/>
          </p:cNvSpPr>
          <p:nvPr/>
        </p:nvSpPr>
        <p:spPr bwMode="auto">
          <a:xfrm>
            <a:off x="7664450" y="1505779"/>
            <a:ext cx="1441450" cy="475509"/>
          </a:xfrm>
          <a:prstGeom prst="rect">
            <a:avLst/>
          </a:prstGeom>
          <a:noFill/>
          <a:ln w="9525">
            <a:noFill/>
            <a:miter lim="800000"/>
            <a:headEnd/>
            <a:tailEnd/>
          </a:ln>
        </p:spPr>
        <p:txBody>
          <a:bodyPr wrap="none">
            <a:spAutoFit/>
          </a:bodyPr>
          <a:lstStyle/>
          <a:p>
            <a:r>
              <a:rPr lang="en-US" altLang="zh-CN" sz="1200" b="1" i="1">
                <a:solidFill>
                  <a:srgbClr val="336699"/>
                </a:solidFill>
                <a:ea typeface="SimSun" pitchFamily="2" charset="-122"/>
              </a:rPr>
              <a:t>The United Nations </a:t>
            </a:r>
            <a:br>
              <a:rPr lang="en-US" altLang="zh-CN" sz="1200" b="1" i="1">
                <a:solidFill>
                  <a:srgbClr val="336699"/>
                </a:solidFill>
                <a:ea typeface="SimSun" pitchFamily="2" charset="-122"/>
              </a:rPr>
            </a:br>
            <a:r>
              <a:rPr lang="en-US" altLang="zh-CN" sz="1200" b="1" i="1">
                <a:solidFill>
                  <a:srgbClr val="336699"/>
                </a:solidFill>
                <a:ea typeface="SimSun" pitchFamily="2" charset="-122"/>
              </a:rPr>
              <a:t>Financial Situation</a:t>
            </a:r>
            <a:endParaRPr lang="en-GB" altLang="en-US" sz="1200" b="1" i="1">
              <a:solidFill>
                <a:srgbClr val="336699"/>
              </a:solidFill>
            </a:endParaRPr>
          </a:p>
        </p:txBody>
      </p:sp>
      <p:grpSp>
        <p:nvGrpSpPr>
          <p:cNvPr id="14" name="Group 36">
            <a:extLst>
              <a:ext uri="{FF2B5EF4-FFF2-40B4-BE49-F238E27FC236}">
                <a16:creationId xmlns:a16="http://schemas.microsoft.com/office/drawing/2014/main" id="{9AE47257-BB0E-444D-B5A2-BD48D13DA114}"/>
              </a:ext>
            </a:extLst>
          </p:cNvPr>
          <p:cNvGrpSpPr>
            <a:grpSpLocks/>
          </p:cNvGrpSpPr>
          <p:nvPr/>
        </p:nvGrpSpPr>
        <p:grpSpPr bwMode="auto">
          <a:xfrm>
            <a:off x="7658101" y="2190975"/>
            <a:ext cx="1162050" cy="630710"/>
            <a:chOff x="7658100" y="2106614"/>
            <a:chExt cx="1162050" cy="606425"/>
          </a:xfrm>
        </p:grpSpPr>
        <p:grpSp>
          <p:nvGrpSpPr>
            <p:cNvPr id="15" name="Group 58">
              <a:extLst>
                <a:ext uri="{FF2B5EF4-FFF2-40B4-BE49-F238E27FC236}">
                  <a16:creationId xmlns:a16="http://schemas.microsoft.com/office/drawing/2014/main" id="{7F3B3512-0D69-4114-B5A9-5CBA9360C16B}"/>
                </a:ext>
              </a:extLst>
            </p:cNvPr>
            <p:cNvGrpSpPr>
              <a:grpSpLocks/>
            </p:cNvGrpSpPr>
            <p:nvPr/>
          </p:nvGrpSpPr>
          <p:grpSpPr bwMode="auto">
            <a:xfrm>
              <a:off x="7667625" y="2106614"/>
              <a:ext cx="1152525" cy="606425"/>
              <a:chOff x="4830" y="1327"/>
              <a:chExt cx="726" cy="382"/>
            </a:xfrm>
          </p:grpSpPr>
          <p:sp>
            <p:nvSpPr>
              <p:cNvPr id="17" name="Text Box 59">
                <a:extLst>
                  <a:ext uri="{FF2B5EF4-FFF2-40B4-BE49-F238E27FC236}">
                    <a16:creationId xmlns:a16="http://schemas.microsoft.com/office/drawing/2014/main" id="{53CCEF99-F6F1-479E-8344-FB149E463080}"/>
                  </a:ext>
                </a:extLst>
              </p:cNvPr>
              <p:cNvSpPr txBox="1">
                <a:spLocks noChangeArrowheads="1"/>
              </p:cNvSpPr>
              <p:nvPr/>
            </p:nvSpPr>
            <p:spPr bwMode="auto">
              <a:xfrm>
                <a:off x="4830" y="1327"/>
                <a:ext cx="726" cy="173"/>
              </a:xfrm>
              <a:prstGeom prst="rect">
                <a:avLst/>
              </a:prstGeom>
              <a:noFill/>
              <a:ln w="9525">
                <a:noFill/>
                <a:miter lim="800000"/>
                <a:headEnd/>
                <a:tailEnd/>
              </a:ln>
            </p:spPr>
            <p:txBody>
              <a:bodyPr wrap="none">
                <a:spAutoFit/>
              </a:bodyPr>
              <a:lstStyle/>
              <a:p>
                <a:r>
                  <a:rPr lang="en-US" altLang="en-US" sz="1200" b="1">
                    <a:solidFill>
                      <a:srgbClr val="B2B2B2"/>
                    </a:solidFill>
                  </a:rPr>
                  <a:t>Regular budget</a:t>
                </a:r>
              </a:p>
            </p:txBody>
          </p:sp>
          <p:sp>
            <p:nvSpPr>
              <p:cNvPr id="18" name="Text Box 60">
                <a:extLst>
                  <a:ext uri="{FF2B5EF4-FFF2-40B4-BE49-F238E27FC236}">
                    <a16:creationId xmlns:a16="http://schemas.microsoft.com/office/drawing/2014/main" id="{4BF45415-7EBF-40FF-AF0B-289BC06A58B5}"/>
                  </a:ext>
                </a:extLst>
              </p:cNvPr>
              <p:cNvSpPr txBox="1">
                <a:spLocks noChangeArrowheads="1"/>
              </p:cNvSpPr>
              <p:nvPr/>
            </p:nvSpPr>
            <p:spPr bwMode="auto">
              <a:xfrm>
                <a:off x="4830" y="1429"/>
                <a:ext cx="666" cy="173"/>
              </a:xfrm>
              <a:prstGeom prst="rect">
                <a:avLst/>
              </a:prstGeom>
              <a:noFill/>
              <a:ln w="9525">
                <a:noFill/>
                <a:miter lim="800000"/>
                <a:headEnd/>
                <a:tailEnd/>
              </a:ln>
            </p:spPr>
            <p:txBody>
              <a:bodyPr wrap="none">
                <a:spAutoFit/>
              </a:bodyPr>
              <a:lstStyle/>
              <a:p>
                <a:r>
                  <a:rPr lang="en-US" altLang="en-US" sz="1200" b="1">
                    <a:solidFill>
                      <a:srgbClr val="B2B2B2"/>
                    </a:solidFill>
                  </a:rPr>
                  <a:t>Peacekeeping</a:t>
                </a:r>
              </a:p>
            </p:txBody>
          </p:sp>
          <p:sp>
            <p:nvSpPr>
              <p:cNvPr id="19" name="Text Box 61">
                <a:extLst>
                  <a:ext uri="{FF2B5EF4-FFF2-40B4-BE49-F238E27FC236}">
                    <a16:creationId xmlns:a16="http://schemas.microsoft.com/office/drawing/2014/main" id="{722A69C7-0C1B-4DD8-B769-0A5B363C0CD6}"/>
                  </a:ext>
                </a:extLst>
              </p:cNvPr>
              <p:cNvSpPr txBox="1">
                <a:spLocks noChangeArrowheads="1"/>
              </p:cNvSpPr>
              <p:nvPr/>
            </p:nvSpPr>
            <p:spPr bwMode="auto">
              <a:xfrm>
                <a:off x="4830" y="1536"/>
                <a:ext cx="487" cy="173"/>
              </a:xfrm>
              <a:prstGeom prst="rect">
                <a:avLst/>
              </a:prstGeom>
              <a:noFill/>
              <a:ln w="9525">
                <a:noFill/>
                <a:miter lim="800000"/>
                <a:headEnd/>
                <a:tailEnd/>
              </a:ln>
            </p:spPr>
            <p:txBody>
              <a:bodyPr wrap="none">
                <a:spAutoFit/>
              </a:bodyPr>
              <a:lstStyle/>
              <a:p>
                <a:r>
                  <a:rPr lang="en-US" altLang="en-US" sz="1200" b="1">
                    <a:solidFill>
                      <a:srgbClr val="009900"/>
                    </a:solidFill>
                  </a:rPr>
                  <a:t>Tribunals</a:t>
                </a:r>
              </a:p>
            </p:txBody>
          </p:sp>
        </p:grpSp>
        <p:sp>
          <p:nvSpPr>
            <p:cNvPr id="16" name="Rectangle 63">
              <a:extLst>
                <a:ext uri="{FF2B5EF4-FFF2-40B4-BE49-F238E27FC236}">
                  <a16:creationId xmlns:a16="http://schemas.microsoft.com/office/drawing/2014/main" id="{DC598934-ED50-48D0-8358-3AC4825F52AA}"/>
                </a:ext>
              </a:extLst>
            </p:cNvPr>
            <p:cNvSpPr>
              <a:spLocks noChangeArrowheads="1"/>
            </p:cNvSpPr>
            <p:nvPr/>
          </p:nvSpPr>
          <p:spPr bwMode="auto">
            <a:xfrm flipH="1">
              <a:off x="7658100" y="2535715"/>
              <a:ext cx="76200" cy="76200"/>
            </a:xfrm>
            <a:prstGeom prst="rect">
              <a:avLst/>
            </a:prstGeom>
            <a:solidFill>
              <a:srgbClr val="009900"/>
            </a:solidFill>
            <a:ln w="9525">
              <a:solidFill>
                <a:srgbClr val="009900"/>
              </a:solidFill>
              <a:miter lim="800000"/>
              <a:headEnd/>
              <a:tailEnd/>
            </a:ln>
          </p:spPr>
          <p:txBody>
            <a:bodyPr wrap="none" anchor="ctr"/>
            <a:lstStyle/>
            <a:p>
              <a:endParaRPr lang="en-US" altLang="en-US" sz="1800"/>
            </a:p>
          </p:txBody>
        </p:sp>
      </p:grpSp>
      <p:sp>
        <p:nvSpPr>
          <p:cNvPr id="20" name="Text Box 46">
            <a:extLst>
              <a:ext uri="{FF2B5EF4-FFF2-40B4-BE49-F238E27FC236}">
                <a16:creationId xmlns:a16="http://schemas.microsoft.com/office/drawing/2014/main" id="{3B86C61F-60B8-4868-AE16-A8BB733BE147}"/>
              </a:ext>
            </a:extLst>
          </p:cNvPr>
          <p:cNvSpPr txBox="1">
            <a:spLocks noChangeArrowheads="1"/>
          </p:cNvSpPr>
          <p:nvPr/>
        </p:nvSpPr>
        <p:spPr bwMode="auto">
          <a:xfrm>
            <a:off x="139701" y="6776006"/>
            <a:ext cx="4475163" cy="317006"/>
          </a:xfrm>
          <a:prstGeom prst="rect">
            <a:avLst/>
          </a:prstGeom>
          <a:noFill/>
          <a:ln w="9525">
            <a:noFill/>
            <a:miter lim="800000"/>
            <a:headEnd/>
            <a:tailEnd/>
          </a:ln>
        </p:spPr>
        <p:txBody>
          <a:bodyPr wrap="none">
            <a:spAutoFit/>
          </a:bodyPr>
          <a:lstStyle/>
          <a:p>
            <a:r>
              <a:rPr lang="en-US" altLang="en-US" sz="1400" dirty="0"/>
              <a:t>*Compared to 116 Member States as at 31 December 2016</a:t>
            </a:r>
          </a:p>
        </p:txBody>
      </p:sp>
    </p:spTree>
    <p:extLst>
      <p:ext uri="{BB962C8B-B14F-4D97-AF65-F5344CB8AC3E}">
        <p14:creationId xmlns:p14="http://schemas.microsoft.com/office/powerpoint/2010/main" val="24509927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6"/>
          <p:cNvSpPr txBox="1">
            <a:spLocks noGrp="1" noChangeArrowheads="1"/>
          </p:cNvSpPr>
          <p:nvPr/>
        </p:nvSpPr>
        <p:spPr bwMode="auto">
          <a:xfrm>
            <a:off x="6553200" y="6495324"/>
            <a:ext cx="2133600" cy="495322"/>
          </a:xfrm>
          <a:prstGeom prst="rect">
            <a:avLst/>
          </a:prstGeom>
          <a:noFill/>
          <a:ln w="9525">
            <a:noFill/>
            <a:miter lim="800000"/>
            <a:headEnd/>
            <a:tailEnd/>
          </a:ln>
        </p:spPr>
        <p:txBody>
          <a:bodyPr/>
          <a:lstStyle/>
          <a:p>
            <a:pPr algn="r"/>
            <a:r>
              <a:rPr lang="en-GB" altLang="en-US" sz="1400" dirty="0"/>
              <a:t>18</a:t>
            </a:r>
          </a:p>
        </p:txBody>
      </p:sp>
      <p:sp>
        <p:nvSpPr>
          <p:cNvPr id="41986" name="Text Box 7"/>
          <p:cNvSpPr txBox="1">
            <a:spLocks noChangeArrowheads="1"/>
          </p:cNvSpPr>
          <p:nvPr/>
        </p:nvSpPr>
        <p:spPr bwMode="auto">
          <a:xfrm>
            <a:off x="1127125" y="5347828"/>
            <a:ext cx="184150" cy="381397"/>
          </a:xfrm>
          <a:prstGeom prst="rect">
            <a:avLst/>
          </a:prstGeom>
          <a:noFill/>
          <a:ln w="9525">
            <a:noFill/>
            <a:miter lim="800000"/>
            <a:headEnd/>
            <a:tailEnd/>
          </a:ln>
        </p:spPr>
        <p:txBody>
          <a:bodyPr wrap="none">
            <a:spAutoFit/>
          </a:bodyPr>
          <a:lstStyle/>
          <a:p>
            <a:endParaRPr lang="en-US" altLang="en-US" sz="1800">
              <a:latin typeface="Arial" charset="0"/>
            </a:endParaRPr>
          </a:p>
        </p:txBody>
      </p:sp>
      <p:sp>
        <p:nvSpPr>
          <p:cNvPr id="41987" name="Line 58"/>
          <p:cNvSpPr>
            <a:spLocks noChangeShapeType="1"/>
          </p:cNvSpPr>
          <p:nvPr/>
        </p:nvSpPr>
        <p:spPr bwMode="auto">
          <a:xfrm>
            <a:off x="152400" y="1505779"/>
            <a:ext cx="1487488" cy="0"/>
          </a:xfrm>
          <a:prstGeom prst="line">
            <a:avLst/>
          </a:prstGeom>
          <a:noFill/>
          <a:ln w="9525">
            <a:noFill/>
            <a:round/>
            <a:headEnd/>
            <a:tailEnd/>
          </a:ln>
        </p:spPr>
        <p:txBody>
          <a:bodyPr wrap="none"/>
          <a:lstStyle/>
          <a:p>
            <a:endParaRPr lang="en-US"/>
          </a:p>
        </p:txBody>
      </p:sp>
      <p:sp>
        <p:nvSpPr>
          <p:cNvPr id="41988" name="Line 59"/>
          <p:cNvSpPr>
            <a:spLocks noChangeShapeType="1"/>
          </p:cNvSpPr>
          <p:nvPr/>
        </p:nvSpPr>
        <p:spPr bwMode="auto">
          <a:xfrm>
            <a:off x="152400" y="9510184"/>
            <a:ext cx="1487488" cy="0"/>
          </a:xfrm>
          <a:prstGeom prst="line">
            <a:avLst/>
          </a:prstGeom>
          <a:noFill/>
          <a:ln w="9525">
            <a:noFill/>
            <a:round/>
            <a:headEnd/>
            <a:tailEnd/>
          </a:ln>
        </p:spPr>
        <p:txBody>
          <a:bodyPr wrap="none"/>
          <a:lstStyle/>
          <a:p>
            <a:endParaRPr lang="en-US"/>
          </a:p>
        </p:txBody>
      </p:sp>
      <p:sp>
        <p:nvSpPr>
          <p:cNvPr id="41989" name="Line 60"/>
          <p:cNvSpPr>
            <a:spLocks noChangeShapeType="1"/>
          </p:cNvSpPr>
          <p:nvPr/>
        </p:nvSpPr>
        <p:spPr bwMode="auto">
          <a:xfrm>
            <a:off x="152400" y="1505779"/>
            <a:ext cx="0" cy="8004405"/>
          </a:xfrm>
          <a:prstGeom prst="line">
            <a:avLst/>
          </a:prstGeom>
          <a:noFill/>
          <a:ln w="9525">
            <a:noFill/>
            <a:round/>
            <a:headEnd/>
            <a:tailEnd/>
          </a:ln>
        </p:spPr>
        <p:txBody>
          <a:bodyPr wrap="none"/>
          <a:lstStyle/>
          <a:p>
            <a:endParaRPr lang="en-US"/>
          </a:p>
        </p:txBody>
      </p:sp>
      <p:sp>
        <p:nvSpPr>
          <p:cNvPr id="41990" name="Line 61"/>
          <p:cNvSpPr>
            <a:spLocks noChangeShapeType="1"/>
          </p:cNvSpPr>
          <p:nvPr/>
        </p:nvSpPr>
        <p:spPr bwMode="auto">
          <a:xfrm>
            <a:off x="7924800" y="1505779"/>
            <a:ext cx="0" cy="8004405"/>
          </a:xfrm>
          <a:prstGeom prst="line">
            <a:avLst/>
          </a:prstGeom>
          <a:noFill/>
          <a:ln w="9525">
            <a:noFill/>
            <a:round/>
            <a:headEnd/>
            <a:tailEnd/>
          </a:ln>
        </p:spPr>
        <p:txBody>
          <a:bodyPr wrap="none"/>
          <a:lstStyle/>
          <a:p>
            <a:endParaRPr lang="en-US"/>
          </a:p>
        </p:txBody>
      </p:sp>
      <p:sp>
        <p:nvSpPr>
          <p:cNvPr id="41991" name="Line 62"/>
          <p:cNvSpPr>
            <a:spLocks noChangeShapeType="1"/>
          </p:cNvSpPr>
          <p:nvPr/>
        </p:nvSpPr>
        <p:spPr bwMode="auto">
          <a:xfrm>
            <a:off x="1639889" y="1505779"/>
            <a:ext cx="1558925" cy="0"/>
          </a:xfrm>
          <a:prstGeom prst="line">
            <a:avLst/>
          </a:prstGeom>
          <a:noFill/>
          <a:ln w="9525">
            <a:noFill/>
            <a:round/>
            <a:headEnd/>
            <a:tailEnd/>
          </a:ln>
        </p:spPr>
        <p:txBody>
          <a:bodyPr wrap="none"/>
          <a:lstStyle/>
          <a:p>
            <a:endParaRPr lang="en-US"/>
          </a:p>
        </p:txBody>
      </p:sp>
      <p:sp>
        <p:nvSpPr>
          <p:cNvPr id="41992" name="Line 63"/>
          <p:cNvSpPr>
            <a:spLocks noChangeShapeType="1"/>
          </p:cNvSpPr>
          <p:nvPr/>
        </p:nvSpPr>
        <p:spPr bwMode="auto">
          <a:xfrm>
            <a:off x="1639889" y="9510184"/>
            <a:ext cx="1558925" cy="0"/>
          </a:xfrm>
          <a:prstGeom prst="line">
            <a:avLst/>
          </a:prstGeom>
          <a:noFill/>
          <a:ln w="9525">
            <a:noFill/>
            <a:round/>
            <a:headEnd/>
            <a:tailEnd/>
          </a:ln>
        </p:spPr>
        <p:txBody>
          <a:bodyPr wrap="none"/>
          <a:lstStyle/>
          <a:p>
            <a:endParaRPr lang="en-US"/>
          </a:p>
        </p:txBody>
      </p:sp>
      <p:sp>
        <p:nvSpPr>
          <p:cNvPr id="41993" name="Line 64"/>
          <p:cNvSpPr>
            <a:spLocks noChangeShapeType="1"/>
          </p:cNvSpPr>
          <p:nvPr/>
        </p:nvSpPr>
        <p:spPr bwMode="auto">
          <a:xfrm>
            <a:off x="3198814" y="1505779"/>
            <a:ext cx="1558925" cy="0"/>
          </a:xfrm>
          <a:prstGeom prst="line">
            <a:avLst/>
          </a:prstGeom>
          <a:noFill/>
          <a:ln w="9525">
            <a:noFill/>
            <a:round/>
            <a:headEnd/>
            <a:tailEnd/>
          </a:ln>
        </p:spPr>
        <p:txBody>
          <a:bodyPr wrap="none"/>
          <a:lstStyle/>
          <a:p>
            <a:endParaRPr lang="en-US"/>
          </a:p>
        </p:txBody>
      </p:sp>
      <p:sp>
        <p:nvSpPr>
          <p:cNvPr id="41994" name="Line 65"/>
          <p:cNvSpPr>
            <a:spLocks noChangeShapeType="1"/>
          </p:cNvSpPr>
          <p:nvPr/>
        </p:nvSpPr>
        <p:spPr bwMode="auto">
          <a:xfrm>
            <a:off x="3198814" y="9510184"/>
            <a:ext cx="1558925" cy="0"/>
          </a:xfrm>
          <a:prstGeom prst="line">
            <a:avLst/>
          </a:prstGeom>
          <a:noFill/>
          <a:ln w="9525">
            <a:noFill/>
            <a:round/>
            <a:headEnd/>
            <a:tailEnd/>
          </a:ln>
        </p:spPr>
        <p:txBody>
          <a:bodyPr wrap="none"/>
          <a:lstStyle/>
          <a:p>
            <a:endParaRPr lang="en-US"/>
          </a:p>
        </p:txBody>
      </p:sp>
      <p:sp>
        <p:nvSpPr>
          <p:cNvPr id="41995" name="Line 66"/>
          <p:cNvSpPr>
            <a:spLocks noChangeShapeType="1"/>
          </p:cNvSpPr>
          <p:nvPr/>
        </p:nvSpPr>
        <p:spPr bwMode="auto">
          <a:xfrm>
            <a:off x="4757739" y="1505779"/>
            <a:ext cx="1557337" cy="0"/>
          </a:xfrm>
          <a:prstGeom prst="line">
            <a:avLst/>
          </a:prstGeom>
          <a:noFill/>
          <a:ln w="9525">
            <a:noFill/>
            <a:round/>
            <a:headEnd/>
            <a:tailEnd/>
          </a:ln>
        </p:spPr>
        <p:txBody>
          <a:bodyPr wrap="none"/>
          <a:lstStyle/>
          <a:p>
            <a:endParaRPr lang="en-US"/>
          </a:p>
        </p:txBody>
      </p:sp>
      <p:sp>
        <p:nvSpPr>
          <p:cNvPr id="41996" name="Line 67"/>
          <p:cNvSpPr>
            <a:spLocks noChangeShapeType="1"/>
          </p:cNvSpPr>
          <p:nvPr/>
        </p:nvSpPr>
        <p:spPr bwMode="auto">
          <a:xfrm>
            <a:off x="4757739" y="9510184"/>
            <a:ext cx="1557337" cy="0"/>
          </a:xfrm>
          <a:prstGeom prst="line">
            <a:avLst/>
          </a:prstGeom>
          <a:noFill/>
          <a:ln w="9525">
            <a:noFill/>
            <a:round/>
            <a:headEnd/>
            <a:tailEnd/>
          </a:ln>
        </p:spPr>
        <p:txBody>
          <a:bodyPr wrap="none"/>
          <a:lstStyle/>
          <a:p>
            <a:endParaRPr lang="en-US"/>
          </a:p>
        </p:txBody>
      </p:sp>
      <p:sp>
        <p:nvSpPr>
          <p:cNvPr id="41997" name="Line 68"/>
          <p:cNvSpPr>
            <a:spLocks noChangeShapeType="1"/>
          </p:cNvSpPr>
          <p:nvPr/>
        </p:nvSpPr>
        <p:spPr bwMode="auto">
          <a:xfrm>
            <a:off x="6315076" y="1505779"/>
            <a:ext cx="1609725" cy="0"/>
          </a:xfrm>
          <a:prstGeom prst="line">
            <a:avLst/>
          </a:prstGeom>
          <a:noFill/>
          <a:ln w="9525">
            <a:noFill/>
            <a:round/>
            <a:headEnd/>
            <a:tailEnd/>
          </a:ln>
        </p:spPr>
        <p:txBody>
          <a:bodyPr wrap="none"/>
          <a:lstStyle/>
          <a:p>
            <a:endParaRPr lang="en-US"/>
          </a:p>
        </p:txBody>
      </p:sp>
      <p:sp>
        <p:nvSpPr>
          <p:cNvPr id="41998" name="Line 69"/>
          <p:cNvSpPr>
            <a:spLocks noChangeShapeType="1"/>
          </p:cNvSpPr>
          <p:nvPr/>
        </p:nvSpPr>
        <p:spPr bwMode="auto">
          <a:xfrm>
            <a:off x="6315076" y="9510184"/>
            <a:ext cx="1609725" cy="0"/>
          </a:xfrm>
          <a:prstGeom prst="line">
            <a:avLst/>
          </a:prstGeom>
          <a:noFill/>
          <a:ln w="9525">
            <a:noFill/>
            <a:round/>
            <a:headEnd/>
            <a:tailEnd/>
          </a:ln>
        </p:spPr>
        <p:txBody>
          <a:bodyPr wrap="none"/>
          <a:lstStyle/>
          <a:p>
            <a:endParaRPr lang="en-US"/>
          </a:p>
        </p:txBody>
      </p:sp>
      <p:sp>
        <p:nvSpPr>
          <p:cNvPr id="41999" name="Text Box 77"/>
          <p:cNvSpPr txBox="1">
            <a:spLocks noChangeArrowheads="1"/>
          </p:cNvSpPr>
          <p:nvPr/>
        </p:nvSpPr>
        <p:spPr bwMode="auto">
          <a:xfrm>
            <a:off x="15467" y="155923"/>
            <a:ext cx="7633436" cy="892552"/>
          </a:xfrm>
          <a:prstGeom prst="rect">
            <a:avLst/>
          </a:prstGeom>
          <a:noFill/>
          <a:ln w="9525">
            <a:noFill/>
            <a:miter lim="800000"/>
            <a:headEnd/>
            <a:tailEnd/>
          </a:ln>
        </p:spPr>
        <p:txBody>
          <a:bodyPr wrap="none">
            <a:spAutoFit/>
          </a:bodyPr>
          <a:lstStyle/>
          <a:p>
            <a:r>
              <a:rPr lang="en-GB" altLang="ja-JP" sz="3200" dirty="0">
                <a:ea typeface="ＭＳ Ｐゴシック" pitchFamily="34" charset="-128"/>
              </a:rPr>
              <a:t>Chart 18 -</a:t>
            </a:r>
            <a:r>
              <a:rPr lang="en-GB" altLang="ja-JP" sz="3200" dirty="0">
                <a:solidFill>
                  <a:srgbClr val="0066CC"/>
                </a:solidFill>
                <a:ea typeface="ＭＳ Ｐゴシック" pitchFamily="34" charset="-128"/>
              </a:rPr>
              <a:t> </a:t>
            </a:r>
            <a:r>
              <a:rPr lang="en-GB" altLang="en-US" sz="3200" dirty="0">
                <a:solidFill>
                  <a:srgbClr val="009900"/>
                </a:solidFill>
              </a:rPr>
              <a:t>Outstanding Tribunal Assessments</a:t>
            </a:r>
            <a:br>
              <a:rPr lang="en-GB" altLang="en-US" sz="2000" dirty="0"/>
            </a:br>
            <a:r>
              <a:rPr lang="en-GB" altLang="en-US" sz="2000" dirty="0"/>
              <a:t> at 31 December (US$ millions)</a:t>
            </a:r>
          </a:p>
        </p:txBody>
      </p:sp>
      <p:pic>
        <p:nvPicPr>
          <p:cNvPr id="42000" name="Picture 4"/>
          <p:cNvPicPr>
            <a:picLocks noChangeAspect="1" noChangeArrowheads="1"/>
          </p:cNvPicPr>
          <p:nvPr/>
        </p:nvPicPr>
        <p:blipFill>
          <a:blip r:embed="rId3"/>
          <a:srcRect/>
          <a:stretch>
            <a:fillRect/>
          </a:stretch>
        </p:blipFill>
        <p:spPr bwMode="auto">
          <a:xfrm>
            <a:off x="7772400" y="396258"/>
            <a:ext cx="1066800" cy="998900"/>
          </a:xfrm>
          <a:prstGeom prst="rect">
            <a:avLst/>
          </a:prstGeom>
          <a:noFill/>
          <a:ln w="9525">
            <a:noFill/>
            <a:miter lim="800000"/>
            <a:headEnd/>
            <a:tailEnd/>
          </a:ln>
        </p:spPr>
      </p:pic>
      <p:sp>
        <p:nvSpPr>
          <p:cNvPr id="42001" name="Rectangle 48"/>
          <p:cNvSpPr>
            <a:spLocks/>
          </p:cNvSpPr>
          <p:nvPr/>
        </p:nvSpPr>
        <p:spPr bwMode="auto">
          <a:xfrm>
            <a:off x="7543800" y="209687"/>
            <a:ext cx="76200" cy="6764448"/>
          </a:xfrm>
          <a:prstGeom prst="rect">
            <a:avLst/>
          </a:prstGeom>
          <a:solidFill>
            <a:srgbClr val="009900"/>
          </a:solidFill>
          <a:ln w="9525">
            <a:noFill/>
            <a:miter lim="800000"/>
            <a:headEnd/>
            <a:tailEnd/>
          </a:ln>
        </p:spPr>
        <p:txBody>
          <a:bodyPr lIns="182880" rIns="182880" anchor="ctr"/>
          <a:lstStyle/>
          <a:p>
            <a:pPr>
              <a:spcAft>
                <a:spcPts val="1000"/>
              </a:spcAft>
            </a:pPr>
            <a:endParaRPr lang="en-US" altLang="ja-JP" sz="800" i="1">
              <a:solidFill>
                <a:srgbClr val="FFFFFF"/>
              </a:solidFill>
              <a:latin typeface="Cambria" pitchFamily="18" charset="0"/>
              <a:ea typeface="SimSun" pitchFamily="2" charset="-122"/>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p:txBody>
      </p:sp>
      <p:sp>
        <p:nvSpPr>
          <p:cNvPr id="42002" name="Text Box 6"/>
          <p:cNvSpPr txBox="1">
            <a:spLocks noChangeArrowheads="1"/>
          </p:cNvSpPr>
          <p:nvPr/>
        </p:nvSpPr>
        <p:spPr bwMode="auto">
          <a:xfrm>
            <a:off x="7664450" y="1505779"/>
            <a:ext cx="1441450" cy="475509"/>
          </a:xfrm>
          <a:prstGeom prst="rect">
            <a:avLst/>
          </a:prstGeom>
          <a:noFill/>
          <a:ln w="9525">
            <a:noFill/>
            <a:miter lim="800000"/>
            <a:headEnd/>
            <a:tailEnd/>
          </a:ln>
        </p:spPr>
        <p:txBody>
          <a:bodyPr wrap="none">
            <a:spAutoFit/>
          </a:bodyPr>
          <a:lstStyle/>
          <a:p>
            <a:r>
              <a:rPr lang="en-US" altLang="zh-CN" sz="1200" b="1" i="1">
                <a:solidFill>
                  <a:srgbClr val="336699"/>
                </a:solidFill>
                <a:ea typeface="SimSun" pitchFamily="2" charset="-122"/>
              </a:rPr>
              <a:t>The United Nations </a:t>
            </a:r>
            <a:br>
              <a:rPr lang="en-US" altLang="zh-CN" sz="1200" b="1" i="1">
                <a:solidFill>
                  <a:srgbClr val="336699"/>
                </a:solidFill>
                <a:ea typeface="SimSun" pitchFamily="2" charset="-122"/>
              </a:rPr>
            </a:br>
            <a:r>
              <a:rPr lang="en-US" altLang="zh-CN" sz="1200" b="1" i="1">
                <a:solidFill>
                  <a:srgbClr val="336699"/>
                </a:solidFill>
                <a:ea typeface="SimSun" pitchFamily="2" charset="-122"/>
              </a:rPr>
              <a:t>Financial Situation</a:t>
            </a:r>
            <a:endParaRPr lang="en-GB" altLang="en-US" sz="1200" b="1" i="1">
              <a:solidFill>
                <a:srgbClr val="336699"/>
              </a:solidFill>
            </a:endParaRPr>
          </a:p>
        </p:txBody>
      </p:sp>
      <p:grpSp>
        <p:nvGrpSpPr>
          <p:cNvPr id="42003" name="Group 36"/>
          <p:cNvGrpSpPr>
            <a:grpSpLocks/>
          </p:cNvGrpSpPr>
          <p:nvPr/>
        </p:nvGrpSpPr>
        <p:grpSpPr bwMode="auto">
          <a:xfrm>
            <a:off x="7658101" y="2190975"/>
            <a:ext cx="1162050" cy="630710"/>
            <a:chOff x="7658100" y="2106614"/>
            <a:chExt cx="1162050" cy="606425"/>
          </a:xfrm>
        </p:grpSpPr>
        <p:grpSp>
          <p:nvGrpSpPr>
            <p:cNvPr id="42005" name="Group 58"/>
            <p:cNvGrpSpPr>
              <a:grpSpLocks/>
            </p:cNvGrpSpPr>
            <p:nvPr/>
          </p:nvGrpSpPr>
          <p:grpSpPr bwMode="auto">
            <a:xfrm>
              <a:off x="7667625" y="2106614"/>
              <a:ext cx="1152525" cy="606425"/>
              <a:chOff x="4830" y="1327"/>
              <a:chExt cx="726" cy="382"/>
            </a:xfrm>
          </p:grpSpPr>
          <p:sp>
            <p:nvSpPr>
              <p:cNvPr id="42007" name="Text Box 59"/>
              <p:cNvSpPr txBox="1">
                <a:spLocks noChangeArrowheads="1"/>
              </p:cNvSpPr>
              <p:nvPr/>
            </p:nvSpPr>
            <p:spPr bwMode="auto">
              <a:xfrm>
                <a:off x="4830" y="1327"/>
                <a:ext cx="726" cy="173"/>
              </a:xfrm>
              <a:prstGeom prst="rect">
                <a:avLst/>
              </a:prstGeom>
              <a:noFill/>
              <a:ln w="9525">
                <a:noFill/>
                <a:miter lim="800000"/>
                <a:headEnd/>
                <a:tailEnd/>
              </a:ln>
            </p:spPr>
            <p:txBody>
              <a:bodyPr wrap="none">
                <a:spAutoFit/>
              </a:bodyPr>
              <a:lstStyle/>
              <a:p>
                <a:r>
                  <a:rPr lang="en-US" altLang="en-US" sz="1200" b="1">
                    <a:solidFill>
                      <a:srgbClr val="B2B2B2"/>
                    </a:solidFill>
                  </a:rPr>
                  <a:t>Regular budget</a:t>
                </a:r>
              </a:p>
            </p:txBody>
          </p:sp>
          <p:sp>
            <p:nvSpPr>
              <p:cNvPr id="42008" name="Text Box 60"/>
              <p:cNvSpPr txBox="1">
                <a:spLocks noChangeArrowheads="1"/>
              </p:cNvSpPr>
              <p:nvPr/>
            </p:nvSpPr>
            <p:spPr bwMode="auto">
              <a:xfrm>
                <a:off x="4830" y="1429"/>
                <a:ext cx="666" cy="173"/>
              </a:xfrm>
              <a:prstGeom prst="rect">
                <a:avLst/>
              </a:prstGeom>
              <a:noFill/>
              <a:ln w="9525">
                <a:noFill/>
                <a:miter lim="800000"/>
                <a:headEnd/>
                <a:tailEnd/>
              </a:ln>
            </p:spPr>
            <p:txBody>
              <a:bodyPr wrap="none">
                <a:spAutoFit/>
              </a:bodyPr>
              <a:lstStyle/>
              <a:p>
                <a:r>
                  <a:rPr lang="en-US" altLang="en-US" sz="1200" b="1">
                    <a:solidFill>
                      <a:srgbClr val="B2B2B2"/>
                    </a:solidFill>
                  </a:rPr>
                  <a:t>Peacekeeping</a:t>
                </a:r>
              </a:p>
            </p:txBody>
          </p:sp>
          <p:sp>
            <p:nvSpPr>
              <p:cNvPr id="42009" name="Text Box 61"/>
              <p:cNvSpPr txBox="1">
                <a:spLocks noChangeArrowheads="1"/>
              </p:cNvSpPr>
              <p:nvPr/>
            </p:nvSpPr>
            <p:spPr bwMode="auto">
              <a:xfrm>
                <a:off x="4830" y="1536"/>
                <a:ext cx="487" cy="173"/>
              </a:xfrm>
              <a:prstGeom prst="rect">
                <a:avLst/>
              </a:prstGeom>
              <a:noFill/>
              <a:ln w="9525">
                <a:noFill/>
                <a:miter lim="800000"/>
                <a:headEnd/>
                <a:tailEnd/>
              </a:ln>
            </p:spPr>
            <p:txBody>
              <a:bodyPr wrap="none">
                <a:spAutoFit/>
              </a:bodyPr>
              <a:lstStyle/>
              <a:p>
                <a:r>
                  <a:rPr lang="en-US" altLang="en-US" sz="1200" b="1">
                    <a:solidFill>
                      <a:srgbClr val="009900"/>
                    </a:solidFill>
                  </a:rPr>
                  <a:t>Tribunals</a:t>
                </a:r>
              </a:p>
            </p:txBody>
          </p:sp>
        </p:grpSp>
        <p:sp>
          <p:nvSpPr>
            <p:cNvPr id="42006" name="Rectangle 63"/>
            <p:cNvSpPr>
              <a:spLocks noChangeArrowheads="1"/>
            </p:cNvSpPr>
            <p:nvPr/>
          </p:nvSpPr>
          <p:spPr bwMode="auto">
            <a:xfrm flipH="1">
              <a:off x="7658100" y="2535715"/>
              <a:ext cx="76200" cy="76200"/>
            </a:xfrm>
            <a:prstGeom prst="rect">
              <a:avLst/>
            </a:prstGeom>
            <a:solidFill>
              <a:srgbClr val="009900"/>
            </a:solidFill>
            <a:ln w="9525">
              <a:solidFill>
                <a:srgbClr val="009900"/>
              </a:solidFill>
              <a:miter lim="800000"/>
              <a:headEnd/>
              <a:tailEnd/>
            </a:ln>
          </p:spPr>
          <p:txBody>
            <a:bodyPr wrap="none" anchor="ctr"/>
            <a:lstStyle/>
            <a:p>
              <a:endParaRPr lang="en-US" altLang="en-US" sz="1800"/>
            </a:p>
          </p:txBody>
        </p:sp>
      </p:grpSp>
      <p:graphicFrame>
        <p:nvGraphicFramePr>
          <p:cNvPr id="2" name="Object 2"/>
          <p:cNvGraphicFramePr>
            <a:graphicFrameLocks noChangeAspect="1"/>
          </p:cNvGraphicFramePr>
          <p:nvPr>
            <p:extLst>
              <p:ext uri="{D42A27DB-BD31-4B8C-83A1-F6EECF244321}">
                <p14:modId xmlns:p14="http://schemas.microsoft.com/office/powerpoint/2010/main" val="4240791598"/>
              </p:ext>
            </p:extLst>
          </p:nvPr>
        </p:nvGraphicFramePr>
        <p:xfrm>
          <a:off x="631826" y="1395158"/>
          <a:ext cx="6692900" cy="4666701"/>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6"/>
          <p:cNvSpPr>
            <a:spLocks noGrp="1" noChangeArrowheads="1"/>
          </p:cNvSpPr>
          <p:nvPr>
            <p:ph type="sldNum" sz="quarter" idx="12"/>
          </p:nvPr>
        </p:nvSpPr>
        <p:spPr>
          <a:noFill/>
        </p:spPr>
        <p:txBody>
          <a:bodyPr/>
          <a:lstStyle/>
          <a:p>
            <a:r>
              <a:rPr lang="en-GB" altLang="en-US">
                <a:latin typeface="Calibri" pitchFamily="34" charset="0"/>
              </a:rPr>
              <a:t>1</a:t>
            </a:r>
          </a:p>
        </p:txBody>
      </p:sp>
      <p:pic>
        <p:nvPicPr>
          <p:cNvPr id="19458" name="Picture 450"/>
          <p:cNvPicPr>
            <a:picLocks noChangeAspect="1" noChangeArrowheads="1"/>
          </p:cNvPicPr>
          <p:nvPr/>
        </p:nvPicPr>
        <p:blipFill>
          <a:blip r:embed="rId2"/>
          <a:srcRect/>
          <a:stretch>
            <a:fillRect/>
          </a:stretch>
        </p:blipFill>
        <p:spPr bwMode="auto">
          <a:xfrm>
            <a:off x="7772400" y="396258"/>
            <a:ext cx="1066800" cy="998900"/>
          </a:xfrm>
          <a:prstGeom prst="rect">
            <a:avLst/>
          </a:prstGeom>
          <a:noFill/>
          <a:ln w="9525">
            <a:noFill/>
            <a:miter lim="800000"/>
            <a:headEnd/>
            <a:tailEnd/>
          </a:ln>
        </p:spPr>
      </p:pic>
      <p:sp>
        <p:nvSpPr>
          <p:cNvPr id="19459" name="Rectangle 48"/>
          <p:cNvSpPr>
            <a:spLocks/>
          </p:cNvSpPr>
          <p:nvPr/>
        </p:nvSpPr>
        <p:spPr bwMode="auto">
          <a:xfrm>
            <a:off x="7543800" y="209687"/>
            <a:ext cx="76200" cy="6764448"/>
          </a:xfrm>
          <a:prstGeom prst="rect">
            <a:avLst/>
          </a:prstGeom>
          <a:solidFill>
            <a:schemeClr val="tx1"/>
          </a:solidFill>
          <a:ln w="9525">
            <a:noFill/>
            <a:miter lim="800000"/>
            <a:headEnd/>
            <a:tailEnd/>
          </a:ln>
        </p:spPr>
        <p:txBody>
          <a:bodyPr lIns="182880" rIns="182880" anchor="ctr"/>
          <a:lstStyle/>
          <a:p>
            <a:pPr>
              <a:spcAft>
                <a:spcPts val="1000"/>
              </a:spcAft>
            </a:pPr>
            <a:endParaRPr lang="en-US" altLang="ja-JP" sz="800" i="1">
              <a:solidFill>
                <a:srgbClr val="FFFFFF"/>
              </a:solidFill>
              <a:latin typeface="Cambria" pitchFamily="18" charset="0"/>
              <a:ea typeface="SimSun" pitchFamily="2" charset="-122"/>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p:txBody>
      </p:sp>
      <p:sp>
        <p:nvSpPr>
          <p:cNvPr id="19460" name="Text Box 6"/>
          <p:cNvSpPr txBox="1">
            <a:spLocks noChangeArrowheads="1"/>
          </p:cNvSpPr>
          <p:nvPr/>
        </p:nvSpPr>
        <p:spPr bwMode="auto">
          <a:xfrm>
            <a:off x="7664450" y="1505779"/>
            <a:ext cx="1441450" cy="475509"/>
          </a:xfrm>
          <a:prstGeom prst="rect">
            <a:avLst/>
          </a:prstGeom>
          <a:noFill/>
          <a:ln w="9525">
            <a:noFill/>
            <a:miter lim="800000"/>
            <a:headEnd/>
            <a:tailEnd/>
          </a:ln>
        </p:spPr>
        <p:txBody>
          <a:bodyPr wrap="none">
            <a:spAutoFit/>
          </a:bodyPr>
          <a:lstStyle/>
          <a:p>
            <a:r>
              <a:rPr lang="en-US" altLang="zh-CN" sz="1200" b="1" i="1">
                <a:solidFill>
                  <a:srgbClr val="336699"/>
                </a:solidFill>
                <a:ea typeface="SimSun" pitchFamily="2" charset="-122"/>
              </a:rPr>
              <a:t>The United Nations </a:t>
            </a:r>
            <a:br>
              <a:rPr lang="en-US" altLang="zh-CN" sz="1200" b="1" i="1">
                <a:solidFill>
                  <a:srgbClr val="336699"/>
                </a:solidFill>
                <a:ea typeface="SimSun" pitchFamily="2" charset="-122"/>
              </a:rPr>
            </a:br>
            <a:r>
              <a:rPr lang="en-US" altLang="zh-CN" sz="1200" b="1" i="1">
                <a:solidFill>
                  <a:srgbClr val="336699"/>
                </a:solidFill>
                <a:ea typeface="SimSun" pitchFamily="2" charset="-122"/>
              </a:rPr>
              <a:t>Financial Situation</a:t>
            </a:r>
            <a:endParaRPr lang="en-GB" altLang="en-US" sz="1200" b="1" i="1">
              <a:solidFill>
                <a:srgbClr val="336699"/>
              </a:solidFill>
            </a:endParaRPr>
          </a:p>
        </p:txBody>
      </p:sp>
      <p:sp>
        <p:nvSpPr>
          <p:cNvPr id="19461" name="Text Box 7"/>
          <p:cNvSpPr txBox="1">
            <a:spLocks noChangeArrowheads="1"/>
          </p:cNvSpPr>
          <p:nvPr/>
        </p:nvSpPr>
        <p:spPr bwMode="auto">
          <a:xfrm>
            <a:off x="1127125" y="5347828"/>
            <a:ext cx="184150" cy="381397"/>
          </a:xfrm>
          <a:prstGeom prst="rect">
            <a:avLst/>
          </a:prstGeom>
          <a:noFill/>
          <a:ln w="9525">
            <a:noFill/>
            <a:miter lim="800000"/>
            <a:headEnd/>
            <a:tailEnd/>
          </a:ln>
        </p:spPr>
        <p:txBody>
          <a:bodyPr wrap="none">
            <a:spAutoFit/>
          </a:bodyPr>
          <a:lstStyle/>
          <a:p>
            <a:endParaRPr lang="en-US" altLang="en-US" sz="1800">
              <a:latin typeface="Arial" charset="0"/>
            </a:endParaRPr>
          </a:p>
        </p:txBody>
      </p:sp>
      <p:graphicFrame>
        <p:nvGraphicFramePr>
          <p:cNvPr id="19260" name="Group 828"/>
          <p:cNvGraphicFramePr>
            <a:graphicFrameLocks noGrp="1"/>
          </p:cNvGraphicFramePr>
          <p:nvPr>
            <p:extLst>
              <p:ext uri="{D42A27DB-BD31-4B8C-83A1-F6EECF244321}">
                <p14:modId xmlns:p14="http://schemas.microsoft.com/office/powerpoint/2010/main" val="2468588674"/>
              </p:ext>
            </p:extLst>
          </p:nvPr>
        </p:nvGraphicFramePr>
        <p:xfrm>
          <a:off x="120650" y="499919"/>
          <a:ext cx="7398950" cy="5501866"/>
        </p:xfrm>
        <a:graphic>
          <a:graphicData uri="http://schemas.openxmlformats.org/drawingml/2006/table">
            <a:tbl>
              <a:tblPr/>
              <a:tblGrid>
                <a:gridCol w="1415860">
                  <a:extLst>
                    <a:ext uri="{9D8B030D-6E8A-4147-A177-3AD203B41FA5}">
                      <a16:colId xmlns:a16="http://schemas.microsoft.com/office/drawing/2014/main" val="20000"/>
                    </a:ext>
                  </a:extLst>
                </a:gridCol>
                <a:gridCol w="1653964">
                  <a:extLst>
                    <a:ext uri="{9D8B030D-6E8A-4147-A177-3AD203B41FA5}">
                      <a16:colId xmlns:a16="http://schemas.microsoft.com/office/drawing/2014/main" val="20001"/>
                    </a:ext>
                  </a:extLst>
                </a:gridCol>
                <a:gridCol w="375901">
                  <a:extLst>
                    <a:ext uri="{9D8B030D-6E8A-4147-A177-3AD203B41FA5}">
                      <a16:colId xmlns:a16="http://schemas.microsoft.com/office/drawing/2014/main" val="20002"/>
                    </a:ext>
                  </a:extLst>
                </a:gridCol>
                <a:gridCol w="472225">
                  <a:extLst>
                    <a:ext uri="{9D8B030D-6E8A-4147-A177-3AD203B41FA5}">
                      <a16:colId xmlns:a16="http://schemas.microsoft.com/office/drawing/2014/main" val="20003"/>
                    </a:ext>
                  </a:extLst>
                </a:gridCol>
                <a:gridCol w="1269483">
                  <a:extLst>
                    <a:ext uri="{9D8B030D-6E8A-4147-A177-3AD203B41FA5}">
                      <a16:colId xmlns:a16="http://schemas.microsoft.com/office/drawing/2014/main" val="20004"/>
                    </a:ext>
                  </a:extLst>
                </a:gridCol>
                <a:gridCol w="1127703">
                  <a:extLst>
                    <a:ext uri="{9D8B030D-6E8A-4147-A177-3AD203B41FA5}">
                      <a16:colId xmlns:a16="http://schemas.microsoft.com/office/drawing/2014/main" val="20005"/>
                    </a:ext>
                  </a:extLst>
                </a:gridCol>
                <a:gridCol w="1083814">
                  <a:extLst>
                    <a:ext uri="{9D8B030D-6E8A-4147-A177-3AD203B41FA5}">
                      <a16:colId xmlns:a16="http://schemas.microsoft.com/office/drawing/2014/main" val="20006"/>
                    </a:ext>
                  </a:extLst>
                </a:gridCol>
              </a:tblGrid>
              <a:tr h="555205">
                <a:tc gridSpan="4">
                  <a:txBody>
                    <a:bodyPr/>
                    <a:lstStyle>
                      <a:lvl1pPr eaLnBrk="0" hangingPunct="0">
                        <a:spcBef>
                          <a:spcPct val="20000"/>
                        </a:spcBef>
                        <a:defRPr sz="2800">
                          <a:solidFill>
                            <a:schemeClr val="tx1"/>
                          </a:solidFill>
                          <a:latin typeface="Arial" charset="0"/>
                          <a:cs typeface="Arial" charset="0"/>
                        </a:defRPr>
                      </a:lvl1pPr>
                      <a:lvl2pPr marL="37931725" indent="-3747452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dirty="0">
                          <a:ln>
                            <a:noFill/>
                          </a:ln>
                          <a:solidFill>
                            <a:schemeClr val="tx1"/>
                          </a:solidFill>
                          <a:effectLst/>
                          <a:latin typeface="Calibri" pitchFamily="34" charset="0"/>
                          <a:cs typeface="Arial" charset="0"/>
                        </a:rPr>
                        <a:t>31 Dec 2016</a:t>
                      </a:r>
                    </a:p>
                  </a:txBody>
                  <a:tcPr marT="47551" marB="47551"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lvl1pPr eaLnBrk="0" hangingPunct="0">
                        <a:spcBef>
                          <a:spcPct val="20000"/>
                        </a:spcBef>
                        <a:defRPr sz="2800">
                          <a:solidFill>
                            <a:schemeClr val="tx1"/>
                          </a:solidFill>
                          <a:latin typeface="Arial" charset="0"/>
                          <a:cs typeface="Arial" charset="0"/>
                        </a:defRPr>
                      </a:lvl1pPr>
                      <a:lvl2pPr marL="37931725" indent="-3747452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400" b="0" i="0" u="none" strike="noStrike" cap="none" normalizeH="0" baseline="0" dirty="0">
                        <a:ln>
                          <a:noFill/>
                        </a:ln>
                        <a:solidFill>
                          <a:schemeClr val="tx1"/>
                        </a:solidFill>
                        <a:effectLst/>
                        <a:latin typeface="Calibri" pitchFamily="34" charset="0"/>
                        <a:cs typeface="Arial" charset="0"/>
                      </a:endParaRPr>
                    </a:p>
                  </a:txBody>
                  <a:tcPr marT="47551" marB="47551"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lvl1pPr eaLnBrk="0" hangingPunct="0">
                        <a:spcBef>
                          <a:spcPct val="20000"/>
                        </a:spcBef>
                        <a:defRPr sz="2800">
                          <a:solidFill>
                            <a:schemeClr val="tx1"/>
                          </a:solidFill>
                          <a:latin typeface="Arial" charset="0"/>
                          <a:cs typeface="Arial" charset="0"/>
                        </a:defRPr>
                      </a:lvl1pPr>
                      <a:lvl2pPr marL="37931725" indent="-3747452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dirty="0">
                        <a:ln>
                          <a:noFill/>
                        </a:ln>
                        <a:solidFill>
                          <a:schemeClr val="tx1"/>
                        </a:solidFill>
                        <a:effectLst/>
                        <a:latin typeface="Calibri" pitchFamily="34" charset="0"/>
                        <a:cs typeface="Arial" charset="0"/>
                      </a:endParaRPr>
                    </a:p>
                  </a:txBody>
                  <a:tcPr marT="47551" marB="47551"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GB"/>
                    </a:p>
                  </a:txBody>
                  <a:tcPr/>
                </a:tc>
                <a:tc>
                  <a:txBody>
                    <a:bodyPr/>
                    <a:lstStyle/>
                    <a:p>
                      <a:pPr marL="0" marR="0" lvl="0" indent="0" algn="r" defTabSz="914400" rtl="0" eaLnBrk="0" fontAlgn="base" latinLnBrk="0" hangingPunct="0">
                        <a:lnSpc>
                          <a:spcPct val="100000"/>
                        </a:lnSpc>
                        <a:spcBef>
                          <a:spcPct val="20000"/>
                        </a:spcBef>
                        <a:spcAft>
                          <a:spcPct val="0"/>
                        </a:spcAft>
                        <a:buClrTx/>
                        <a:buSzTx/>
                        <a:buFontTx/>
                        <a:buNone/>
                        <a:tabLst/>
                        <a:defRPr/>
                      </a:pPr>
                      <a:r>
                        <a:rPr kumimoji="0" lang="en-US" altLang="en-US" sz="1400" b="1" i="0" u="none" strike="noStrike" cap="none" normalizeH="0" baseline="0" dirty="0">
                          <a:ln>
                            <a:noFill/>
                          </a:ln>
                          <a:solidFill>
                            <a:schemeClr val="tx1"/>
                          </a:solidFill>
                          <a:effectLst/>
                          <a:latin typeface="Calibri" pitchFamily="34" charset="0"/>
                          <a:cs typeface="Arial" charset="0"/>
                        </a:rPr>
                        <a:t>30 Apr 2017</a:t>
                      </a:r>
                    </a:p>
                    <a:p>
                      <a:pPr marL="0" marR="0" lvl="0" indent="0" algn="r"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dirty="0">
                        <a:ln>
                          <a:noFill/>
                        </a:ln>
                        <a:solidFill>
                          <a:schemeClr val="tx1"/>
                        </a:solidFill>
                        <a:effectLst/>
                        <a:latin typeface="Calibri" pitchFamily="34" charset="0"/>
                        <a:cs typeface="Arial" charset="0"/>
                      </a:endParaRPr>
                    </a:p>
                  </a:txBody>
                  <a:tcPr marT="47551" marB="47551"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marL="37931725" indent="-3747452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dirty="0">
                          <a:ln>
                            <a:noFill/>
                          </a:ln>
                          <a:solidFill>
                            <a:schemeClr val="tx1"/>
                          </a:solidFill>
                          <a:effectLst/>
                          <a:latin typeface="Calibri" pitchFamily="34" charset="0"/>
                          <a:cs typeface="Arial" charset="0"/>
                        </a:rPr>
                        <a:t>31 Dec 2017</a:t>
                      </a:r>
                    </a:p>
                  </a:txBody>
                  <a:tcPr marT="47551" marB="47551"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marL="37931725" indent="-3747452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dirty="0">
                          <a:ln>
                            <a:noFill/>
                          </a:ln>
                          <a:solidFill>
                            <a:schemeClr val="tx1"/>
                          </a:solidFill>
                          <a:effectLst/>
                          <a:latin typeface="Calibri" pitchFamily="34" charset="0"/>
                          <a:cs typeface="Arial" charset="0"/>
                        </a:rPr>
                        <a:t>30 Apr 2018</a:t>
                      </a:r>
                    </a:p>
                  </a:txBody>
                  <a:tcPr marT="47551" marB="47551"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27379">
                <a:tc>
                  <a:txBody>
                    <a:bodyPr/>
                    <a:lstStyle>
                      <a:lvl1pPr eaLnBrk="0" hangingPunct="0">
                        <a:spcBef>
                          <a:spcPct val="20000"/>
                        </a:spcBef>
                        <a:defRPr sz="2800">
                          <a:solidFill>
                            <a:schemeClr val="tx1"/>
                          </a:solidFill>
                          <a:latin typeface="Arial" charset="0"/>
                          <a:cs typeface="Arial" charset="0"/>
                        </a:defRPr>
                      </a:lvl1pPr>
                      <a:lvl2pPr marL="37931725" indent="-3747452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dirty="0">
                          <a:ln>
                            <a:noFill/>
                          </a:ln>
                          <a:solidFill>
                            <a:schemeClr val="tx1"/>
                          </a:solidFill>
                          <a:effectLst/>
                          <a:latin typeface="Calibri" pitchFamily="34" charset="0"/>
                          <a:cs typeface="Arial" charset="0"/>
                        </a:rPr>
                        <a:t>Assessments</a:t>
                      </a:r>
                    </a:p>
                  </a:txBody>
                  <a:tcPr marT="47551" marB="47551"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dirty="0">
                          <a:ln>
                            <a:noFill/>
                          </a:ln>
                          <a:solidFill>
                            <a:srgbClr val="CC0000"/>
                          </a:solidFill>
                          <a:effectLst/>
                          <a:latin typeface="Calibri" pitchFamily="34" charset="0"/>
                          <a:cs typeface="Arial" charset="0"/>
                        </a:rPr>
                        <a:t>Regular budget</a:t>
                      </a:r>
                    </a:p>
                  </a:txBody>
                  <a:tcPr marT="47551" marB="47551"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gridSpan="2">
                  <a:txBody>
                    <a:bodyPr/>
                    <a:lstStyle/>
                    <a:p>
                      <a:pPr marL="0" marR="0" lvl="0" indent="0" algn="r" defTabSz="914400" rtl="0" eaLnBrk="0" fontAlgn="base" latinLnBrk="0" hangingPunct="0">
                        <a:lnSpc>
                          <a:spcPct val="100000"/>
                        </a:lnSpc>
                        <a:spcBef>
                          <a:spcPct val="20000"/>
                        </a:spcBef>
                        <a:spcAft>
                          <a:spcPct val="0"/>
                        </a:spcAft>
                        <a:buClrTx/>
                        <a:buSzTx/>
                        <a:buFontTx/>
                        <a:buNone/>
                        <a:tabLst/>
                        <a:defRPr/>
                      </a:pPr>
                      <a:r>
                        <a:rPr kumimoji="0" lang="en-US" altLang="en-US" sz="1400" b="0" i="0" u="none" strike="noStrike" cap="none" normalizeH="0" baseline="0" dirty="0">
                          <a:ln>
                            <a:noFill/>
                          </a:ln>
                          <a:solidFill>
                            <a:schemeClr val="tx1"/>
                          </a:solidFill>
                          <a:effectLst/>
                          <a:latin typeface="Calibri" pitchFamily="34" charset="0"/>
                          <a:cs typeface="Arial" charset="0"/>
                        </a:rPr>
                        <a:t>2,549</a:t>
                      </a:r>
                    </a:p>
                  </a:txBody>
                  <a:tcPr marT="47551" marB="47551"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hMerge="1">
                  <a:txBody>
                    <a:bodyPr/>
                    <a:lstStyle/>
                    <a:p>
                      <a:endParaRPr lang="en-GB" dirty="0"/>
                    </a:p>
                  </a:txBody>
                  <a:tcPr/>
                </a:tc>
                <a:tc>
                  <a:txBody>
                    <a:bodyPr/>
                    <a:lstStyle>
                      <a:lvl1pPr eaLnBrk="0" hangingPunct="0">
                        <a:spcBef>
                          <a:spcPct val="20000"/>
                        </a:spcBef>
                        <a:defRPr sz="2800">
                          <a:solidFill>
                            <a:schemeClr val="tx1"/>
                          </a:solidFill>
                          <a:latin typeface="Arial" charset="0"/>
                          <a:cs typeface="Arial" charset="0"/>
                        </a:defRPr>
                      </a:lvl1pPr>
                      <a:lvl2pPr marL="37931725" indent="-3747452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itchFamily="34" charset="0"/>
                          <a:cs typeface="Arial" charset="0"/>
                        </a:rPr>
                        <a:t>2,578</a:t>
                      </a:r>
                    </a:p>
                  </a:txBody>
                  <a:tcPr marT="47551" marB="47551"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marL="37931725" indent="-3747452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14400" rtl="0" eaLnBrk="0" fontAlgn="base" latinLnBrk="0" hangingPunct="0">
                        <a:lnSpc>
                          <a:spcPct val="100000"/>
                        </a:lnSpc>
                        <a:spcBef>
                          <a:spcPct val="20000"/>
                        </a:spcBef>
                        <a:spcAft>
                          <a:spcPct val="0"/>
                        </a:spcAft>
                        <a:buClrTx/>
                        <a:buSzTx/>
                        <a:buFontTx/>
                        <a:buNone/>
                        <a:tabLst/>
                        <a:defRPr/>
                      </a:pPr>
                      <a:r>
                        <a:rPr kumimoji="0" lang="en-US" altLang="en-US" sz="1400" b="0" i="0" u="none" strike="noStrike" cap="none" normalizeH="0" baseline="0" dirty="0">
                          <a:ln>
                            <a:noFill/>
                          </a:ln>
                          <a:solidFill>
                            <a:schemeClr val="tx1"/>
                          </a:solidFill>
                          <a:effectLst/>
                          <a:latin typeface="Calibri" pitchFamily="34" charset="0"/>
                          <a:cs typeface="Arial" charset="0"/>
                        </a:rPr>
                        <a:t>2,578</a:t>
                      </a:r>
                    </a:p>
                  </a:txBody>
                  <a:tcPr marT="47551" marB="47551"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marL="37931725" indent="-3747452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itchFamily="34" charset="0"/>
                          <a:cs typeface="Arial" charset="0"/>
                        </a:rPr>
                        <a:t>2,487</a:t>
                      </a:r>
                    </a:p>
                  </a:txBody>
                  <a:tcPr marT="47551" marB="47551"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extLst>
                  <a:ext uri="{0D108BD9-81ED-4DB2-BD59-A6C34878D82A}">
                    <a16:rowId xmlns:a16="http://schemas.microsoft.com/office/drawing/2014/main" val="10001"/>
                  </a:ext>
                </a:extLst>
              </a:tr>
              <a:tr h="327379">
                <a:tc>
                  <a:txBody>
                    <a:bodyPr/>
                    <a:lstStyle>
                      <a:lvl1pPr eaLnBrk="0" hangingPunct="0">
                        <a:spcBef>
                          <a:spcPct val="20000"/>
                        </a:spcBef>
                        <a:defRPr sz="2800">
                          <a:solidFill>
                            <a:schemeClr val="tx1"/>
                          </a:solidFill>
                          <a:latin typeface="Arial" charset="0"/>
                          <a:cs typeface="Arial" charset="0"/>
                        </a:defRPr>
                      </a:lvl1pPr>
                      <a:lvl2pPr marL="37931725" indent="-3747452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400" b="0" i="0" u="none" strike="noStrike" cap="none" normalizeH="0" baseline="0" dirty="0">
                        <a:ln>
                          <a:noFill/>
                        </a:ln>
                        <a:solidFill>
                          <a:schemeClr val="tx1"/>
                        </a:solidFill>
                        <a:effectLst/>
                        <a:latin typeface="Calibri" pitchFamily="34" charset="0"/>
                        <a:cs typeface="Arial" charset="0"/>
                      </a:endParaRPr>
                    </a:p>
                  </a:txBody>
                  <a:tcPr marT="47551" marB="47551" horzOverflow="overflow">
                    <a:lnL>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dirty="0">
                          <a:ln>
                            <a:noFill/>
                          </a:ln>
                          <a:solidFill>
                            <a:srgbClr val="0066CC"/>
                          </a:solidFill>
                          <a:effectLst/>
                          <a:latin typeface="Calibri" pitchFamily="34" charset="0"/>
                          <a:cs typeface="Arial" charset="0"/>
                        </a:rPr>
                        <a:t>Peacekeeping</a:t>
                      </a:r>
                    </a:p>
                  </a:txBody>
                  <a:tcPr marT="47551" marB="47551" horzOverflow="overflow">
                    <a:lnL>
                      <a:noFill/>
                    </a:lnL>
                    <a:lnR>
                      <a:noFill/>
                    </a:lnR>
                    <a:lnT>
                      <a:noFill/>
                    </a:lnT>
                    <a:lnB>
                      <a:noFill/>
                    </a:lnB>
                    <a:lnTlToBr>
                      <a:noFill/>
                    </a:lnTlToBr>
                    <a:lnBlToTr>
                      <a:noFill/>
                    </a:lnBlToTr>
                    <a:noFill/>
                  </a:tcPr>
                </a:tc>
                <a:tc gridSpan="2">
                  <a:txBody>
                    <a:bodyPr/>
                    <a:lstStyle/>
                    <a:p>
                      <a:pPr marL="0" marR="0" lvl="0" indent="0" algn="r" defTabSz="914400" rtl="0" eaLnBrk="0" fontAlgn="base" latinLnBrk="0" hangingPunct="0">
                        <a:lnSpc>
                          <a:spcPct val="100000"/>
                        </a:lnSpc>
                        <a:spcBef>
                          <a:spcPct val="20000"/>
                        </a:spcBef>
                        <a:spcAft>
                          <a:spcPct val="0"/>
                        </a:spcAft>
                        <a:buClrTx/>
                        <a:buSzTx/>
                        <a:buFontTx/>
                        <a:buNone/>
                        <a:tabLst/>
                        <a:defRPr/>
                      </a:pPr>
                      <a:r>
                        <a:rPr kumimoji="0" lang="en-US" altLang="en-US" sz="1400" b="0" i="0" u="none" strike="noStrike" cap="none" normalizeH="0" baseline="0" dirty="0">
                          <a:ln>
                            <a:noFill/>
                          </a:ln>
                          <a:solidFill>
                            <a:schemeClr val="tx1"/>
                          </a:solidFill>
                          <a:effectLst/>
                          <a:latin typeface="Calibri" pitchFamily="34" charset="0"/>
                          <a:cs typeface="Arial" charset="0"/>
                        </a:rPr>
                        <a:t>10,631*</a:t>
                      </a:r>
                    </a:p>
                  </a:txBody>
                  <a:tcPr marT="47551" marB="47551" horzOverflow="overflow">
                    <a:lnL>
                      <a:noFill/>
                    </a:lnL>
                    <a:lnR>
                      <a:noFill/>
                    </a:lnR>
                    <a:lnT>
                      <a:noFill/>
                    </a:lnT>
                    <a:lnB>
                      <a:noFill/>
                    </a:lnB>
                    <a:lnTlToBr>
                      <a:noFill/>
                    </a:lnTlToBr>
                    <a:lnBlToTr>
                      <a:noFill/>
                    </a:lnBlToTr>
                    <a:noFill/>
                  </a:tcPr>
                </a:tc>
                <a:tc hMerge="1">
                  <a:txBody>
                    <a:bodyPr/>
                    <a:lstStyle/>
                    <a:p>
                      <a:endParaRPr lang="en-GB"/>
                    </a:p>
                  </a:txBody>
                  <a:tcPr/>
                </a:tc>
                <a:tc>
                  <a:txBody>
                    <a:bodyPr/>
                    <a:lstStyle>
                      <a:lvl1pPr eaLnBrk="0" hangingPunct="0">
                        <a:spcBef>
                          <a:spcPct val="20000"/>
                        </a:spcBef>
                        <a:defRPr sz="2800">
                          <a:solidFill>
                            <a:schemeClr val="tx1"/>
                          </a:solidFill>
                          <a:latin typeface="Arial" charset="0"/>
                          <a:cs typeface="Arial" charset="0"/>
                        </a:defRPr>
                      </a:lvl1pPr>
                      <a:lvl2pPr marL="37931725" indent="-3747452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14400" rtl="0" eaLnBrk="0" fontAlgn="base" latinLnBrk="0" hangingPunct="0">
                        <a:lnSpc>
                          <a:spcPct val="100000"/>
                        </a:lnSpc>
                        <a:spcBef>
                          <a:spcPct val="20000"/>
                        </a:spcBef>
                        <a:spcAft>
                          <a:spcPct val="0"/>
                        </a:spcAft>
                        <a:buClrTx/>
                        <a:buSzTx/>
                        <a:buFontTx/>
                        <a:buNone/>
                        <a:tabLst/>
                        <a:defRPr/>
                      </a:pPr>
                      <a:r>
                        <a:rPr kumimoji="0" lang="en-US" altLang="en-US" sz="1400" b="0" i="0" u="none" strike="noStrike" cap="none" normalizeH="0" baseline="0" dirty="0">
                          <a:ln>
                            <a:noFill/>
                          </a:ln>
                          <a:solidFill>
                            <a:schemeClr val="tx1"/>
                          </a:solidFill>
                          <a:effectLst/>
                          <a:latin typeface="Calibri" pitchFamily="34" charset="0"/>
                          <a:cs typeface="Arial" charset="0"/>
                        </a:rPr>
                        <a:t>1,161</a:t>
                      </a:r>
                    </a:p>
                  </a:txBody>
                  <a:tcPr marT="47551" marB="47551"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marL="37931725" indent="-3747452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itchFamily="34" charset="0"/>
                          <a:cs typeface="Arial" charset="0"/>
                        </a:rPr>
                        <a:t>6,866</a:t>
                      </a:r>
                    </a:p>
                  </a:txBody>
                  <a:tcPr marT="47551" marB="47551"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marL="37931725" indent="-3747452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14400" rtl="0" eaLnBrk="0" fontAlgn="base" latinLnBrk="0" hangingPunct="0">
                        <a:lnSpc>
                          <a:spcPct val="100000"/>
                        </a:lnSpc>
                        <a:spcBef>
                          <a:spcPct val="20000"/>
                        </a:spcBef>
                        <a:spcAft>
                          <a:spcPct val="0"/>
                        </a:spcAft>
                        <a:buClrTx/>
                        <a:buSzTx/>
                        <a:buFontTx/>
                        <a:buNone/>
                        <a:tabLst/>
                        <a:defRPr/>
                      </a:pPr>
                      <a:r>
                        <a:rPr kumimoji="0" lang="en-US" altLang="en-US" sz="1400" b="0" i="0" u="none" strike="noStrike" cap="none" normalizeH="0" baseline="0" dirty="0">
                          <a:ln>
                            <a:noFill/>
                          </a:ln>
                          <a:solidFill>
                            <a:schemeClr val="tx1"/>
                          </a:solidFill>
                          <a:effectLst/>
                          <a:latin typeface="Calibri" pitchFamily="34" charset="0"/>
                          <a:cs typeface="Arial" charset="0"/>
                        </a:rPr>
                        <a:t>1,457</a:t>
                      </a:r>
                    </a:p>
                  </a:txBody>
                  <a:tcPr marT="47551" marB="47551"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2"/>
                  </a:ext>
                </a:extLst>
              </a:tr>
              <a:tr h="327379">
                <a:tc>
                  <a:txBody>
                    <a:bodyPr/>
                    <a:lstStyle>
                      <a:lvl1pPr eaLnBrk="0" hangingPunct="0">
                        <a:spcBef>
                          <a:spcPct val="20000"/>
                        </a:spcBef>
                        <a:defRPr sz="2800">
                          <a:solidFill>
                            <a:schemeClr val="tx1"/>
                          </a:solidFill>
                          <a:latin typeface="Arial" charset="0"/>
                          <a:cs typeface="Arial" charset="0"/>
                        </a:defRPr>
                      </a:lvl1pPr>
                      <a:lvl2pPr marL="37931725" indent="-3747452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400" b="0" i="0" u="none" strike="noStrike" cap="none" normalizeH="0" baseline="0" dirty="0">
                        <a:ln>
                          <a:noFill/>
                        </a:ln>
                        <a:solidFill>
                          <a:schemeClr val="tx1"/>
                        </a:solidFill>
                        <a:effectLst/>
                        <a:latin typeface="Calibri" pitchFamily="34" charset="0"/>
                        <a:cs typeface="Arial" charset="0"/>
                      </a:endParaRPr>
                    </a:p>
                  </a:txBody>
                  <a:tcPr marT="47551" marB="47551" horzOverflow="overflow">
                    <a:lnL>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dirty="0">
                          <a:ln>
                            <a:noFill/>
                          </a:ln>
                          <a:solidFill>
                            <a:srgbClr val="009900"/>
                          </a:solidFill>
                          <a:effectLst/>
                          <a:latin typeface="Calibri" pitchFamily="34" charset="0"/>
                          <a:cs typeface="Arial" charset="0"/>
                        </a:rPr>
                        <a:t>Tribunals</a:t>
                      </a:r>
                    </a:p>
                  </a:txBody>
                  <a:tcPr marT="47551" marB="47551" horzOverflow="overflow">
                    <a:lnL>
                      <a:noFill/>
                    </a:lnL>
                    <a:lnR>
                      <a:noFill/>
                    </a:lnR>
                    <a:lnT>
                      <a:noFill/>
                    </a:lnT>
                    <a:lnB>
                      <a:noFill/>
                    </a:lnB>
                    <a:lnTlToBr>
                      <a:noFill/>
                    </a:lnTlToBr>
                    <a:lnBlToTr>
                      <a:noFill/>
                    </a:lnBlToTr>
                    <a:noFill/>
                  </a:tcPr>
                </a:tc>
                <a:tc gridSpan="2">
                  <a:txBody>
                    <a:bodyPr/>
                    <a:lstStyle/>
                    <a:p>
                      <a:pPr marL="0" marR="0" lvl="0" indent="0" algn="r" defTabSz="914400" rtl="0" eaLnBrk="0" fontAlgn="base" latinLnBrk="0" hangingPunct="0">
                        <a:lnSpc>
                          <a:spcPct val="100000"/>
                        </a:lnSpc>
                        <a:spcBef>
                          <a:spcPct val="20000"/>
                        </a:spcBef>
                        <a:spcAft>
                          <a:spcPct val="0"/>
                        </a:spcAft>
                        <a:buClrTx/>
                        <a:buSzTx/>
                        <a:buFontTx/>
                        <a:buNone/>
                        <a:tabLst/>
                        <a:defRPr/>
                      </a:pPr>
                      <a:r>
                        <a:rPr kumimoji="0" lang="en-US" altLang="en-US" sz="1400" b="0" i="0" u="none" strike="noStrike" cap="none" normalizeH="0" baseline="0" dirty="0">
                          <a:ln>
                            <a:noFill/>
                          </a:ln>
                          <a:solidFill>
                            <a:schemeClr val="tx1"/>
                          </a:solidFill>
                          <a:effectLst/>
                          <a:latin typeface="Calibri" pitchFamily="34" charset="0"/>
                          <a:cs typeface="Arial" charset="0"/>
                        </a:rPr>
                        <a:t>66</a:t>
                      </a:r>
                    </a:p>
                  </a:txBody>
                  <a:tcPr marT="47551" marB="47551" horzOverflow="overflow">
                    <a:lnL>
                      <a:noFill/>
                    </a:lnL>
                    <a:lnR>
                      <a:noFill/>
                    </a:lnR>
                    <a:lnT>
                      <a:noFill/>
                    </a:lnT>
                    <a:lnB>
                      <a:noFill/>
                    </a:lnB>
                    <a:lnTlToBr>
                      <a:noFill/>
                    </a:lnTlToBr>
                    <a:lnBlToTr>
                      <a:noFill/>
                    </a:lnBlToTr>
                    <a:noFill/>
                  </a:tcPr>
                </a:tc>
                <a:tc hMerge="1">
                  <a:txBody>
                    <a:bodyPr/>
                    <a:lstStyle/>
                    <a:p>
                      <a:endParaRPr lang="en-GB" dirty="0"/>
                    </a:p>
                  </a:txBody>
                  <a:tcPr/>
                </a:tc>
                <a:tc>
                  <a:txBody>
                    <a:bodyPr/>
                    <a:lstStyle>
                      <a:lvl1pPr eaLnBrk="0" hangingPunct="0">
                        <a:spcBef>
                          <a:spcPct val="20000"/>
                        </a:spcBef>
                        <a:defRPr sz="2800">
                          <a:solidFill>
                            <a:schemeClr val="tx1"/>
                          </a:solidFill>
                          <a:latin typeface="Arial" charset="0"/>
                          <a:cs typeface="Arial" charset="0"/>
                        </a:defRPr>
                      </a:lvl1pPr>
                      <a:lvl2pPr marL="37931725" indent="-3747452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itchFamily="34" charset="0"/>
                          <a:cs typeface="Arial" charset="0"/>
                        </a:rPr>
                        <a:t>109</a:t>
                      </a:r>
                    </a:p>
                  </a:txBody>
                  <a:tcPr marT="47551" marB="47551"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marL="37931725" indent="-3747452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itchFamily="34" charset="0"/>
                          <a:cs typeface="Arial" charset="0"/>
                        </a:rPr>
                        <a:t>109</a:t>
                      </a:r>
                    </a:p>
                  </a:txBody>
                  <a:tcPr marT="47551" marB="47551"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marL="37931725" indent="-3747452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itchFamily="34" charset="0"/>
                          <a:cs typeface="Arial" charset="0"/>
                        </a:rPr>
                        <a:t>84</a:t>
                      </a:r>
                    </a:p>
                  </a:txBody>
                  <a:tcPr marT="47551" marB="47551"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3"/>
                  </a:ext>
                </a:extLst>
              </a:tr>
              <a:tr h="328029">
                <a:tc>
                  <a:txBody>
                    <a:bodyPr/>
                    <a:lstStyle>
                      <a:lvl1pPr eaLnBrk="0" hangingPunct="0">
                        <a:spcBef>
                          <a:spcPct val="20000"/>
                        </a:spcBef>
                        <a:defRPr sz="2800">
                          <a:solidFill>
                            <a:schemeClr val="tx1"/>
                          </a:solidFill>
                          <a:latin typeface="Arial" charset="0"/>
                          <a:cs typeface="Arial" charset="0"/>
                        </a:defRPr>
                      </a:lvl1pPr>
                      <a:lvl2pPr marL="37931725" indent="-3747452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400" b="0" i="0" u="none" strike="noStrike" cap="none" normalizeH="0" baseline="0" dirty="0">
                        <a:ln>
                          <a:noFill/>
                        </a:ln>
                        <a:solidFill>
                          <a:schemeClr val="tx1"/>
                        </a:solidFill>
                        <a:effectLst/>
                        <a:latin typeface="Calibri" pitchFamily="34" charset="0"/>
                        <a:cs typeface="Arial" charset="0"/>
                      </a:endParaRPr>
                    </a:p>
                  </a:txBody>
                  <a:tcPr marT="47551" marB="47551"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dirty="0">
                        <a:ln>
                          <a:noFill/>
                        </a:ln>
                        <a:solidFill>
                          <a:srgbClr val="FF6600"/>
                        </a:solidFill>
                        <a:effectLst/>
                        <a:latin typeface="Calibri" pitchFamily="34" charset="0"/>
                        <a:cs typeface="Arial" charset="0"/>
                      </a:endParaRPr>
                    </a:p>
                  </a:txBody>
                  <a:tcPr marT="47551" marB="47551"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0" fontAlgn="base" latinLnBrk="0" hangingPunct="0">
                        <a:lnSpc>
                          <a:spcPct val="100000"/>
                        </a:lnSpc>
                        <a:spcBef>
                          <a:spcPct val="20000"/>
                        </a:spcBef>
                        <a:spcAft>
                          <a:spcPct val="0"/>
                        </a:spcAft>
                        <a:buClrTx/>
                        <a:buSzTx/>
                        <a:buFontTx/>
                        <a:buNone/>
                        <a:tabLst/>
                      </a:pPr>
                      <a:endParaRPr kumimoji="0" lang="en-US" altLang="en-US" sz="1400" b="0" i="0" u="none" strike="noStrike" cap="none" normalizeH="0" baseline="0" dirty="0">
                        <a:ln>
                          <a:noFill/>
                        </a:ln>
                        <a:solidFill>
                          <a:schemeClr val="tx1"/>
                        </a:solidFill>
                        <a:effectLst/>
                        <a:latin typeface="Calibri" pitchFamily="34" charset="0"/>
                        <a:cs typeface="Arial" charset="0"/>
                      </a:endParaRPr>
                    </a:p>
                  </a:txBody>
                  <a:tcPr marT="47551" marB="47551"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GB" dirty="0"/>
                    </a:p>
                  </a:txBody>
                  <a:tcPr/>
                </a:tc>
                <a:tc>
                  <a:txBody>
                    <a:bodyPr/>
                    <a:lstStyle>
                      <a:lvl1pPr eaLnBrk="0" hangingPunct="0">
                        <a:spcBef>
                          <a:spcPct val="20000"/>
                        </a:spcBef>
                        <a:defRPr sz="2800">
                          <a:solidFill>
                            <a:schemeClr val="tx1"/>
                          </a:solidFill>
                          <a:latin typeface="Arial" charset="0"/>
                          <a:cs typeface="Arial" charset="0"/>
                        </a:defRPr>
                      </a:lvl1pPr>
                      <a:lvl2pPr marL="37931725" indent="-3747452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14400" rtl="0" eaLnBrk="0" fontAlgn="base" latinLnBrk="0" hangingPunct="0">
                        <a:lnSpc>
                          <a:spcPct val="100000"/>
                        </a:lnSpc>
                        <a:spcBef>
                          <a:spcPct val="20000"/>
                        </a:spcBef>
                        <a:spcAft>
                          <a:spcPct val="0"/>
                        </a:spcAft>
                        <a:buClrTx/>
                        <a:buSzTx/>
                        <a:buFontTx/>
                        <a:buNone/>
                        <a:tabLst/>
                        <a:defRPr/>
                      </a:pPr>
                      <a:endParaRPr kumimoji="0" lang="en-US" altLang="en-US" sz="1400" b="0" i="0" u="none" strike="noStrike" cap="none" normalizeH="0" baseline="0" dirty="0">
                        <a:ln>
                          <a:noFill/>
                        </a:ln>
                        <a:solidFill>
                          <a:schemeClr val="tx1"/>
                        </a:solidFill>
                        <a:effectLst/>
                        <a:latin typeface="Calibri" pitchFamily="34" charset="0"/>
                        <a:cs typeface="Arial" charset="0"/>
                      </a:endParaRPr>
                    </a:p>
                  </a:txBody>
                  <a:tcPr marT="47551" marB="47551"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marL="37931725" indent="-3747452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14400" rtl="0" eaLnBrk="0" fontAlgn="base" latinLnBrk="0" hangingPunct="0">
                        <a:lnSpc>
                          <a:spcPct val="100000"/>
                        </a:lnSpc>
                        <a:spcBef>
                          <a:spcPct val="20000"/>
                        </a:spcBef>
                        <a:spcAft>
                          <a:spcPct val="0"/>
                        </a:spcAft>
                        <a:buClrTx/>
                        <a:buSzTx/>
                        <a:buFontTx/>
                        <a:buNone/>
                        <a:tabLst/>
                        <a:defRPr/>
                      </a:pPr>
                      <a:endParaRPr kumimoji="0" lang="en-US" altLang="en-US" sz="1400" b="0" i="0" u="none" strike="noStrike" cap="none" normalizeH="0" baseline="0" dirty="0">
                        <a:ln>
                          <a:noFill/>
                        </a:ln>
                        <a:solidFill>
                          <a:schemeClr val="tx1"/>
                        </a:solidFill>
                        <a:effectLst/>
                        <a:latin typeface="Calibri" pitchFamily="34" charset="0"/>
                        <a:cs typeface="Arial" charset="0"/>
                      </a:endParaRPr>
                    </a:p>
                  </a:txBody>
                  <a:tcPr marT="47551" marB="47551"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marL="37931725" indent="-3747452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14400" rtl="0" eaLnBrk="0" fontAlgn="base" latinLnBrk="0" hangingPunct="0">
                        <a:lnSpc>
                          <a:spcPct val="100000"/>
                        </a:lnSpc>
                        <a:spcBef>
                          <a:spcPct val="20000"/>
                        </a:spcBef>
                        <a:spcAft>
                          <a:spcPct val="0"/>
                        </a:spcAft>
                        <a:buClrTx/>
                        <a:buSzTx/>
                        <a:buFontTx/>
                        <a:buNone/>
                        <a:tabLst/>
                        <a:defRPr/>
                      </a:pPr>
                      <a:endParaRPr kumimoji="0" lang="en-US" altLang="en-US" sz="1400" b="0" i="0" u="none" strike="noStrike" cap="none" normalizeH="0" baseline="0" dirty="0">
                        <a:ln>
                          <a:noFill/>
                        </a:ln>
                        <a:solidFill>
                          <a:schemeClr val="tx1"/>
                        </a:solidFill>
                        <a:effectLst/>
                        <a:latin typeface="Calibri" pitchFamily="34" charset="0"/>
                        <a:cs typeface="Arial" charset="0"/>
                      </a:endParaRPr>
                    </a:p>
                  </a:txBody>
                  <a:tcPr marT="47551" marB="47551"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55636">
                <a:tc>
                  <a:txBody>
                    <a:bodyPr/>
                    <a:lstStyle>
                      <a:lvl1pPr eaLnBrk="0" hangingPunct="0">
                        <a:spcBef>
                          <a:spcPct val="20000"/>
                        </a:spcBef>
                        <a:defRPr sz="2800">
                          <a:solidFill>
                            <a:schemeClr val="tx1"/>
                          </a:solidFill>
                          <a:latin typeface="Arial" charset="0"/>
                          <a:cs typeface="Arial" charset="0"/>
                        </a:defRPr>
                      </a:lvl1pPr>
                      <a:lvl2pPr marL="37931725" indent="-3747452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dirty="0">
                          <a:ln>
                            <a:noFill/>
                          </a:ln>
                          <a:solidFill>
                            <a:schemeClr val="tx1"/>
                          </a:solidFill>
                          <a:effectLst/>
                          <a:latin typeface="Calibri" pitchFamily="34" charset="0"/>
                          <a:cs typeface="Arial" charset="0"/>
                        </a:rPr>
                        <a:t>Unpaid</a:t>
                      </a:r>
                    </a:p>
                  </a:txBody>
                  <a:tcPr marT="47551" marB="47551"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dirty="0">
                          <a:ln>
                            <a:noFill/>
                          </a:ln>
                          <a:solidFill>
                            <a:srgbClr val="CC0000"/>
                          </a:solidFill>
                          <a:effectLst/>
                          <a:latin typeface="Calibri" pitchFamily="34" charset="0"/>
                          <a:cs typeface="Arial" charset="0"/>
                        </a:rPr>
                        <a:t>Regular budget</a:t>
                      </a:r>
                    </a:p>
                  </a:txBody>
                  <a:tcPr marT="47551" marB="47551"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gridSpan="2">
                  <a:txBody>
                    <a:bodyPr/>
                    <a:lstStyle/>
                    <a:p>
                      <a:pPr marL="0" marR="0" lvl="0" indent="0" algn="r" defTabSz="914400" rtl="0" eaLnBrk="0" fontAlgn="base" latinLnBrk="0" hangingPunct="0">
                        <a:lnSpc>
                          <a:spcPct val="100000"/>
                        </a:lnSpc>
                        <a:spcBef>
                          <a:spcPct val="20000"/>
                        </a:spcBef>
                        <a:spcAft>
                          <a:spcPct val="0"/>
                        </a:spcAft>
                        <a:buClrTx/>
                        <a:buSzTx/>
                        <a:buFontTx/>
                        <a:buNone/>
                        <a:tabLst/>
                        <a:defRPr/>
                      </a:pPr>
                      <a:r>
                        <a:rPr kumimoji="0" lang="en-US" altLang="en-US" sz="1400" b="0" i="0" u="none" strike="noStrike" cap="none" normalizeH="0" baseline="0" dirty="0">
                          <a:ln>
                            <a:noFill/>
                          </a:ln>
                          <a:solidFill>
                            <a:schemeClr val="tx1"/>
                          </a:solidFill>
                          <a:effectLst/>
                          <a:latin typeface="Calibri" pitchFamily="34" charset="0"/>
                          <a:cs typeface="Arial" charset="0"/>
                        </a:rPr>
                        <a:t>409</a:t>
                      </a:r>
                    </a:p>
                  </a:txBody>
                  <a:tcPr marT="47551" marB="47551"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hMerge="1">
                  <a:txBody>
                    <a:bodyPr/>
                    <a:lstStyle/>
                    <a:p>
                      <a:endParaRPr lang="en-GB"/>
                    </a:p>
                  </a:txBody>
                  <a:tcPr/>
                </a:tc>
                <a:tc>
                  <a:txBody>
                    <a:bodyPr/>
                    <a:lstStyle>
                      <a:lvl1pPr eaLnBrk="0" hangingPunct="0">
                        <a:spcBef>
                          <a:spcPct val="20000"/>
                        </a:spcBef>
                        <a:defRPr sz="2800">
                          <a:solidFill>
                            <a:schemeClr val="tx1"/>
                          </a:solidFill>
                          <a:latin typeface="Arial" charset="0"/>
                          <a:cs typeface="Arial" charset="0"/>
                        </a:defRPr>
                      </a:lvl1pPr>
                      <a:lvl2pPr marL="37931725" indent="-3747452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itchFamily="34" charset="0"/>
                          <a:cs typeface="Arial" charset="0"/>
                        </a:rPr>
                        <a:t>1,395</a:t>
                      </a:r>
                    </a:p>
                  </a:txBody>
                  <a:tcPr marT="47551" marB="47551"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marL="37931725" indent="-3747452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14400" rtl="0" eaLnBrk="0" fontAlgn="base" latinLnBrk="0" hangingPunct="0">
                        <a:lnSpc>
                          <a:spcPct val="100000"/>
                        </a:lnSpc>
                        <a:spcBef>
                          <a:spcPct val="20000"/>
                        </a:spcBef>
                        <a:spcAft>
                          <a:spcPct val="0"/>
                        </a:spcAft>
                        <a:buClrTx/>
                        <a:buSzTx/>
                        <a:buFontTx/>
                        <a:buNone/>
                        <a:tabLst/>
                        <a:defRPr/>
                      </a:pPr>
                      <a:r>
                        <a:rPr kumimoji="0" lang="en-US" altLang="en-US" sz="1400" b="0" i="0" u="none" strike="noStrike" cap="none" normalizeH="0" baseline="0" dirty="0">
                          <a:ln>
                            <a:noFill/>
                          </a:ln>
                          <a:solidFill>
                            <a:schemeClr val="tx1"/>
                          </a:solidFill>
                          <a:effectLst/>
                          <a:latin typeface="Calibri" pitchFamily="34" charset="0"/>
                          <a:cs typeface="Arial" charset="0"/>
                        </a:rPr>
                        <a:t>531</a:t>
                      </a:r>
                    </a:p>
                  </a:txBody>
                  <a:tcPr marT="47551" marB="47551"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marL="37931725" indent="-3747452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itchFamily="34" charset="0"/>
                          <a:cs typeface="Arial" charset="0"/>
                        </a:rPr>
                        <a:t>1,561</a:t>
                      </a:r>
                    </a:p>
                  </a:txBody>
                  <a:tcPr marT="47551" marB="47551"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extLst>
                  <a:ext uri="{0D108BD9-81ED-4DB2-BD59-A6C34878D82A}">
                    <a16:rowId xmlns:a16="http://schemas.microsoft.com/office/drawing/2014/main" val="10005"/>
                  </a:ext>
                </a:extLst>
              </a:tr>
              <a:tr h="342644">
                <a:tc>
                  <a:txBody>
                    <a:bodyPr/>
                    <a:lstStyle>
                      <a:lvl1pPr eaLnBrk="0" hangingPunct="0">
                        <a:spcBef>
                          <a:spcPct val="20000"/>
                        </a:spcBef>
                        <a:defRPr sz="2800">
                          <a:solidFill>
                            <a:schemeClr val="tx1"/>
                          </a:solidFill>
                          <a:latin typeface="Arial" charset="0"/>
                          <a:cs typeface="Arial" charset="0"/>
                        </a:defRPr>
                      </a:lvl1pPr>
                      <a:lvl2pPr marL="37931725" indent="-3747452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dirty="0">
                          <a:ln>
                            <a:noFill/>
                          </a:ln>
                          <a:solidFill>
                            <a:schemeClr val="tx1"/>
                          </a:solidFill>
                          <a:effectLst/>
                          <a:latin typeface="Calibri" pitchFamily="34" charset="0"/>
                          <a:cs typeface="Arial" charset="0"/>
                        </a:rPr>
                        <a:t>Assessments</a:t>
                      </a:r>
                    </a:p>
                  </a:txBody>
                  <a:tcPr marT="47551" marB="47551" horzOverflow="overflow">
                    <a:lnL>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dirty="0">
                          <a:ln>
                            <a:noFill/>
                          </a:ln>
                          <a:solidFill>
                            <a:srgbClr val="0066CC"/>
                          </a:solidFill>
                          <a:effectLst/>
                          <a:latin typeface="Calibri" pitchFamily="34" charset="0"/>
                          <a:cs typeface="Arial" charset="0"/>
                        </a:rPr>
                        <a:t>Peacekeeping</a:t>
                      </a:r>
                    </a:p>
                  </a:txBody>
                  <a:tcPr marT="47551" marB="47551" horzOverflow="overflow">
                    <a:lnL>
                      <a:noFill/>
                    </a:lnL>
                    <a:lnR>
                      <a:noFill/>
                    </a:lnR>
                    <a:lnT>
                      <a:noFill/>
                    </a:lnT>
                    <a:lnB>
                      <a:noFill/>
                    </a:lnB>
                    <a:lnTlToBr>
                      <a:noFill/>
                    </a:lnTlToBr>
                    <a:lnBlToTr>
                      <a:noFill/>
                    </a:lnBlToTr>
                    <a:noFill/>
                  </a:tcPr>
                </a:tc>
                <a:tc gridSpan="2">
                  <a:txBody>
                    <a:bodyPr/>
                    <a:lstStyle/>
                    <a:p>
                      <a:pPr marL="0" marR="0" lvl="0" indent="0" algn="r" defTabSz="914400" rtl="0" eaLnBrk="0" fontAlgn="base" latinLnBrk="0" hangingPunct="0">
                        <a:lnSpc>
                          <a:spcPct val="100000"/>
                        </a:lnSpc>
                        <a:spcBef>
                          <a:spcPct val="20000"/>
                        </a:spcBef>
                        <a:spcAft>
                          <a:spcPct val="0"/>
                        </a:spcAft>
                        <a:buClrTx/>
                        <a:buSzTx/>
                        <a:buFontTx/>
                        <a:buNone/>
                        <a:tabLst/>
                        <a:defRPr/>
                      </a:pPr>
                      <a:r>
                        <a:rPr kumimoji="0" lang="en-US" altLang="en-US" sz="1400" b="0" i="0" u="none" strike="noStrike" cap="none" normalizeH="0" baseline="0" dirty="0">
                          <a:ln>
                            <a:noFill/>
                          </a:ln>
                          <a:solidFill>
                            <a:schemeClr val="tx1"/>
                          </a:solidFill>
                          <a:effectLst/>
                          <a:latin typeface="Calibri" pitchFamily="34" charset="0"/>
                          <a:cs typeface="Arial" charset="0"/>
                        </a:rPr>
                        <a:t>1,802</a:t>
                      </a:r>
                    </a:p>
                  </a:txBody>
                  <a:tcPr marT="47551" marB="47551" horzOverflow="overflow">
                    <a:lnL>
                      <a:noFill/>
                    </a:lnL>
                    <a:lnR>
                      <a:noFill/>
                    </a:lnR>
                    <a:lnT>
                      <a:noFill/>
                    </a:lnT>
                    <a:lnB>
                      <a:noFill/>
                    </a:lnB>
                    <a:lnTlToBr>
                      <a:noFill/>
                    </a:lnTlToBr>
                    <a:lnBlToTr>
                      <a:noFill/>
                    </a:lnBlToTr>
                    <a:noFill/>
                  </a:tcPr>
                </a:tc>
                <a:tc hMerge="1">
                  <a:txBody>
                    <a:bodyPr/>
                    <a:lstStyle/>
                    <a:p>
                      <a:endParaRPr lang="en-GB"/>
                    </a:p>
                  </a:txBody>
                  <a:tcPr/>
                </a:tc>
                <a:tc>
                  <a:txBody>
                    <a:bodyPr/>
                    <a:lstStyle>
                      <a:lvl1pPr eaLnBrk="0" hangingPunct="0">
                        <a:spcBef>
                          <a:spcPct val="20000"/>
                        </a:spcBef>
                        <a:defRPr sz="2800">
                          <a:solidFill>
                            <a:schemeClr val="tx1"/>
                          </a:solidFill>
                          <a:latin typeface="Arial" charset="0"/>
                          <a:cs typeface="Arial" charset="0"/>
                        </a:defRPr>
                      </a:lvl1pPr>
                      <a:lvl2pPr marL="37931725" indent="-3747452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itchFamily="34" charset="0"/>
                          <a:cs typeface="Arial" charset="0"/>
                        </a:rPr>
                        <a:t>1,679</a:t>
                      </a:r>
                    </a:p>
                  </a:txBody>
                  <a:tcPr marT="47551" marB="47551"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marL="37931725" indent="-3747452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itchFamily="34" charset="0"/>
                          <a:cs typeface="Arial" charset="0"/>
                        </a:rPr>
                        <a:t>1,930</a:t>
                      </a:r>
                    </a:p>
                  </a:txBody>
                  <a:tcPr marT="47551" marB="47551"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marL="37931725" indent="-3747452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itchFamily="34" charset="0"/>
                          <a:cs typeface="Arial" charset="0"/>
                        </a:rPr>
                        <a:t>2,270</a:t>
                      </a:r>
                    </a:p>
                  </a:txBody>
                  <a:tcPr marT="47551" marB="47551"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6"/>
                  </a:ext>
                </a:extLst>
              </a:tr>
              <a:tr h="334524">
                <a:tc>
                  <a:txBody>
                    <a:bodyPr/>
                    <a:lstStyle>
                      <a:lvl1pPr eaLnBrk="0" hangingPunct="0">
                        <a:spcBef>
                          <a:spcPct val="20000"/>
                        </a:spcBef>
                        <a:defRPr sz="2800">
                          <a:solidFill>
                            <a:schemeClr val="tx1"/>
                          </a:solidFill>
                          <a:latin typeface="Arial" charset="0"/>
                          <a:cs typeface="Arial" charset="0"/>
                        </a:defRPr>
                      </a:lvl1pPr>
                      <a:lvl2pPr marL="37931725" indent="-3747452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400" b="0" i="0" u="none" strike="noStrike" cap="none" normalizeH="0" baseline="0" dirty="0">
                        <a:ln>
                          <a:noFill/>
                        </a:ln>
                        <a:solidFill>
                          <a:schemeClr val="tx1"/>
                        </a:solidFill>
                        <a:effectLst/>
                        <a:latin typeface="Calibri" pitchFamily="34" charset="0"/>
                        <a:cs typeface="Arial" charset="0"/>
                      </a:endParaRPr>
                    </a:p>
                  </a:txBody>
                  <a:tcPr marT="47551" marB="47551" horzOverflow="overflow">
                    <a:lnL>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dirty="0">
                          <a:ln>
                            <a:noFill/>
                          </a:ln>
                          <a:solidFill>
                            <a:srgbClr val="009900"/>
                          </a:solidFill>
                          <a:effectLst/>
                          <a:latin typeface="Calibri" pitchFamily="34" charset="0"/>
                          <a:cs typeface="Arial" charset="0"/>
                        </a:rPr>
                        <a:t>Tribunals</a:t>
                      </a:r>
                    </a:p>
                  </a:txBody>
                  <a:tcPr marT="47551" marB="47551" horzOverflow="overflow">
                    <a:lnL>
                      <a:noFill/>
                    </a:lnL>
                    <a:lnR>
                      <a:noFill/>
                    </a:lnR>
                    <a:lnT>
                      <a:noFill/>
                    </a:lnT>
                    <a:lnB>
                      <a:noFill/>
                    </a:lnB>
                    <a:lnTlToBr>
                      <a:noFill/>
                    </a:lnTlToBr>
                    <a:lnBlToTr>
                      <a:noFill/>
                    </a:lnBlToTr>
                    <a:noFill/>
                  </a:tcPr>
                </a:tc>
                <a:tc gridSpan="2">
                  <a:txBody>
                    <a:body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itchFamily="34" charset="0"/>
                          <a:cs typeface="Arial" charset="0"/>
                        </a:rPr>
                        <a:t>40</a:t>
                      </a:r>
                    </a:p>
                  </a:txBody>
                  <a:tcPr marT="47551" marB="47551" horzOverflow="overflow">
                    <a:lnL>
                      <a:noFill/>
                    </a:lnL>
                    <a:lnR>
                      <a:noFill/>
                    </a:lnR>
                    <a:lnT>
                      <a:noFill/>
                    </a:lnT>
                    <a:lnB>
                      <a:noFill/>
                    </a:lnB>
                    <a:lnTlToBr>
                      <a:noFill/>
                    </a:lnTlToBr>
                    <a:lnBlToTr>
                      <a:noFill/>
                    </a:lnBlToTr>
                    <a:noFill/>
                  </a:tcPr>
                </a:tc>
                <a:tc hMerge="1">
                  <a:txBody>
                    <a:bodyPr/>
                    <a:lstStyle/>
                    <a:p>
                      <a:endParaRPr lang="en-GB" dirty="0"/>
                    </a:p>
                  </a:txBody>
                  <a:tcPr/>
                </a:tc>
                <a:tc>
                  <a:txBody>
                    <a:bodyPr/>
                    <a:lstStyle>
                      <a:lvl1pPr eaLnBrk="0" hangingPunct="0">
                        <a:spcBef>
                          <a:spcPct val="20000"/>
                        </a:spcBef>
                        <a:defRPr sz="2800">
                          <a:solidFill>
                            <a:schemeClr val="tx1"/>
                          </a:solidFill>
                          <a:latin typeface="Arial" charset="0"/>
                          <a:cs typeface="Arial" charset="0"/>
                        </a:defRPr>
                      </a:lvl1pPr>
                      <a:lvl2pPr marL="37931725" indent="-3747452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itchFamily="34" charset="0"/>
                          <a:cs typeface="Arial" charset="0"/>
                        </a:rPr>
                        <a:t>91</a:t>
                      </a:r>
                    </a:p>
                  </a:txBody>
                  <a:tcPr marT="47551" marB="47551"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marL="37931725" indent="-3747452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itchFamily="34" charset="0"/>
                          <a:cs typeface="Arial" charset="0"/>
                        </a:rPr>
                        <a:t>47</a:t>
                      </a:r>
                    </a:p>
                  </a:txBody>
                  <a:tcPr marT="47551" marB="47551"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marL="37931725" indent="-3747452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itchFamily="34" charset="0"/>
                          <a:cs typeface="Arial" charset="0"/>
                        </a:rPr>
                        <a:t>83</a:t>
                      </a:r>
                    </a:p>
                  </a:txBody>
                  <a:tcPr marT="47551" marB="47551"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7"/>
                  </a:ext>
                </a:extLst>
              </a:tr>
              <a:tr h="344268">
                <a:tc>
                  <a:txBody>
                    <a:bodyPr/>
                    <a:lstStyle>
                      <a:lvl1pPr eaLnBrk="0" hangingPunct="0">
                        <a:spcBef>
                          <a:spcPct val="20000"/>
                        </a:spcBef>
                        <a:defRPr sz="2800">
                          <a:solidFill>
                            <a:schemeClr val="tx1"/>
                          </a:solidFill>
                          <a:latin typeface="Arial" charset="0"/>
                          <a:cs typeface="Arial" charset="0"/>
                        </a:defRPr>
                      </a:lvl1pPr>
                      <a:lvl2pPr marL="37931725" indent="-3747452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400" b="0" i="0" u="none" strike="noStrike" cap="none" normalizeH="0" baseline="0" dirty="0">
                        <a:ln>
                          <a:noFill/>
                        </a:ln>
                        <a:solidFill>
                          <a:schemeClr val="tx1"/>
                        </a:solidFill>
                        <a:effectLst/>
                        <a:latin typeface="Calibri" pitchFamily="34" charset="0"/>
                        <a:cs typeface="Arial" charset="0"/>
                      </a:endParaRPr>
                    </a:p>
                  </a:txBody>
                  <a:tcPr marT="47551" marB="47551"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dirty="0">
                        <a:ln>
                          <a:noFill/>
                        </a:ln>
                        <a:solidFill>
                          <a:srgbClr val="FF6600"/>
                        </a:solidFill>
                        <a:effectLst/>
                        <a:latin typeface="Calibri" pitchFamily="34" charset="0"/>
                        <a:cs typeface="Arial" charset="0"/>
                      </a:endParaRPr>
                    </a:p>
                  </a:txBody>
                  <a:tcPr marT="47551" marB="47551"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0" fontAlgn="base" latinLnBrk="0" hangingPunct="0">
                        <a:lnSpc>
                          <a:spcPct val="100000"/>
                        </a:lnSpc>
                        <a:spcBef>
                          <a:spcPct val="20000"/>
                        </a:spcBef>
                        <a:spcAft>
                          <a:spcPct val="0"/>
                        </a:spcAft>
                        <a:buClrTx/>
                        <a:buSzTx/>
                        <a:buFontTx/>
                        <a:buNone/>
                        <a:tabLst/>
                      </a:pPr>
                      <a:endParaRPr kumimoji="0" lang="en-US" altLang="en-US" sz="1400" b="0" i="0" u="none" strike="noStrike" cap="none" normalizeH="0" baseline="0" dirty="0">
                        <a:ln>
                          <a:noFill/>
                        </a:ln>
                        <a:solidFill>
                          <a:schemeClr val="tx1"/>
                        </a:solidFill>
                        <a:effectLst/>
                        <a:latin typeface="Calibri" pitchFamily="34" charset="0"/>
                        <a:cs typeface="Arial" charset="0"/>
                      </a:endParaRPr>
                    </a:p>
                  </a:txBody>
                  <a:tcPr marT="47551" marB="47551"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GB" dirty="0"/>
                    </a:p>
                  </a:txBody>
                  <a:tcPr/>
                </a:tc>
                <a:tc>
                  <a:txBody>
                    <a:bodyPr/>
                    <a:lstStyle>
                      <a:lvl1pPr eaLnBrk="0" hangingPunct="0">
                        <a:spcBef>
                          <a:spcPct val="20000"/>
                        </a:spcBef>
                        <a:defRPr sz="2800">
                          <a:solidFill>
                            <a:schemeClr val="tx1"/>
                          </a:solidFill>
                          <a:latin typeface="Arial" charset="0"/>
                          <a:cs typeface="Arial" charset="0"/>
                        </a:defRPr>
                      </a:lvl1pPr>
                      <a:lvl2pPr marL="37931725" indent="-3747452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14400" rtl="0" eaLnBrk="0" fontAlgn="base" latinLnBrk="0" hangingPunct="0">
                        <a:lnSpc>
                          <a:spcPct val="100000"/>
                        </a:lnSpc>
                        <a:spcBef>
                          <a:spcPct val="20000"/>
                        </a:spcBef>
                        <a:spcAft>
                          <a:spcPct val="0"/>
                        </a:spcAft>
                        <a:buClrTx/>
                        <a:buSzTx/>
                        <a:buFontTx/>
                        <a:buNone/>
                        <a:tabLst/>
                      </a:pPr>
                      <a:endParaRPr kumimoji="0" lang="en-US" altLang="en-US" sz="1400" b="0" i="0" u="none" strike="noStrike" cap="none" normalizeH="0" baseline="0" dirty="0">
                        <a:ln>
                          <a:noFill/>
                        </a:ln>
                        <a:solidFill>
                          <a:schemeClr val="tx1"/>
                        </a:solidFill>
                        <a:effectLst/>
                        <a:latin typeface="Calibri" pitchFamily="34" charset="0"/>
                        <a:cs typeface="Arial" charset="0"/>
                      </a:endParaRPr>
                    </a:p>
                  </a:txBody>
                  <a:tcPr marT="47551" marB="47551"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marL="37931725" indent="-3747452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14400" rtl="0" eaLnBrk="0" fontAlgn="base" latinLnBrk="0" hangingPunct="0">
                        <a:lnSpc>
                          <a:spcPct val="100000"/>
                        </a:lnSpc>
                        <a:spcBef>
                          <a:spcPct val="20000"/>
                        </a:spcBef>
                        <a:spcAft>
                          <a:spcPct val="0"/>
                        </a:spcAft>
                        <a:buClrTx/>
                        <a:buSzTx/>
                        <a:buFontTx/>
                        <a:buNone/>
                        <a:tabLst/>
                      </a:pPr>
                      <a:endParaRPr kumimoji="0" lang="en-US" altLang="en-US" sz="1400" b="0" i="0" u="none" strike="noStrike" cap="none" normalizeH="0" baseline="0" dirty="0">
                        <a:ln>
                          <a:noFill/>
                        </a:ln>
                        <a:solidFill>
                          <a:schemeClr val="tx1"/>
                        </a:solidFill>
                        <a:effectLst/>
                        <a:latin typeface="Calibri" pitchFamily="34" charset="0"/>
                        <a:cs typeface="Arial" charset="0"/>
                      </a:endParaRPr>
                    </a:p>
                  </a:txBody>
                  <a:tcPr marT="47551" marB="47551"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marL="37931725" indent="-3747452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14400" rtl="0" eaLnBrk="0" fontAlgn="base" latinLnBrk="0" hangingPunct="0">
                        <a:lnSpc>
                          <a:spcPct val="100000"/>
                        </a:lnSpc>
                        <a:spcBef>
                          <a:spcPct val="20000"/>
                        </a:spcBef>
                        <a:spcAft>
                          <a:spcPct val="0"/>
                        </a:spcAft>
                        <a:buClrTx/>
                        <a:buSzTx/>
                        <a:buFontTx/>
                        <a:buNone/>
                        <a:tabLst/>
                      </a:pPr>
                      <a:endParaRPr kumimoji="0" lang="en-US" altLang="en-US" sz="1400" b="0" i="0" u="none" strike="noStrike" cap="none" normalizeH="0" baseline="0" dirty="0">
                        <a:ln>
                          <a:noFill/>
                        </a:ln>
                        <a:solidFill>
                          <a:schemeClr val="tx1"/>
                        </a:solidFill>
                        <a:effectLst/>
                        <a:latin typeface="Calibri" pitchFamily="34" charset="0"/>
                        <a:cs typeface="Arial" charset="0"/>
                      </a:endParaRPr>
                    </a:p>
                  </a:txBody>
                  <a:tcPr marT="47551" marB="47551"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342281">
                <a:tc>
                  <a:txBody>
                    <a:bodyPr/>
                    <a:lstStyle>
                      <a:lvl1pPr eaLnBrk="0" hangingPunct="0">
                        <a:spcBef>
                          <a:spcPct val="20000"/>
                        </a:spcBef>
                        <a:defRPr sz="2800">
                          <a:solidFill>
                            <a:schemeClr val="tx1"/>
                          </a:solidFill>
                          <a:latin typeface="Arial" charset="0"/>
                          <a:cs typeface="Arial" charset="0"/>
                        </a:defRPr>
                      </a:lvl1pPr>
                      <a:lvl2pPr marL="37931725" indent="-3747452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dirty="0">
                          <a:ln>
                            <a:noFill/>
                          </a:ln>
                          <a:solidFill>
                            <a:schemeClr val="tx1"/>
                          </a:solidFill>
                          <a:effectLst/>
                          <a:latin typeface="Calibri" pitchFamily="34" charset="0"/>
                          <a:cs typeface="Arial" charset="0"/>
                        </a:rPr>
                        <a:t>Cash on Hand</a:t>
                      </a:r>
                      <a:endParaRPr kumimoji="0" lang="en-US" altLang="en-US" sz="1400" b="0" i="0" u="none" strike="noStrike" cap="none" normalizeH="0" baseline="0" dirty="0">
                        <a:ln>
                          <a:noFill/>
                        </a:ln>
                        <a:solidFill>
                          <a:schemeClr val="tx1"/>
                        </a:solidFill>
                        <a:effectLst/>
                        <a:latin typeface="Calibri" pitchFamily="34" charset="0"/>
                        <a:cs typeface="Arial" charset="0"/>
                      </a:endParaRPr>
                    </a:p>
                  </a:txBody>
                  <a:tcPr marT="47551" marB="47551"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dirty="0">
                          <a:ln>
                            <a:noFill/>
                          </a:ln>
                          <a:solidFill>
                            <a:srgbClr val="CC0000"/>
                          </a:solidFill>
                          <a:effectLst/>
                          <a:latin typeface="Calibri" pitchFamily="34" charset="0"/>
                          <a:cs typeface="Arial" charset="0"/>
                        </a:rPr>
                        <a:t>Regular budget**</a:t>
                      </a:r>
                    </a:p>
                  </a:txBody>
                  <a:tcPr marT="47551" marB="47551"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gridSpan="2">
                  <a:txBody>
                    <a:bodyPr/>
                    <a:lstStyle/>
                    <a:p>
                      <a:pPr marL="0" marR="0" lvl="0" indent="0" algn="r" defTabSz="914400" rtl="0" eaLnBrk="0" fontAlgn="base" latinLnBrk="0" hangingPunct="0">
                        <a:lnSpc>
                          <a:spcPct val="100000"/>
                        </a:lnSpc>
                        <a:spcBef>
                          <a:spcPct val="20000"/>
                        </a:spcBef>
                        <a:spcAft>
                          <a:spcPct val="0"/>
                        </a:spcAft>
                        <a:buClrTx/>
                        <a:buSzTx/>
                        <a:buFontTx/>
                        <a:buNone/>
                        <a:tabLst/>
                        <a:defRPr/>
                      </a:pPr>
                      <a:r>
                        <a:rPr kumimoji="0" lang="en-US" altLang="en-US" sz="1400" b="0" i="0" u="none" strike="noStrike" cap="none" normalizeH="0" baseline="0" dirty="0">
                          <a:ln>
                            <a:noFill/>
                          </a:ln>
                          <a:solidFill>
                            <a:srgbClr val="FF0000"/>
                          </a:solidFill>
                          <a:effectLst/>
                          <a:latin typeface="Calibri" pitchFamily="34" charset="0"/>
                          <a:cs typeface="Arial" charset="0"/>
                        </a:rPr>
                        <a:t>(123)</a:t>
                      </a:r>
                    </a:p>
                  </a:txBody>
                  <a:tcPr marT="47551" marB="47551"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hMerge="1">
                  <a:txBody>
                    <a:bodyPr/>
                    <a:lstStyle/>
                    <a:p>
                      <a:endParaRPr lang="en-GB"/>
                    </a:p>
                  </a:txBody>
                  <a:tcPr/>
                </a:tc>
                <a:tc>
                  <a:txBody>
                    <a:bodyPr/>
                    <a:lstStyle>
                      <a:lvl1pPr eaLnBrk="0" hangingPunct="0">
                        <a:spcBef>
                          <a:spcPct val="20000"/>
                        </a:spcBef>
                        <a:defRPr sz="2800">
                          <a:solidFill>
                            <a:schemeClr val="tx1"/>
                          </a:solidFill>
                          <a:latin typeface="Arial" charset="0"/>
                          <a:cs typeface="Arial" charset="0"/>
                        </a:defRPr>
                      </a:lvl1pPr>
                      <a:lvl2pPr marL="37931725" indent="-3747452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US" altLang="en-US" sz="1500" b="0" i="0" u="none" strike="noStrike" cap="none" normalizeH="0" baseline="0" dirty="0">
                          <a:ln>
                            <a:noFill/>
                          </a:ln>
                          <a:solidFill>
                            <a:schemeClr val="tx1"/>
                          </a:solidFill>
                          <a:effectLst/>
                          <a:latin typeface="Calibri" pitchFamily="34" charset="0"/>
                          <a:cs typeface="Arial" charset="0"/>
                        </a:rPr>
                        <a:t>632</a:t>
                      </a:r>
                    </a:p>
                  </a:txBody>
                  <a:tcP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marL="37931725" indent="-3747452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US" altLang="en-US" sz="1500" b="0" i="0" u="none" strike="noStrike" cap="none" normalizeH="0" baseline="0" dirty="0">
                          <a:ln>
                            <a:noFill/>
                          </a:ln>
                          <a:solidFill>
                            <a:srgbClr val="FF0000"/>
                          </a:solidFill>
                          <a:effectLst/>
                          <a:latin typeface="Calibri" pitchFamily="34" charset="0"/>
                          <a:cs typeface="Arial" charset="0"/>
                        </a:rPr>
                        <a:t>(278)</a:t>
                      </a:r>
                    </a:p>
                  </a:txBody>
                  <a:tcP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marL="37931725" indent="-3747452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US" altLang="en-US" sz="1500" b="0" i="0" u="none" strike="noStrike" cap="none" normalizeH="0" baseline="0" dirty="0">
                          <a:ln>
                            <a:noFill/>
                          </a:ln>
                          <a:solidFill>
                            <a:schemeClr val="tx1"/>
                          </a:solidFill>
                          <a:effectLst/>
                          <a:latin typeface="Calibri" pitchFamily="34" charset="0"/>
                          <a:cs typeface="Arial" charset="0"/>
                        </a:rPr>
                        <a:t>330</a:t>
                      </a:r>
                    </a:p>
                  </a:txBody>
                  <a:tcP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extLst>
                  <a:ext uri="{0D108BD9-81ED-4DB2-BD59-A6C34878D82A}">
                    <a16:rowId xmlns:a16="http://schemas.microsoft.com/office/drawing/2014/main" val="10009"/>
                  </a:ext>
                </a:extLst>
              </a:tr>
              <a:tr h="374731">
                <a:tc>
                  <a:txBody>
                    <a:bodyPr/>
                    <a:lstStyle>
                      <a:lvl1pPr eaLnBrk="0" hangingPunct="0">
                        <a:spcBef>
                          <a:spcPct val="20000"/>
                        </a:spcBef>
                        <a:defRPr sz="2800">
                          <a:solidFill>
                            <a:schemeClr val="tx1"/>
                          </a:solidFill>
                          <a:latin typeface="Arial" charset="0"/>
                          <a:cs typeface="Arial" charset="0"/>
                        </a:defRPr>
                      </a:lvl1pPr>
                      <a:lvl2pPr marL="37931725" indent="-3747452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dirty="0">
                        <a:ln>
                          <a:noFill/>
                        </a:ln>
                        <a:solidFill>
                          <a:schemeClr val="tx1"/>
                        </a:solidFill>
                        <a:effectLst/>
                        <a:latin typeface="Calibri" pitchFamily="34" charset="0"/>
                        <a:cs typeface="Arial" charset="0"/>
                      </a:endParaRPr>
                    </a:p>
                  </a:txBody>
                  <a:tcPr marT="47551" marB="47551" horzOverflow="overflow">
                    <a:lnL>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dirty="0">
                          <a:ln>
                            <a:noFill/>
                          </a:ln>
                          <a:solidFill>
                            <a:srgbClr val="0066CC"/>
                          </a:solidFill>
                          <a:effectLst/>
                          <a:latin typeface="Calibri" pitchFamily="34" charset="0"/>
                          <a:cs typeface="Arial" charset="0"/>
                        </a:rPr>
                        <a:t>Peacekeeping**</a:t>
                      </a:r>
                    </a:p>
                  </a:txBody>
                  <a:tcPr marT="47551" marB="47551" horzOverflow="overflow">
                    <a:lnL>
                      <a:noFill/>
                    </a:lnL>
                    <a:lnR>
                      <a:noFill/>
                    </a:lnR>
                    <a:lnT>
                      <a:noFill/>
                    </a:lnT>
                    <a:lnB>
                      <a:noFill/>
                    </a:lnB>
                    <a:lnTlToBr>
                      <a:noFill/>
                    </a:lnTlToBr>
                    <a:lnBlToTr>
                      <a:noFill/>
                    </a:lnBlToTr>
                    <a:noFill/>
                  </a:tcPr>
                </a:tc>
                <a:tc gridSpan="2">
                  <a:txBody>
                    <a:bodyPr/>
                    <a:lstStyle/>
                    <a:p>
                      <a:pPr marL="0" marR="0" lvl="0" indent="0" algn="r" defTabSz="914400" rtl="0" eaLnBrk="0" fontAlgn="base" latinLnBrk="0" hangingPunct="0">
                        <a:lnSpc>
                          <a:spcPct val="100000"/>
                        </a:lnSpc>
                        <a:spcBef>
                          <a:spcPct val="20000"/>
                        </a:spcBef>
                        <a:spcAft>
                          <a:spcPct val="0"/>
                        </a:spcAft>
                        <a:buClrTx/>
                        <a:buSzTx/>
                        <a:buFontTx/>
                        <a:buNone/>
                        <a:tabLst/>
                        <a:defRPr/>
                      </a:pPr>
                      <a:r>
                        <a:rPr kumimoji="0" lang="en-US" altLang="ja-JP" sz="1400" b="0" i="0" u="none" strike="noStrike" cap="none" normalizeH="0" baseline="0" dirty="0">
                          <a:ln>
                            <a:noFill/>
                          </a:ln>
                          <a:solidFill>
                            <a:schemeClr val="tx1"/>
                          </a:solidFill>
                          <a:effectLst/>
                          <a:latin typeface="Calibri" pitchFamily="34" charset="0"/>
                          <a:ea typeface="ＭＳ Ｐゴシック" charset="-128"/>
                          <a:cs typeface="Arial" charset="0"/>
                        </a:rPr>
                        <a:t>3,990</a:t>
                      </a:r>
                    </a:p>
                  </a:txBody>
                  <a:tcPr marT="47551" marB="47551" horzOverflow="overflow">
                    <a:lnL>
                      <a:noFill/>
                    </a:lnL>
                    <a:lnR>
                      <a:noFill/>
                    </a:lnR>
                    <a:lnT>
                      <a:noFill/>
                    </a:lnT>
                    <a:lnB>
                      <a:noFill/>
                    </a:lnB>
                    <a:lnTlToBr>
                      <a:noFill/>
                    </a:lnTlToBr>
                    <a:lnBlToTr>
                      <a:noFill/>
                    </a:lnBlToTr>
                    <a:noFill/>
                  </a:tcPr>
                </a:tc>
                <a:tc hMerge="1">
                  <a:txBody>
                    <a:bodyPr/>
                    <a:lstStyle/>
                    <a:p>
                      <a:endParaRPr lang="en-GB" dirty="0"/>
                    </a:p>
                  </a:txBody>
                  <a:tcPr/>
                </a:tc>
                <a:tc>
                  <a:txBody>
                    <a:bodyPr/>
                    <a:lstStyle>
                      <a:lvl1pPr eaLnBrk="0" hangingPunct="0">
                        <a:spcBef>
                          <a:spcPct val="20000"/>
                        </a:spcBef>
                        <a:defRPr sz="2800">
                          <a:solidFill>
                            <a:schemeClr val="tx1"/>
                          </a:solidFill>
                          <a:latin typeface="Arial" charset="0"/>
                          <a:cs typeface="Arial" charset="0"/>
                        </a:defRPr>
                      </a:lvl1pPr>
                      <a:lvl2pPr marL="37931725" indent="-3747452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US" altLang="ja-JP" sz="1500" b="0" i="0" u="none" strike="noStrike" cap="none" normalizeH="0" baseline="0" dirty="0">
                          <a:ln>
                            <a:noFill/>
                          </a:ln>
                          <a:solidFill>
                            <a:schemeClr val="tx1"/>
                          </a:solidFill>
                          <a:effectLst/>
                          <a:latin typeface="Calibri" pitchFamily="34" charset="0"/>
                          <a:ea typeface="ＭＳ Ｐゴシック" charset="-128"/>
                          <a:cs typeface="Arial" charset="0"/>
                        </a:rPr>
                        <a:t>2,889</a:t>
                      </a:r>
                    </a:p>
                  </a:txBody>
                  <a:tcPr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marL="37931725" indent="-3747452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US" altLang="ja-JP" sz="1500" b="0" i="0" u="none" strike="noStrike" cap="none" normalizeH="0" baseline="0" dirty="0">
                          <a:ln>
                            <a:noFill/>
                          </a:ln>
                          <a:solidFill>
                            <a:schemeClr val="tx1"/>
                          </a:solidFill>
                          <a:effectLst/>
                          <a:latin typeface="Calibri" pitchFamily="34" charset="0"/>
                          <a:ea typeface="ＭＳ Ｐゴシック" charset="-128"/>
                          <a:cs typeface="Arial" charset="0"/>
                        </a:rPr>
                        <a:t>2,838</a:t>
                      </a:r>
                    </a:p>
                  </a:txBody>
                  <a:tcPr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marL="37931725" indent="-3747452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US" altLang="ja-JP" sz="1500" b="0" i="0" u="none" strike="noStrike" cap="none" normalizeH="0" baseline="0" dirty="0">
                          <a:ln>
                            <a:noFill/>
                          </a:ln>
                          <a:solidFill>
                            <a:schemeClr val="tx1"/>
                          </a:solidFill>
                          <a:effectLst/>
                          <a:latin typeface="Calibri" pitchFamily="34" charset="0"/>
                          <a:ea typeface="ＭＳ Ｐゴシック" charset="-128"/>
                          <a:cs typeface="Arial" charset="0"/>
                        </a:rPr>
                        <a:t>2,030</a:t>
                      </a:r>
                    </a:p>
                  </a:txBody>
                  <a:tcPr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10"/>
                  </a:ext>
                </a:extLst>
              </a:tr>
              <a:tr h="584580">
                <a:tc>
                  <a:txBody>
                    <a:bodyPr/>
                    <a:lstStyle>
                      <a:lvl1pPr eaLnBrk="0" hangingPunct="0">
                        <a:spcBef>
                          <a:spcPct val="20000"/>
                        </a:spcBef>
                        <a:defRPr sz="2800">
                          <a:solidFill>
                            <a:schemeClr val="tx1"/>
                          </a:solidFill>
                          <a:latin typeface="Arial" charset="0"/>
                          <a:cs typeface="Arial" charset="0"/>
                        </a:defRPr>
                      </a:lvl1pPr>
                      <a:lvl2pPr marL="37931725" indent="-3747452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dirty="0">
                        <a:ln>
                          <a:noFill/>
                        </a:ln>
                        <a:solidFill>
                          <a:schemeClr val="tx1"/>
                        </a:solidFill>
                        <a:effectLst/>
                        <a:latin typeface="Calibri" pitchFamily="34" charset="0"/>
                        <a:cs typeface="Arial" charset="0"/>
                      </a:endParaRPr>
                    </a:p>
                  </a:txBody>
                  <a:tcPr marT="47551" marB="47551" horzOverflow="overflow">
                    <a:lnL>
                      <a:noFill/>
                    </a:lnL>
                    <a:lnR>
                      <a:noFill/>
                    </a:lnR>
                    <a:lnT>
                      <a:noFill/>
                    </a:lnT>
                    <a:lnB w="31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a:ln>
                            <a:noFill/>
                          </a:ln>
                          <a:solidFill>
                            <a:srgbClr val="009900"/>
                          </a:solidFill>
                          <a:effectLst/>
                          <a:latin typeface="Calibri" pitchFamily="34" charset="0"/>
                          <a:cs typeface="Arial" charset="0"/>
                        </a:rPr>
                        <a:t>Tribunals</a:t>
                      </a:r>
                      <a:endParaRPr kumimoji="0" lang="en-US" altLang="en-US" sz="1400" b="1" i="0" u="none" strike="noStrike" cap="none" normalizeH="0" baseline="0" dirty="0">
                        <a:ln>
                          <a:noFill/>
                        </a:ln>
                        <a:solidFill>
                          <a:srgbClr val="009900"/>
                        </a:solidFill>
                        <a:effectLst/>
                        <a:latin typeface="Calibri" pitchFamily="34" charset="0"/>
                        <a:cs typeface="Arial" charset="0"/>
                      </a:endParaRPr>
                    </a:p>
                  </a:txBody>
                  <a:tcPr marT="47551" marB="47551" horzOverflow="overflow">
                    <a:lnL>
                      <a:noFill/>
                    </a:lnL>
                    <a:lnR>
                      <a:noFill/>
                    </a:lnR>
                    <a:lnT>
                      <a:noFill/>
                    </a:lnT>
                    <a:lnB w="3175"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0" fontAlgn="base" latinLnBrk="0" hangingPunct="0">
                        <a:lnSpc>
                          <a:spcPct val="100000"/>
                        </a:lnSpc>
                        <a:spcBef>
                          <a:spcPct val="20000"/>
                        </a:spcBef>
                        <a:spcAft>
                          <a:spcPct val="0"/>
                        </a:spcAft>
                        <a:buClrTx/>
                        <a:buSzTx/>
                        <a:buFontTx/>
                        <a:buNone/>
                        <a:tabLst/>
                        <a:defRPr/>
                      </a:pPr>
                      <a:r>
                        <a:rPr kumimoji="0" lang="en-US" altLang="ja-JP" sz="1400" b="0" i="0" u="none" strike="noStrike" cap="none" normalizeH="0" baseline="0" dirty="0">
                          <a:ln>
                            <a:noFill/>
                          </a:ln>
                          <a:solidFill>
                            <a:schemeClr val="tx1"/>
                          </a:solidFill>
                          <a:effectLst/>
                          <a:latin typeface="Calibri" pitchFamily="34" charset="0"/>
                          <a:ea typeface="ＭＳ Ｐゴシック" charset="-128"/>
                          <a:cs typeface="Arial" charset="0"/>
                        </a:rPr>
                        <a:t>142</a:t>
                      </a:r>
                    </a:p>
                  </a:txBody>
                  <a:tcPr marT="47551" marB="47551" horzOverflow="overflow">
                    <a:lnL>
                      <a:noFill/>
                    </a:lnL>
                    <a:lnR>
                      <a:noFill/>
                    </a:lnR>
                    <a:lnT>
                      <a:noFill/>
                    </a:lnT>
                    <a:lnB w="3175"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GB" dirty="0"/>
                    </a:p>
                  </a:txBody>
                  <a:tcPr/>
                </a:tc>
                <a:tc>
                  <a:txBody>
                    <a:bodyPr/>
                    <a:lstStyle>
                      <a:lvl1pPr eaLnBrk="0" hangingPunct="0">
                        <a:spcBef>
                          <a:spcPct val="20000"/>
                        </a:spcBef>
                        <a:defRPr sz="2800">
                          <a:solidFill>
                            <a:schemeClr val="tx1"/>
                          </a:solidFill>
                          <a:latin typeface="Arial" charset="0"/>
                          <a:cs typeface="Arial" charset="0"/>
                        </a:defRPr>
                      </a:lvl1pPr>
                      <a:lvl2pPr marL="37931725" indent="-3747452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US" altLang="ja-JP" sz="1500" b="0" i="0" u="none" strike="noStrike" cap="none" normalizeH="0" baseline="0" dirty="0">
                          <a:ln>
                            <a:noFill/>
                          </a:ln>
                          <a:solidFill>
                            <a:schemeClr val="tx1"/>
                          </a:solidFill>
                          <a:effectLst/>
                          <a:latin typeface="Calibri" pitchFamily="34" charset="0"/>
                          <a:ea typeface="ＭＳ Ｐゴシック" charset="-128"/>
                          <a:cs typeface="Arial" charset="0"/>
                        </a:rPr>
                        <a:t>172</a:t>
                      </a:r>
                    </a:p>
                  </a:txBody>
                  <a:tcPr horzOverflow="overflow">
                    <a:lnL>
                      <a:noFill/>
                    </a:lnL>
                    <a:lnR>
                      <a:noFill/>
                    </a:lnR>
                    <a:lnT>
                      <a:noFill/>
                    </a:lnT>
                    <a:lnB w="3175"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marL="37931725" indent="-3747452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US" altLang="ja-JP" sz="1500" b="0" i="0" u="none" strike="noStrike" cap="none" normalizeH="0" baseline="0" dirty="0">
                          <a:ln>
                            <a:noFill/>
                          </a:ln>
                          <a:solidFill>
                            <a:schemeClr val="tx1"/>
                          </a:solidFill>
                          <a:effectLst/>
                          <a:latin typeface="Calibri" pitchFamily="34" charset="0"/>
                          <a:ea typeface="ＭＳ Ｐゴシック" charset="-128"/>
                          <a:cs typeface="Arial" charset="0"/>
                        </a:rPr>
                        <a:t>143</a:t>
                      </a:r>
                    </a:p>
                  </a:txBody>
                  <a:tcPr horzOverflow="overflow">
                    <a:lnL>
                      <a:noFill/>
                    </a:lnL>
                    <a:lnR>
                      <a:noFill/>
                    </a:lnR>
                    <a:lnT>
                      <a:noFill/>
                    </a:lnT>
                    <a:lnB w="3175"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marL="37931725" indent="-3747452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US" altLang="ja-JP" sz="1500" b="0" i="0" u="none" strike="noStrike" cap="none" normalizeH="0" baseline="0" dirty="0">
                          <a:ln>
                            <a:noFill/>
                          </a:ln>
                          <a:solidFill>
                            <a:schemeClr val="tx1"/>
                          </a:solidFill>
                          <a:effectLst/>
                          <a:latin typeface="Calibri" pitchFamily="34" charset="0"/>
                          <a:ea typeface="ＭＳ Ｐゴシック" charset="-128"/>
                          <a:cs typeface="Arial" charset="0"/>
                        </a:rPr>
                        <a:t>166</a:t>
                      </a:r>
                    </a:p>
                  </a:txBody>
                  <a:tcPr horzOverflow="overflow">
                    <a:lnL>
                      <a:noFill/>
                    </a:lnL>
                    <a:lnR>
                      <a:noFill/>
                    </a:lnR>
                    <a:lnT>
                      <a:noFill/>
                    </a:lnT>
                    <a:lnB w="31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1"/>
                  </a:ext>
                </a:extLst>
              </a:tr>
              <a:tr h="932933">
                <a:tc>
                  <a:txBody>
                    <a:bodyPr/>
                    <a:lstStyle>
                      <a:lvl1pPr eaLnBrk="0" hangingPunct="0">
                        <a:spcBef>
                          <a:spcPct val="20000"/>
                        </a:spcBef>
                        <a:defRPr sz="2800">
                          <a:solidFill>
                            <a:schemeClr val="tx1"/>
                          </a:solidFill>
                          <a:latin typeface="Arial" charset="0"/>
                          <a:cs typeface="Arial" charset="0"/>
                        </a:defRPr>
                      </a:lvl1pPr>
                      <a:lvl2pPr marL="37931725" indent="-3747452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dirty="0">
                          <a:ln>
                            <a:noFill/>
                          </a:ln>
                          <a:solidFill>
                            <a:schemeClr val="tx1"/>
                          </a:solidFill>
                          <a:effectLst/>
                          <a:latin typeface="Calibri" pitchFamily="34" charset="0"/>
                          <a:cs typeface="Arial" charset="0"/>
                        </a:rPr>
                        <a:t>Outstanding Payments  to Member States****</a:t>
                      </a:r>
                    </a:p>
                  </a:txBody>
                  <a:tcPr marT="47551" marB="47551" horzOverflow="overflow">
                    <a:lnL>
                      <a:noFill/>
                    </a:lnL>
                    <a:lnR>
                      <a:noFill/>
                    </a:lnR>
                    <a:lnT w="3175" cap="flat" cmpd="sng" algn="ctr">
                      <a:solidFill>
                        <a:schemeClr val="tx1"/>
                      </a:solidFill>
                      <a:prstDash val="solid"/>
                      <a:round/>
                      <a:headEnd type="none" w="med" len="med"/>
                      <a:tailEnd type="none" w="med" len="med"/>
                    </a:lnT>
                    <a:lnB>
                      <a:noFill/>
                    </a:lnB>
                    <a:lnTlToBr>
                      <a:noFill/>
                    </a:lnTlToBr>
                    <a:lnBlToTr>
                      <a:noFill/>
                    </a:lnBlToTr>
                    <a:noFill/>
                  </a:tcPr>
                </a:tc>
                <a:tc gridSpan="2">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dirty="0">
                          <a:ln>
                            <a:noFill/>
                          </a:ln>
                          <a:solidFill>
                            <a:schemeClr val="tx1"/>
                          </a:solidFill>
                          <a:effectLst/>
                          <a:latin typeface="Calibri" pitchFamily="34" charset="0"/>
                          <a:cs typeface="Arial" charset="0"/>
                        </a:rPr>
                        <a:t>Peacekeeping</a:t>
                      </a:r>
                    </a:p>
                  </a:txBody>
                  <a:tcPr marT="47551" marB="47551" horzOverflow="overflow">
                    <a:lnL>
                      <a:noFill/>
                    </a:lnL>
                    <a:lnR>
                      <a:noFill/>
                    </a:lnR>
                    <a:lnT w="3175" cap="flat" cmpd="sng" algn="ctr">
                      <a:solidFill>
                        <a:schemeClr val="tx1"/>
                      </a:solidFill>
                      <a:prstDash val="solid"/>
                      <a:round/>
                      <a:headEnd type="none" w="med" len="med"/>
                      <a:tailEnd type="none" w="med" len="med"/>
                    </a:lnT>
                    <a:lnB>
                      <a:noFill/>
                    </a:lnB>
                    <a:lnTlToBr>
                      <a:noFill/>
                    </a:lnTlToBr>
                    <a:lnBlToTr>
                      <a:noFill/>
                    </a:lnBlToTr>
                    <a:noFill/>
                  </a:tcPr>
                </a:tc>
                <a:tc hMerge="1">
                  <a:txBody>
                    <a:bodyPr/>
                    <a:lstStyle/>
                    <a:p>
                      <a:endParaRPr lang="en-GB"/>
                    </a:p>
                  </a:txBody>
                  <a:tcPr/>
                </a:tc>
                <a:tc>
                  <a:txBody>
                    <a:bodyPr/>
                    <a:lstStyle>
                      <a:lvl1pPr eaLnBrk="0" hangingPunct="0">
                        <a:spcBef>
                          <a:spcPct val="20000"/>
                        </a:spcBef>
                        <a:defRPr sz="2800">
                          <a:solidFill>
                            <a:schemeClr val="tx1"/>
                          </a:solidFill>
                          <a:latin typeface="Arial" charset="0"/>
                          <a:cs typeface="Arial" charset="0"/>
                        </a:defRPr>
                      </a:lvl1pPr>
                      <a:lvl2pPr marL="37931725" indent="-3747452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algn="r"/>
                      <a:r>
                        <a:rPr lang="en-US" sz="1400" dirty="0">
                          <a:latin typeface="Calibri" panose="020F0502020204030204" pitchFamily="34" charset="0"/>
                        </a:rPr>
                        <a:t>810</a:t>
                      </a:r>
                      <a:endParaRPr lang="en-GB" sz="1400" dirty="0">
                        <a:latin typeface="Calibri" panose="020F0502020204030204" pitchFamily="34" charset="0"/>
                      </a:endParaRPr>
                    </a:p>
                  </a:txBody>
                  <a:tcPr marT="47551" marB="47551" horzOverflow="overflow">
                    <a:lnL>
                      <a:noFill/>
                    </a:lnL>
                    <a:lnR>
                      <a:noFill/>
                    </a:lnR>
                    <a:lnT w="3175"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algn="r"/>
                      <a:r>
                        <a:rPr lang="en-US" sz="1400" dirty="0">
                          <a:latin typeface="Calibri" panose="020F0502020204030204" pitchFamily="34" charset="0"/>
                        </a:rPr>
                        <a:t>777***</a:t>
                      </a:r>
                      <a:endParaRPr lang="en-GB" sz="1400" dirty="0">
                        <a:latin typeface="Calibri" panose="020F0502020204030204" pitchFamily="34" charset="0"/>
                      </a:endParaRPr>
                    </a:p>
                  </a:txBody>
                  <a:tcPr marT="47551" marB="47551" horzOverflow="overflow">
                    <a:lnL>
                      <a:noFill/>
                    </a:lnL>
                    <a:lnR>
                      <a:noFill/>
                    </a:lnR>
                    <a:lnT w="3175"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algn="r"/>
                      <a:r>
                        <a:rPr lang="en-GB" sz="1400" dirty="0">
                          <a:latin typeface="Calibri" panose="020F0502020204030204" pitchFamily="34" charset="0"/>
                        </a:rPr>
                        <a:t>796</a:t>
                      </a:r>
                    </a:p>
                  </a:txBody>
                  <a:tcPr marT="47551" marB="47551" horzOverflow="overflow">
                    <a:lnL>
                      <a:noFill/>
                    </a:lnL>
                    <a:lnR>
                      <a:noFill/>
                    </a:lnR>
                    <a:lnT w="3175"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algn="r"/>
                      <a:r>
                        <a:rPr lang="en-GB" sz="1400" dirty="0">
                          <a:latin typeface="Calibri" panose="020F0502020204030204" pitchFamily="34" charset="0"/>
                        </a:rPr>
                        <a:t>1,205</a:t>
                      </a:r>
                    </a:p>
                  </a:txBody>
                  <a:tcPr marT="47551" marB="47551" horzOverflow="overflow">
                    <a:lnL>
                      <a:noFill/>
                    </a:lnL>
                    <a:lnR>
                      <a:noFill/>
                    </a:lnR>
                    <a:lnT w="3175" cap="flat" cmpd="sng" algn="ctr">
                      <a:solidFill>
                        <a:schemeClr val="tx1"/>
                      </a:solidFill>
                      <a:prstDash val="solid"/>
                      <a:round/>
                      <a:headEnd type="none" w="med" len="med"/>
                      <a:tailEnd type="none" w="med" len="med"/>
                    </a:lnT>
                    <a:lnB>
                      <a:noFill/>
                    </a:lnB>
                    <a:lnTlToBr>
                      <a:noFill/>
                    </a:lnTlToBr>
                    <a:lnBlToTr>
                      <a:noFill/>
                    </a:lnBlToTr>
                    <a:noFill/>
                  </a:tcPr>
                </a:tc>
                <a:extLst>
                  <a:ext uri="{0D108BD9-81ED-4DB2-BD59-A6C34878D82A}">
                    <a16:rowId xmlns:a16="http://schemas.microsoft.com/office/drawing/2014/main" val="10012"/>
                  </a:ext>
                </a:extLst>
              </a:tr>
            </a:tbl>
          </a:graphicData>
        </a:graphic>
      </p:graphicFrame>
      <p:sp>
        <p:nvSpPr>
          <p:cNvPr id="19539" name="Text Box 448"/>
          <p:cNvSpPr txBox="1">
            <a:spLocks noChangeArrowheads="1"/>
          </p:cNvSpPr>
          <p:nvPr/>
        </p:nvSpPr>
        <p:spPr bwMode="auto">
          <a:xfrm>
            <a:off x="5857282" y="47882"/>
            <a:ext cx="2133600" cy="412768"/>
          </a:xfrm>
          <a:prstGeom prst="rect">
            <a:avLst/>
          </a:prstGeom>
          <a:noFill/>
          <a:ln w="9525">
            <a:noFill/>
            <a:miter lim="800000"/>
            <a:headEnd/>
            <a:tailEnd/>
          </a:ln>
        </p:spPr>
        <p:txBody>
          <a:bodyPr>
            <a:spAutoFit/>
          </a:bodyPr>
          <a:lstStyle/>
          <a:p>
            <a:r>
              <a:rPr lang="en-US" altLang="en-US" sz="2000" dirty="0"/>
              <a:t>(US$  millions)</a:t>
            </a:r>
          </a:p>
        </p:txBody>
      </p:sp>
      <p:sp>
        <p:nvSpPr>
          <p:cNvPr id="11" name="Text Box 97"/>
          <p:cNvSpPr txBox="1">
            <a:spLocks noChangeArrowheads="1"/>
          </p:cNvSpPr>
          <p:nvPr/>
        </p:nvSpPr>
        <p:spPr bwMode="auto">
          <a:xfrm>
            <a:off x="38100" y="6088508"/>
            <a:ext cx="7543800"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500">
                <a:solidFill>
                  <a:schemeClr val="tx1"/>
                </a:solidFill>
                <a:latin typeface="Calibri" pitchFamily="34" charset="0"/>
                <a:cs typeface="Arial" charset="0"/>
              </a:defRPr>
            </a:lvl1pPr>
            <a:lvl2pPr marL="37931725" indent="-37474525" eaLnBrk="0" hangingPunct="0">
              <a:defRPr sz="1500">
                <a:solidFill>
                  <a:schemeClr val="tx1"/>
                </a:solidFill>
                <a:latin typeface="Calibri" pitchFamily="34" charset="0"/>
                <a:cs typeface="Arial" charset="0"/>
              </a:defRPr>
            </a:lvl2pPr>
            <a:lvl3pPr eaLnBrk="0" hangingPunct="0">
              <a:defRPr sz="1500">
                <a:solidFill>
                  <a:schemeClr val="tx1"/>
                </a:solidFill>
                <a:latin typeface="Calibri" pitchFamily="34" charset="0"/>
                <a:cs typeface="Arial" charset="0"/>
              </a:defRPr>
            </a:lvl3pPr>
            <a:lvl4pPr eaLnBrk="0" hangingPunct="0">
              <a:defRPr sz="1500">
                <a:solidFill>
                  <a:schemeClr val="tx1"/>
                </a:solidFill>
                <a:latin typeface="Calibri" pitchFamily="34" charset="0"/>
                <a:cs typeface="Arial" charset="0"/>
              </a:defRPr>
            </a:lvl4pPr>
            <a:lvl5pPr eaLnBrk="0" hangingPunct="0">
              <a:defRPr sz="1500">
                <a:solidFill>
                  <a:schemeClr val="tx1"/>
                </a:solidFill>
                <a:latin typeface="Calibri" pitchFamily="34" charset="0"/>
                <a:cs typeface="Arial" charset="0"/>
              </a:defRPr>
            </a:lvl5pPr>
            <a:lvl6pPr marL="457200" eaLnBrk="0" fontAlgn="base" hangingPunct="0">
              <a:spcBef>
                <a:spcPct val="0"/>
              </a:spcBef>
              <a:spcAft>
                <a:spcPct val="0"/>
              </a:spcAft>
              <a:defRPr sz="1500">
                <a:solidFill>
                  <a:schemeClr val="tx1"/>
                </a:solidFill>
                <a:latin typeface="Calibri" pitchFamily="34" charset="0"/>
                <a:cs typeface="Arial" charset="0"/>
              </a:defRPr>
            </a:lvl6pPr>
            <a:lvl7pPr marL="914400" eaLnBrk="0" fontAlgn="base" hangingPunct="0">
              <a:spcBef>
                <a:spcPct val="0"/>
              </a:spcBef>
              <a:spcAft>
                <a:spcPct val="0"/>
              </a:spcAft>
              <a:defRPr sz="1500">
                <a:solidFill>
                  <a:schemeClr val="tx1"/>
                </a:solidFill>
                <a:latin typeface="Calibri" pitchFamily="34" charset="0"/>
                <a:cs typeface="Arial" charset="0"/>
              </a:defRPr>
            </a:lvl7pPr>
            <a:lvl8pPr marL="1371600" eaLnBrk="0" fontAlgn="base" hangingPunct="0">
              <a:spcBef>
                <a:spcPct val="0"/>
              </a:spcBef>
              <a:spcAft>
                <a:spcPct val="0"/>
              </a:spcAft>
              <a:defRPr sz="1500">
                <a:solidFill>
                  <a:schemeClr val="tx1"/>
                </a:solidFill>
                <a:latin typeface="Calibri" pitchFamily="34" charset="0"/>
                <a:cs typeface="Arial" charset="0"/>
              </a:defRPr>
            </a:lvl8pPr>
            <a:lvl9pPr marL="1828800" eaLnBrk="0" fontAlgn="base" hangingPunct="0">
              <a:spcBef>
                <a:spcPct val="0"/>
              </a:spcBef>
              <a:spcAft>
                <a:spcPct val="0"/>
              </a:spcAft>
              <a:defRPr sz="1500">
                <a:solidFill>
                  <a:schemeClr val="tx1"/>
                </a:solidFill>
                <a:latin typeface="Calibri" pitchFamily="34" charset="0"/>
                <a:cs typeface="Arial" charset="0"/>
              </a:defRPr>
            </a:lvl9pPr>
          </a:lstStyle>
          <a:p>
            <a:pPr eaLnBrk="1" hangingPunct="1"/>
            <a:r>
              <a:rPr lang="en-US" altLang="ja-JP" sz="1200" dirty="0">
                <a:ea typeface="ＭＳ Ｐゴシック" pitchFamily="34" charset="-128"/>
              </a:rPr>
              <a:t>* Peacekeeping assessments increased in 2016, following a decrease in 2015, due to the timing of decision on scale of assessment rates applicable to 2016.</a:t>
            </a:r>
          </a:p>
          <a:p>
            <a:pPr eaLnBrk="1" hangingPunct="1"/>
            <a:r>
              <a:rPr lang="en-US" altLang="en-US" sz="1200" dirty="0"/>
              <a:t>** Not including the reserves</a:t>
            </a:r>
          </a:p>
          <a:p>
            <a:pPr eaLnBrk="1" hangingPunct="1"/>
            <a:r>
              <a:rPr lang="en-US" altLang="en-US" sz="1200" dirty="0"/>
              <a:t>*** As at 31 March </a:t>
            </a:r>
          </a:p>
          <a:p>
            <a:pPr eaLnBrk="1" hangingPunct="1"/>
            <a:r>
              <a:rPr lang="en-US" altLang="en-US" sz="1200" dirty="0"/>
              <a:t>**** Not including letters of assist, and death and disability claims</a:t>
            </a:r>
          </a:p>
        </p:txBody>
      </p:sp>
      <p:sp>
        <p:nvSpPr>
          <p:cNvPr id="12" name="Text Box 16">
            <a:extLst>
              <a:ext uri="{FF2B5EF4-FFF2-40B4-BE49-F238E27FC236}">
                <a16:creationId xmlns:a16="http://schemas.microsoft.com/office/drawing/2014/main" id="{23709034-B728-45B6-8B45-577683A403DD}"/>
              </a:ext>
            </a:extLst>
          </p:cNvPr>
          <p:cNvSpPr txBox="1">
            <a:spLocks noChangeArrowheads="1"/>
          </p:cNvSpPr>
          <p:nvPr/>
        </p:nvSpPr>
        <p:spPr bwMode="auto">
          <a:xfrm>
            <a:off x="42073" y="-38122"/>
            <a:ext cx="5393079"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kumimoji="1" sz="3200">
                <a:solidFill>
                  <a:schemeClr val="tx1"/>
                </a:solidFill>
                <a:latin typeface="Arial" charset="0"/>
                <a:cs typeface="Arial" charset="0"/>
              </a:defRPr>
            </a:lvl1pPr>
            <a:lvl2pPr marL="742950" indent="-285750" eaLnBrk="0" hangingPunct="0">
              <a:spcBef>
                <a:spcPct val="20000"/>
              </a:spcBef>
              <a:buChar char="–"/>
              <a:defRPr kumimoji="1" sz="2800">
                <a:solidFill>
                  <a:schemeClr val="tx1"/>
                </a:solidFill>
                <a:latin typeface="Arial" charset="0"/>
                <a:cs typeface="Arial" charset="0"/>
              </a:defRPr>
            </a:lvl2pPr>
            <a:lvl3pPr marL="1143000" indent="-228600" eaLnBrk="0" hangingPunct="0">
              <a:spcBef>
                <a:spcPct val="20000"/>
              </a:spcBef>
              <a:buChar char="•"/>
              <a:defRPr kumimoji="1" sz="2400">
                <a:solidFill>
                  <a:schemeClr val="tx1"/>
                </a:solidFill>
                <a:latin typeface="Arial" charset="0"/>
                <a:cs typeface="Arial" charset="0"/>
              </a:defRPr>
            </a:lvl3pPr>
            <a:lvl4pPr marL="1600200" indent="-228600" eaLnBrk="0" hangingPunct="0">
              <a:spcBef>
                <a:spcPct val="20000"/>
              </a:spcBef>
              <a:buChar char="–"/>
              <a:defRPr kumimoji="1" sz="2000">
                <a:solidFill>
                  <a:schemeClr val="tx1"/>
                </a:solidFill>
                <a:latin typeface="Arial" charset="0"/>
                <a:cs typeface="Arial" charset="0"/>
              </a:defRPr>
            </a:lvl4pPr>
            <a:lvl5pPr marL="2057400" indent="-228600" eaLnBrk="0" hangingPunct="0">
              <a:spcBef>
                <a:spcPct val="20000"/>
              </a:spcBef>
              <a:buChar char="»"/>
              <a:defRPr kumimoji="1" sz="2000">
                <a:solidFill>
                  <a:schemeClr val="tx1"/>
                </a:solidFill>
                <a:latin typeface="Arial" charset="0"/>
                <a:cs typeface="Arial" charset="0"/>
              </a:defRPr>
            </a:lvl5pPr>
            <a:lvl6pPr marL="2514600" indent="-228600" eaLnBrk="0" fontAlgn="base" hangingPunct="0">
              <a:spcBef>
                <a:spcPct val="20000"/>
              </a:spcBef>
              <a:spcAft>
                <a:spcPct val="0"/>
              </a:spcAft>
              <a:buChar char="»"/>
              <a:defRPr kumimoji="1" sz="2000">
                <a:solidFill>
                  <a:schemeClr val="tx1"/>
                </a:solidFill>
                <a:latin typeface="Arial" charset="0"/>
                <a:cs typeface="Arial" charset="0"/>
              </a:defRPr>
            </a:lvl6pPr>
            <a:lvl7pPr marL="2971800" indent="-228600" eaLnBrk="0" fontAlgn="base" hangingPunct="0">
              <a:spcBef>
                <a:spcPct val="20000"/>
              </a:spcBef>
              <a:spcAft>
                <a:spcPct val="0"/>
              </a:spcAft>
              <a:buChar char="»"/>
              <a:defRPr kumimoji="1" sz="2000">
                <a:solidFill>
                  <a:schemeClr val="tx1"/>
                </a:solidFill>
                <a:latin typeface="Arial" charset="0"/>
                <a:cs typeface="Arial" charset="0"/>
              </a:defRPr>
            </a:lvl7pPr>
            <a:lvl8pPr marL="3429000" indent="-228600" eaLnBrk="0" fontAlgn="base" hangingPunct="0">
              <a:spcBef>
                <a:spcPct val="20000"/>
              </a:spcBef>
              <a:spcAft>
                <a:spcPct val="0"/>
              </a:spcAft>
              <a:buChar char="»"/>
              <a:defRPr kumimoji="1" sz="2000">
                <a:solidFill>
                  <a:schemeClr val="tx1"/>
                </a:solidFill>
                <a:latin typeface="Arial" charset="0"/>
                <a:cs typeface="Arial" charset="0"/>
              </a:defRPr>
            </a:lvl8pPr>
            <a:lvl9pPr marL="3886200" indent="-228600" eaLnBrk="0" fontAlgn="base" hangingPunct="0">
              <a:spcBef>
                <a:spcPct val="20000"/>
              </a:spcBef>
              <a:spcAft>
                <a:spcPct val="0"/>
              </a:spcAft>
              <a:buChar char="»"/>
              <a:defRPr kumimoji="1" sz="2000">
                <a:solidFill>
                  <a:schemeClr val="tx1"/>
                </a:solidFill>
                <a:latin typeface="Arial" charset="0"/>
                <a:cs typeface="Arial" charset="0"/>
              </a:defRPr>
            </a:lvl9pPr>
          </a:lstStyle>
          <a:p>
            <a:pPr eaLnBrk="1" hangingPunct="1">
              <a:spcBef>
                <a:spcPct val="0"/>
              </a:spcBef>
              <a:buFontTx/>
              <a:buNone/>
            </a:pPr>
            <a:r>
              <a:rPr kumimoji="0" lang="en-GB" altLang="ja-JP" dirty="0">
                <a:latin typeface="Calibri" pitchFamily="34" charset="0"/>
                <a:ea typeface="ＭＳ Ｐゴシック" pitchFamily="34" charset="-128"/>
              </a:rPr>
              <a:t>Chart 1 - Status of Assessments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ectangle 6"/>
          <p:cNvSpPr txBox="1">
            <a:spLocks noGrp="1" noChangeArrowheads="1"/>
          </p:cNvSpPr>
          <p:nvPr/>
        </p:nvSpPr>
        <p:spPr bwMode="auto">
          <a:xfrm>
            <a:off x="6553200" y="6495324"/>
            <a:ext cx="2133600" cy="495322"/>
          </a:xfrm>
          <a:prstGeom prst="rect">
            <a:avLst/>
          </a:prstGeom>
          <a:noFill/>
          <a:ln w="9525">
            <a:noFill/>
            <a:miter lim="800000"/>
            <a:headEnd/>
            <a:tailEnd/>
          </a:ln>
        </p:spPr>
        <p:txBody>
          <a:bodyPr/>
          <a:lstStyle/>
          <a:p>
            <a:pPr algn="r"/>
            <a:r>
              <a:rPr lang="en-GB" altLang="en-US" sz="1400" dirty="0"/>
              <a:t>19</a:t>
            </a:r>
          </a:p>
        </p:txBody>
      </p:sp>
      <p:sp>
        <p:nvSpPr>
          <p:cNvPr id="30" name="Text Box 7"/>
          <p:cNvSpPr txBox="1">
            <a:spLocks noChangeArrowheads="1"/>
          </p:cNvSpPr>
          <p:nvPr/>
        </p:nvSpPr>
        <p:spPr bwMode="auto">
          <a:xfrm>
            <a:off x="1127125" y="5347828"/>
            <a:ext cx="184150" cy="381397"/>
          </a:xfrm>
          <a:prstGeom prst="rect">
            <a:avLst/>
          </a:prstGeom>
          <a:noFill/>
          <a:ln w="9525">
            <a:noFill/>
            <a:miter lim="800000"/>
            <a:headEnd/>
            <a:tailEnd/>
          </a:ln>
        </p:spPr>
        <p:txBody>
          <a:bodyPr wrap="none">
            <a:spAutoFit/>
          </a:bodyPr>
          <a:lstStyle/>
          <a:p>
            <a:endParaRPr lang="en-US" altLang="en-US" sz="1800">
              <a:latin typeface="Arial" charset="0"/>
            </a:endParaRPr>
          </a:p>
        </p:txBody>
      </p:sp>
      <p:sp>
        <p:nvSpPr>
          <p:cNvPr id="31" name="Line 58"/>
          <p:cNvSpPr>
            <a:spLocks noChangeShapeType="1"/>
          </p:cNvSpPr>
          <p:nvPr/>
        </p:nvSpPr>
        <p:spPr bwMode="auto">
          <a:xfrm>
            <a:off x="152400" y="1505779"/>
            <a:ext cx="1487488" cy="0"/>
          </a:xfrm>
          <a:prstGeom prst="line">
            <a:avLst/>
          </a:prstGeom>
          <a:noFill/>
          <a:ln w="9525">
            <a:noFill/>
            <a:round/>
            <a:headEnd/>
            <a:tailEnd/>
          </a:ln>
        </p:spPr>
        <p:txBody>
          <a:bodyPr wrap="none"/>
          <a:lstStyle/>
          <a:p>
            <a:endParaRPr lang="en-US"/>
          </a:p>
        </p:txBody>
      </p:sp>
      <p:sp>
        <p:nvSpPr>
          <p:cNvPr id="32" name="Line 62"/>
          <p:cNvSpPr>
            <a:spLocks noChangeShapeType="1"/>
          </p:cNvSpPr>
          <p:nvPr/>
        </p:nvSpPr>
        <p:spPr bwMode="auto">
          <a:xfrm>
            <a:off x="1639889" y="1505779"/>
            <a:ext cx="1558925" cy="0"/>
          </a:xfrm>
          <a:prstGeom prst="line">
            <a:avLst/>
          </a:prstGeom>
          <a:noFill/>
          <a:ln w="9525">
            <a:noFill/>
            <a:round/>
            <a:headEnd/>
            <a:tailEnd/>
          </a:ln>
        </p:spPr>
        <p:txBody>
          <a:bodyPr wrap="none"/>
          <a:lstStyle/>
          <a:p>
            <a:endParaRPr lang="en-US"/>
          </a:p>
        </p:txBody>
      </p:sp>
      <p:sp>
        <p:nvSpPr>
          <p:cNvPr id="33" name="Line 64"/>
          <p:cNvSpPr>
            <a:spLocks noChangeShapeType="1"/>
          </p:cNvSpPr>
          <p:nvPr/>
        </p:nvSpPr>
        <p:spPr bwMode="auto">
          <a:xfrm>
            <a:off x="3198814" y="1505779"/>
            <a:ext cx="1558925" cy="0"/>
          </a:xfrm>
          <a:prstGeom prst="line">
            <a:avLst/>
          </a:prstGeom>
          <a:noFill/>
          <a:ln w="9525">
            <a:noFill/>
            <a:round/>
            <a:headEnd/>
            <a:tailEnd/>
          </a:ln>
        </p:spPr>
        <p:txBody>
          <a:bodyPr wrap="none"/>
          <a:lstStyle/>
          <a:p>
            <a:endParaRPr lang="en-US"/>
          </a:p>
        </p:txBody>
      </p:sp>
      <p:sp>
        <p:nvSpPr>
          <p:cNvPr id="34" name="Line 66"/>
          <p:cNvSpPr>
            <a:spLocks noChangeShapeType="1"/>
          </p:cNvSpPr>
          <p:nvPr/>
        </p:nvSpPr>
        <p:spPr bwMode="auto">
          <a:xfrm>
            <a:off x="4757739" y="1505779"/>
            <a:ext cx="1557337" cy="0"/>
          </a:xfrm>
          <a:prstGeom prst="line">
            <a:avLst/>
          </a:prstGeom>
          <a:noFill/>
          <a:ln w="9525">
            <a:noFill/>
            <a:round/>
            <a:headEnd/>
            <a:tailEnd/>
          </a:ln>
        </p:spPr>
        <p:txBody>
          <a:bodyPr wrap="none"/>
          <a:lstStyle/>
          <a:p>
            <a:endParaRPr lang="en-US"/>
          </a:p>
        </p:txBody>
      </p:sp>
      <p:sp>
        <p:nvSpPr>
          <p:cNvPr id="35" name="Line 68"/>
          <p:cNvSpPr>
            <a:spLocks noChangeShapeType="1"/>
          </p:cNvSpPr>
          <p:nvPr/>
        </p:nvSpPr>
        <p:spPr bwMode="auto">
          <a:xfrm>
            <a:off x="6315076" y="1505779"/>
            <a:ext cx="1609725" cy="0"/>
          </a:xfrm>
          <a:prstGeom prst="line">
            <a:avLst/>
          </a:prstGeom>
          <a:noFill/>
          <a:ln w="9525">
            <a:noFill/>
            <a:round/>
            <a:headEnd/>
            <a:tailEnd/>
          </a:ln>
        </p:spPr>
        <p:txBody>
          <a:bodyPr wrap="none"/>
          <a:lstStyle/>
          <a:p>
            <a:endParaRPr lang="en-US"/>
          </a:p>
        </p:txBody>
      </p:sp>
      <p:pic>
        <p:nvPicPr>
          <p:cNvPr id="36" name="Picture 4"/>
          <p:cNvPicPr>
            <a:picLocks noChangeAspect="1" noChangeArrowheads="1"/>
          </p:cNvPicPr>
          <p:nvPr/>
        </p:nvPicPr>
        <p:blipFill>
          <a:blip r:embed="rId2"/>
          <a:srcRect/>
          <a:stretch>
            <a:fillRect/>
          </a:stretch>
        </p:blipFill>
        <p:spPr bwMode="auto">
          <a:xfrm>
            <a:off x="7772400" y="396258"/>
            <a:ext cx="1066800" cy="998900"/>
          </a:xfrm>
          <a:prstGeom prst="rect">
            <a:avLst/>
          </a:prstGeom>
          <a:noFill/>
          <a:ln w="9525">
            <a:noFill/>
            <a:miter lim="800000"/>
            <a:headEnd/>
            <a:tailEnd/>
          </a:ln>
        </p:spPr>
      </p:pic>
      <p:sp>
        <p:nvSpPr>
          <p:cNvPr id="37" name="Rectangle 48"/>
          <p:cNvSpPr>
            <a:spLocks/>
          </p:cNvSpPr>
          <p:nvPr/>
        </p:nvSpPr>
        <p:spPr bwMode="auto">
          <a:xfrm>
            <a:off x="7543800" y="209687"/>
            <a:ext cx="76200" cy="6764448"/>
          </a:xfrm>
          <a:prstGeom prst="rect">
            <a:avLst/>
          </a:prstGeom>
          <a:solidFill>
            <a:srgbClr val="009900"/>
          </a:solidFill>
          <a:ln w="9525">
            <a:noFill/>
            <a:miter lim="800000"/>
            <a:headEnd/>
            <a:tailEnd/>
          </a:ln>
        </p:spPr>
        <p:txBody>
          <a:bodyPr lIns="182880" rIns="182880" anchor="ctr"/>
          <a:lstStyle/>
          <a:p>
            <a:pPr>
              <a:spcAft>
                <a:spcPts val="1000"/>
              </a:spcAft>
            </a:pPr>
            <a:endParaRPr lang="en-US" altLang="ja-JP" sz="800" i="1">
              <a:solidFill>
                <a:srgbClr val="FFFFFF"/>
              </a:solidFill>
              <a:latin typeface="Cambria" pitchFamily="18" charset="0"/>
              <a:ea typeface="SimSun" pitchFamily="2" charset="-122"/>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p:txBody>
      </p:sp>
      <p:sp>
        <p:nvSpPr>
          <p:cNvPr id="38" name="Text Box 6"/>
          <p:cNvSpPr txBox="1">
            <a:spLocks noChangeArrowheads="1"/>
          </p:cNvSpPr>
          <p:nvPr/>
        </p:nvSpPr>
        <p:spPr bwMode="auto">
          <a:xfrm>
            <a:off x="7664450" y="1505779"/>
            <a:ext cx="1441450" cy="475509"/>
          </a:xfrm>
          <a:prstGeom prst="rect">
            <a:avLst/>
          </a:prstGeom>
          <a:noFill/>
          <a:ln w="9525">
            <a:noFill/>
            <a:miter lim="800000"/>
            <a:headEnd/>
            <a:tailEnd/>
          </a:ln>
        </p:spPr>
        <p:txBody>
          <a:bodyPr wrap="none">
            <a:spAutoFit/>
          </a:bodyPr>
          <a:lstStyle/>
          <a:p>
            <a:r>
              <a:rPr lang="en-US" altLang="zh-CN" sz="1200" b="1" i="1">
                <a:solidFill>
                  <a:srgbClr val="336699"/>
                </a:solidFill>
                <a:ea typeface="SimSun" pitchFamily="2" charset="-122"/>
              </a:rPr>
              <a:t>The United Nations </a:t>
            </a:r>
            <a:br>
              <a:rPr lang="en-US" altLang="zh-CN" sz="1200" b="1" i="1">
                <a:solidFill>
                  <a:srgbClr val="336699"/>
                </a:solidFill>
                <a:ea typeface="SimSun" pitchFamily="2" charset="-122"/>
              </a:rPr>
            </a:br>
            <a:r>
              <a:rPr lang="en-US" altLang="zh-CN" sz="1200" b="1" i="1">
                <a:solidFill>
                  <a:srgbClr val="336699"/>
                </a:solidFill>
                <a:ea typeface="SimSun" pitchFamily="2" charset="-122"/>
              </a:rPr>
              <a:t>Financial Situation</a:t>
            </a:r>
            <a:endParaRPr lang="en-GB" altLang="en-US" sz="1200" b="1" i="1">
              <a:solidFill>
                <a:srgbClr val="336699"/>
              </a:solidFill>
            </a:endParaRPr>
          </a:p>
        </p:txBody>
      </p:sp>
      <p:grpSp>
        <p:nvGrpSpPr>
          <p:cNvPr id="39" name="Group 36"/>
          <p:cNvGrpSpPr>
            <a:grpSpLocks/>
          </p:cNvGrpSpPr>
          <p:nvPr/>
        </p:nvGrpSpPr>
        <p:grpSpPr bwMode="auto">
          <a:xfrm>
            <a:off x="7658101" y="2190975"/>
            <a:ext cx="1162050" cy="630710"/>
            <a:chOff x="7658100" y="2106614"/>
            <a:chExt cx="1162050" cy="606425"/>
          </a:xfrm>
        </p:grpSpPr>
        <p:grpSp>
          <p:nvGrpSpPr>
            <p:cNvPr id="40" name="Group 58"/>
            <p:cNvGrpSpPr>
              <a:grpSpLocks/>
            </p:cNvGrpSpPr>
            <p:nvPr/>
          </p:nvGrpSpPr>
          <p:grpSpPr bwMode="auto">
            <a:xfrm>
              <a:off x="7667625" y="2106614"/>
              <a:ext cx="1152525" cy="606425"/>
              <a:chOff x="4830" y="1327"/>
              <a:chExt cx="726" cy="382"/>
            </a:xfrm>
          </p:grpSpPr>
          <p:sp>
            <p:nvSpPr>
              <p:cNvPr id="42" name="Text Box 59"/>
              <p:cNvSpPr txBox="1">
                <a:spLocks noChangeArrowheads="1"/>
              </p:cNvSpPr>
              <p:nvPr/>
            </p:nvSpPr>
            <p:spPr bwMode="auto">
              <a:xfrm>
                <a:off x="4830" y="1327"/>
                <a:ext cx="726" cy="173"/>
              </a:xfrm>
              <a:prstGeom prst="rect">
                <a:avLst/>
              </a:prstGeom>
              <a:noFill/>
              <a:ln w="9525">
                <a:noFill/>
                <a:miter lim="800000"/>
                <a:headEnd/>
                <a:tailEnd/>
              </a:ln>
            </p:spPr>
            <p:txBody>
              <a:bodyPr wrap="none">
                <a:spAutoFit/>
              </a:bodyPr>
              <a:lstStyle/>
              <a:p>
                <a:r>
                  <a:rPr lang="en-US" altLang="en-US" sz="1200" b="1">
                    <a:solidFill>
                      <a:srgbClr val="B2B2B2"/>
                    </a:solidFill>
                  </a:rPr>
                  <a:t>Regular budget</a:t>
                </a:r>
              </a:p>
            </p:txBody>
          </p:sp>
          <p:sp>
            <p:nvSpPr>
              <p:cNvPr id="43" name="Text Box 60"/>
              <p:cNvSpPr txBox="1">
                <a:spLocks noChangeArrowheads="1"/>
              </p:cNvSpPr>
              <p:nvPr/>
            </p:nvSpPr>
            <p:spPr bwMode="auto">
              <a:xfrm>
                <a:off x="4830" y="1429"/>
                <a:ext cx="666" cy="173"/>
              </a:xfrm>
              <a:prstGeom prst="rect">
                <a:avLst/>
              </a:prstGeom>
              <a:noFill/>
              <a:ln w="9525">
                <a:noFill/>
                <a:miter lim="800000"/>
                <a:headEnd/>
                <a:tailEnd/>
              </a:ln>
            </p:spPr>
            <p:txBody>
              <a:bodyPr wrap="none">
                <a:spAutoFit/>
              </a:bodyPr>
              <a:lstStyle/>
              <a:p>
                <a:r>
                  <a:rPr lang="en-US" altLang="en-US" sz="1200" b="1">
                    <a:solidFill>
                      <a:srgbClr val="B2B2B2"/>
                    </a:solidFill>
                  </a:rPr>
                  <a:t>Peacekeeping</a:t>
                </a:r>
              </a:p>
            </p:txBody>
          </p:sp>
          <p:sp>
            <p:nvSpPr>
              <p:cNvPr id="44" name="Text Box 61"/>
              <p:cNvSpPr txBox="1">
                <a:spLocks noChangeArrowheads="1"/>
              </p:cNvSpPr>
              <p:nvPr/>
            </p:nvSpPr>
            <p:spPr bwMode="auto">
              <a:xfrm>
                <a:off x="4830" y="1536"/>
                <a:ext cx="487" cy="173"/>
              </a:xfrm>
              <a:prstGeom prst="rect">
                <a:avLst/>
              </a:prstGeom>
              <a:noFill/>
              <a:ln w="9525">
                <a:noFill/>
                <a:miter lim="800000"/>
                <a:headEnd/>
                <a:tailEnd/>
              </a:ln>
            </p:spPr>
            <p:txBody>
              <a:bodyPr wrap="none">
                <a:spAutoFit/>
              </a:bodyPr>
              <a:lstStyle/>
              <a:p>
                <a:r>
                  <a:rPr lang="en-US" altLang="en-US" sz="1200" b="1">
                    <a:solidFill>
                      <a:srgbClr val="009900"/>
                    </a:solidFill>
                  </a:rPr>
                  <a:t>Tribunals</a:t>
                </a:r>
              </a:p>
            </p:txBody>
          </p:sp>
        </p:grpSp>
        <p:sp>
          <p:nvSpPr>
            <p:cNvPr id="41" name="Rectangle 63"/>
            <p:cNvSpPr>
              <a:spLocks noChangeArrowheads="1"/>
            </p:cNvSpPr>
            <p:nvPr/>
          </p:nvSpPr>
          <p:spPr bwMode="auto">
            <a:xfrm flipH="1">
              <a:off x="7658100" y="2535715"/>
              <a:ext cx="76200" cy="76200"/>
            </a:xfrm>
            <a:prstGeom prst="rect">
              <a:avLst/>
            </a:prstGeom>
            <a:solidFill>
              <a:srgbClr val="009900"/>
            </a:solidFill>
            <a:ln w="9525">
              <a:solidFill>
                <a:srgbClr val="009900"/>
              </a:solidFill>
              <a:miter lim="800000"/>
              <a:headEnd/>
              <a:tailEnd/>
            </a:ln>
          </p:spPr>
          <p:txBody>
            <a:bodyPr wrap="none" anchor="ctr"/>
            <a:lstStyle/>
            <a:p>
              <a:endParaRPr lang="en-US" altLang="en-US" sz="1800"/>
            </a:p>
          </p:txBody>
        </p:sp>
      </p:grpSp>
      <p:sp>
        <p:nvSpPr>
          <p:cNvPr id="46" name="Text Box 26"/>
          <p:cNvSpPr txBox="1">
            <a:spLocks noChangeArrowheads="1"/>
          </p:cNvSpPr>
          <p:nvPr/>
        </p:nvSpPr>
        <p:spPr bwMode="auto">
          <a:xfrm>
            <a:off x="33988" y="213349"/>
            <a:ext cx="7700313" cy="954107"/>
          </a:xfrm>
          <a:prstGeom prst="rect">
            <a:avLst/>
          </a:prstGeom>
          <a:noFill/>
          <a:ln w="9525">
            <a:noFill/>
            <a:miter lim="800000"/>
            <a:headEnd/>
            <a:tailEnd/>
          </a:ln>
        </p:spPr>
        <p:txBody>
          <a:bodyPr wrap="none">
            <a:spAutoFit/>
          </a:bodyPr>
          <a:lstStyle/>
          <a:p>
            <a:r>
              <a:rPr lang="en-GB" altLang="ja-JP" sz="3600" dirty="0">
                <a:ea typeface="ＭＳ Ｐゴシック" pitchFamily="34" charset="-128"/>
              </a:rPr>
              <a:t>Chart 19 - </a:t>
            </a:r>
            <a:r>
              <a:rPr lang="en-GB" altLang="en-US" sz="3600" dirty="0">
                <a:solidFill>
                  <a:srgbClr val="009900"/>
                </a:solidFill>
              </a:rPr>
              <a:t>Unpaid Tribunal Assessments</a:t>
            </a:r>
            <a:r>
              <a:rPr lang="en-GB" altLang="en-US" sz="3600" dirty="0"/>
              <a:t> </a:t>
            </a:r>
          </a:p>
          <a:p>
            <a:r>
              <a:rPr lang="en-GB" altLang="en-US" sz="2000" dirty="0"/>
              <a:t>Actual (US$ millions)</a:t>
            </a:r>
          </a:p>
        </p:txBody>
      </p:sp>
      <p:graphicFrame>
        <p:nvGraphicFramePr>
          <p:cNvPr id="47" name="Group 24"/>
          <p:cNvGraphicFramePr>
            <a:graphicFrameLocks noGrp="1"/>
          </p:cNvGraphicFramePr>
          <p:nvPr>
            <p:extLst>
              <p:ext uri="{D42A27DB-BD31-4B8C-83A1-F6EECF244321}">
                <p14:modId xmlns:p14="http://schemas.microsoft.com/office/powerpoint/2010/main" val="3224917801"/>
              </p:ext>
            </p:extLst>
          </p:nvPr>
        </p:nvGraphicFramePr>
        <p:xfrm>
          <a:off x="847724" y="1641316"/>
          <a:ext cx="5629276" cy="4150159"/>
        </p:xfrm>
        <a:graphic>
          <a:graphicData uri="http://schemas.openxmlformats.org/drawingml/2006/table">
            <a:tbl>
              <a:tblPr/>
              <a:tblGrid>
                <a:gridCol w="1554268">
                  <a:extLst>
                    <a:ext uri="{9D8B030D-6E8A-4147-A177-3AD203B41FA5}">
                      <a16:colId xmlns:a16="http://schemas.microsoft.com/office/drawing/2014/main" val="20000"/>
                    </a:ext>
                  </a:extLst>
                </a:gridCol>
                <a:gridCol w="666922">
                  <a:extLst>
                    <a:ext uri="{9D8B030D-6E8A-4147-A177-3AD203B41FA5}">
                      <a16:colId xmlns:a16="http://schemas.microsoft.com/office/drawing/2014/main" val="20001"/>
                    </a:ext>
                  </a:extLst>
                </a:gridCol>
                <a:gridCol w="474758">
                  <a:extLst>
                    <a:ext uri="{9D8B030D-6E8A-4147-A177-3AD203B41FA5}">
                      <a16:colId xmlns:a16="http://schemas.microsoft.com/office/drawing/2014/main" val="20002"/>
                    </a:ext>
                  </a:extLst>
                </a:gridCol>
                <a:gridCol w="476172">
                  <a:extLst>
                    <a:ext uri="{9D8B030D-6E8A-4147-A177-3AD203B41FA5}">
                      <a16:colId xmlns:a16="http://schemas.microsoft.com/office/drawing/2014/main" val="20003"/>
                    </a:ext>
                  </a:extLst>
                </a:gridCol>
                <a:gridCol w="782786">
                  <a:extLst>
                    <a:ext uri="{9D8B030D-6E8A-4147-A177-3AD203B41FA5}">
                      <a16:colId xmlns:a16="http://schemas.microsoft.com/office/drawing/2014/main" val="20004"/>
                    </a:ext>
                  </a:extLst>
                </a:gridCol>
                <a:gridCol w="490300">
                  <a:extLst>
                    <a:ext uri="{9D8B030D-6E8A-4147-A177-3AD203B41FA5}">
                      <a16:colId xmlns:a16="http://schemas.microsoft.com/office/drawing/2014/main" val="20005"/>
                    </a:ext>
                  </a:extLst>
                </a:gridCol>
                <a:gridCol w="1184070">
                  <a:extLst>
                    <a:ext uri="{9D8B030D-6E8A-4147-A177-3AD203B41FA5}">
                      <a16:colId xmlns:a16="http://schemas.microsoft.com/office/drawing/2014/main" val="20006"/>
                    </a:ext>
                  </a:extLst>
                </a:gridCol>
              </a:tblGrid>
              <a:tr h="726822">
                <a:tc>
                  <a:txBody>
                    <a:bodyPr/>
                    <a:lstStyle>
                      <a:lvl1pPr defTabSz="973138" eaLnBrk="0" hangingPunct="0">
                        <a:spcBef>
                          <a:spcPct val="20000"/>
                        </a:spcBef>
                        <a:defRPr sz="2800">
                          <a:solidFill>
                            <a:schemeClr val="tx1"/>
                          </a:solidFill>
                          <a:latin typeface="Arial" charset="0"/>
                          <a:cs typeface="Arial" charset="0"/>
                        </a:defRPr>
                      </a:lvl1pPr>
                      <a:lvl2pPr marL="37931725" indent="-37474525" defTabSz="973138"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l" defTabSz="973138" rtl="0" eaLnBrk="1" fontAlgn="base" latinLnBrk="0" hangingPunct="1">
                        <a:lnSpc>
                          <a:spcPct val="100000"/>
                        </a:lnSpc>
                        <a:spcBef>
                          <a:spcPct val="20000"/>
                        </a:spcBef>
                        <a:spcAft>
                          <a:spcPct val="0"/>
                        </a:spcAft>
                        <a:buClrTx/>
                        <a:buSzTx/>
                        <a:buFontTx/>
                        <a:buNone/>
                        <a:tabLst/>
                      </a:pPr>
                      <a:r>
                        <a:rPr kumimoji="0" lang="en-US" altLang="en-US" sz="1700" b="1" i="0" u="none" strike="noStrike" cap="none" normalizeH="0" baseline="0" dirty="0">
                          <a:ln>
                            <a:noFill/>
                          </a:ln>
                          <a:solidFill>
                            <a:schemeClr val="tx1"/>
                          </a:solidFill>
                          <a:effectLst/>
                          <a:latin typeface="Calibri" pitchFamily="34" charset="0"/>
                          <a:cs typeface="Arial" charset="0"/>
                        </a:rPr>
                        <a:t>Member State</a:t>
                      </a:r>
                    </a:p>
                  </a:txBody>
                  <a:tcPr marL="91429" marR="91429" marT="47544" marB="47544" anchor="ctr" horzOverflow="overflow">
                    <a:lnL>
                      <a:noFill/>
                    </a:lnL>
                    <a:lnR>
                      <a:noFill/>
                    </a:lnR>
                    <a:lnT>
                      <a:noFill/>
                    </a:lnT>
                    <a:lnB w="19050" cap="flat" cmpd="sng" algn="ctr">
                      <a:solidFill>
                        <a:schemeClr val="bg2"/>
                      </a:solidFill>
                      <a:prstDash val="solid"/>
                      <a:round/>
                      <a:headEnd type="none" w="med" len="med"/>
                      <a:tailEnd type="none" w="med" len="med"/>
                    </a:lnB>
                    <a:lnTlToBr>
                      <a:noFill/>
                    </a:lnTlToBr>
                    <a:lnBlToTr>
                      <a:noFill/>
                    </a:lnBlToTr>
                    <a:noFill/>
                  </a:tcPr>
                </a:tc>
                <a:tc gridSpan="2">
                  <a:txBody>
                    <a:bodyPr/>
                    <a:lstStyle>
                      <a:lvl1pPr defTabSz="973138" eaLnBrk="0" hangingPunct="0">
                        <a:spcBef>
                          <a:spcPct val="20000"/>
                        </a:spcBef>
                        <a:defRPr sz="2800">
                          <a:solidFill>
                            <a:schemeClr val="tx1"/>
                          </a:solidFill>
                          <a:latin typeface="Arial" charset="0"/>
                          <a:cs typeface="Arial" charset="0"/>
                        </a:defRPr>
                      </a:lvl1pPr>
                      <a:lvl2pPr marL="37931725" indent="-37474525" defTabSz="973138"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73138" rtl="0" eaLnBrk="1" fontAlgn="base" latinLnBrk="0" hangingPunct="1">
                        <a:lnSpc>
                          <a:spcPct val="100000"/>
                        </a:lnSpc>
                        <a:spcBef>
                          <a:spcPct val="20000"/>
                        </a:spcBef>
                        <a:spcAft>
                          <a:spcPct val="0"/>
                        </a:spcAft>
                        <a:buClrTx/>
                        <a:buSzTx/>
                        <a:buFontTx/>
                        <a:buNone/>
                        <a:tabLst/>
                      </a:pPr>
                      <a:endParaRPr kumimoji="0" lang="en-US" altLang="en-US" sz="1700" b="0" i="0" u="none" strike="noStrike" cap="none" normalizeH="0" baseline="0" dirty="0">
                        <a:ln>
                          <a:noFill/>
                        </a:ln>
                        <a:solidFill>
                          <a:schemeClr val="tx1"/>
                        </a:solidFill>
                        <a:effectLst/>
                        <a:latin typeface="Calibri" pitchFamily="34" charset="0"/>
                        <a:cs typeface="Arial" charset="0"/>
                      </a:endParaRPr>
                    </a:p>
                  </a:txBody>
                  <a:tcPr marL="91429" marR="91429" marT="47544" marB="47544" anchor="ctr" horzOverflow="overflow">
                    <a:lnL>
                      <a:noFill/>
                    </a:lnL>
                    <a:lnR>
                      <a:noFill/>
                    </a:lnR>
                    <a:lnT>
                      <a:noFill/>
                    </a:lnT>
                    <a:lnB w="19050" cap="flat" cmpd="sng" algn="ctr">
                      <a:solidFill>
                        <a:schemeClr val="bg2"/>
                      </a:solidFill>
                      <a:prstDash val="solid"/>
                      <a:round/>
                      <a:headEnd type="none" w="med" len="med"/>
                      <a:tailEnd type="none" w="med" len="med"/>
                    </a:lnB>
                    <a:lnTlToBr>
                      <a:noFill/>
                    </a:lnTlToBr>
                    <a:lnBlToTr>
                      <a:noFill/>
                    </a:lnBlToTr>
                    <a:noFill/>
                  </a:tcPr>
                </a:tc>
                <a:tc hMerge="1">
                  <a:txBody>
                    <a:bodyPr/>
                    <a:lstStyle/>
                    <a:p>
                      <a:endParaRPr lang="en-GB"/>
                    </a:p>
                  </a:txBody>
                  <a:tcPr/>
                </a:tc>
                <a:tc gridSpan="2">
                  <a:txBody>
                    <a:bodyPr/>
                    <a:lstStyle>
                      <a:lvl1pPr defTabSz="973138" eaLnBrk="0" hangingPunct="0">
                        <a:spcBef>
                          <a:spcPct val="20000"/>
                        </a:spcBef>
                        <a:defRPr sz="2800">
                          <a:solidFill>
                            <a:schemeClr val="tx1"/>
                          </a:solidFill>
                          <a:latin typeface="Arial" charset="0"/>
                          <a:cs typeface="Arial" charset="0"/>
                        </a:defRPr>
                      </a:lvl1pPr>
                      <a:lvl2pPr marL="37931725" indent="-37474525" defTabSz="973138"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73138" rtl="0" eaLnBrk="1" fontAlgn="base" latinLnBrk="0" hangingPunct="1">
                        <a:lnSpc>
                          <a:spcPct val="100000"/>
                        </a:lnSpc>
                        <a:spcBef>
                          <a:spcPct val="20000"/>
                        </a:spcBef>
                        <a:spcAft>
                          <a:spcPct val="0"/>
                        </a:spcAft>
                        <a:buClrTx/>
                        <a:buSzTx/>
                        <a:buFontTx/>
                        <a:buNone/>
                        <a:tabLst/>
                      </a:pPr>
                      <a:endParaRPr kumimoji="0" lang="en-US" altLang="en-US" sz="1700" b="1" i="0" u="none" strike="noStrike" cap="none" normalizeH="0" baseline="0" dirty="0">
                        <a:ln>
                          <a:noFill/>
                        </a:ln>
                        <a:solidFill>
                          <a:schemeClr val="tx1"/>
                        </a:solidFill>
                        <a:effectLst/>
                        <a:latin typeface="Calibri" pitchFamily="34" charset="0"/>
                        <a:cs typeface="Arial" charset="0"/>
                      </a:endParaRPr>
                    </a:p>
                  </a:txBody>
                  <a:tcPr marL="91429" marR="91429" marT="47544" marB="47544" anchor="ctr" horzOverflow="overflow">
                    <a:lnL>
                      <a:noFill/>
                    </a:lnL>
                    <a:lnR>
                      <a:noFill/>
                    </a:lnR>
                    <a:lnT>
                      <a:noFill/>
                    </a:lnT>
                    <a:lnB w="19050" cap="flat" cmpd="sng" algn="ctr">
                      <a:solidFill>
                        <a:schemeClr val="bg2"/>
                      </a:solidFill>
                      <a:prstDash val="solid"/>
                      <a:round/>
                      <a:headEnd type="none" w="med" len="med"/>
                      <a:tailEnd type="none" w="med" len="med"/>
                    </a:lnB>
                    <a:lnTlToBr>
                      <a:noFill/>
                    </a:lnTlToBr>
                    <a:lnBlToTr>
                      <a:noFill/>
                    </a:lnBlToTr>
                    <a:noFill/>
                  </a:tcPr>
                </a:tc>
                <a:tc hMerge="1">
                  <a:txBody>
                    <a:bodyPr/>
                    <a:lstStyle/>
                    <a:p>
                      <a:endParaRPr lang="en-GB"/>
                    </a:p>
                  </a:txBody>
                  <a:tcPr/>
                </a:tc>
                <a:tc gridSpan="2">
                  <a:txBody>
                    <a:bodyPr/>
                    <a:lstStyle>
                      <a:lvl1pPr defTabSz="973138" eaLnBrk="0" hangingPunct="0">
                        <a:spcBef>
                          <a:spcPct val="20000"/>
                        </a:spcBef>
                        <a:defRPr sz="2800">
                          <a:solidFill>
                            <a:schemeClr val="tx1"/>
                          </a:solidFill>
                          <a:latin typeface="Arial" charset="0"/>
                          <a:cs typeface="Arial" charset="0"/>
                        </a:defRPr>
                      </a:lvl1pPr>
                      <a:lvl2pPr marL="37931725" indent="-37474525" defTabSz="973138"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73138" rtl="0" eaLnBrk="1" fontAlgn="base" latinLnBrk="0" hangingPunct="1">
                        <a:lnSpc>
                          <a:spcPct val="100000"/>
                        </a:lnSpc>
                        <a:spcBef>
                          <a:spcPct val="20000"/>
                        </a:spcBef>
                        <a:spcAft>
                          <a:spcPct val="0"/>
                        </a:spcAft>
                        <a:buClrTx/>
                        <a:buSzTx/>
                        <a:buFontTx/>
                        <a:buNone/>
                        <a:tabLst/>
                      </a:pPr>
                      <a:r>
                        <a:rPr kumimoji="0" lang="en-GB" altLang="en-US" sz="1700" b="1" i="0" u="none" strike="noStrike" cap="none" normalizeH="0" baseline="0" dirty="0">
                          <a:ln>
                            <a:noFill/>
                          </a:ln>
                          <a:solidFill>
                            <a:schemeClr val="tx1"/>
                          </a:solidFill>
                          <a:effectLst/>
                          <a:latin typeface="Calibri" pitchFamily="34" charset="0"/>
                          <a:cs typeface="Arial" charset="0"/>
                        </a:rPr>
                        <a:t>30 Apr 2018</a:t>
                      </a:r>
                    </a:p>
                  </a:txBody>
                  <a:tcPr marL="91429" marR="91429" marT="47544" marB="47544" anchor="ctr" horzOverflow="overflow">
                    <a:lnL>
                      <a:noFill/>
                    </a:lnL>
                    <a:lnR>
                      <a:noFill/>
                    </a:lnR>
                    <a:lnT>
                      <a:noFill/>
                    </a:lnT>
                    <a:lnB w="19050" cap="flat" cmpd="sng" algn="ctr">
                      <a:solidFill>
                        <a:schemeClr val="bg2"/>
                      </a:solidFill>
                      <a:prstDash val="solid"/>
                      <a:round/>
                      <a:headEnd type="none" w="med" len="med"/>
                      <a:tailEnd type="none" w="med" len="med"/>
                    </a:lnB>
                    <a:lnTlToBr>
                      <a:noFill/>
                    </a:lnTlToBr>
                    <a:lnBlToTr>
                      <a:noFill/>
                    </a:lnBlToTr>
                    <a:noFill/>
                  </a:tcPr>
                </a:tc>
                <a:tc hMerge="1">
                  <a:txBody>
                    <a:bodyPr/>
                    <a:lstStyle/>
                    <a:p>
                      <a:endParaRPr lang="en-GB"/>
                    </a:p>
                  </a:txBody>
                  <a:tcPr/>
                </a:tc>
                <a:extLst>
                  <a:ext uri="{0D108BD9-81ED-4DB2-BD59-A6C34878D82A}">
                    <a16:rowId xmlns:a16="http://schemas.microsoft.com/office/drawing/2014/main" val="10000"/>
                  </a:ext>
                </a:extLst>
              </a:tr>
              <a:tr h="519391">
                <a:tc gridSpan="4">
                  <a:txBody>
                    <a:bodyPr/>
                    <a:lstStyle>
                      <a:lvl1pPr defTabSz="973138" eaLnBrk="0" hangingPunct="0">
                        <a:spcBef>
                          <a:spcPct val="20000"/>
                        </a:spcBef>
                        <a:defRPr sz="2800">
                          <a:solidFill>
                            <a:schemeClr val="tx1"/>
                          </a:solidFill>
                          <a:latin typeface="Arial" charset="0"/>
                          <a:cs typeface="Arial" charset="0"/>
                        </a:defRPr>
                      </a:lvl1pPr>
                      <a:lvl2pPr marL="37931725" indent="-37474525" defTabSz="973138"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l" defTabSz="973138" rtl="0" eaLnBrk="1" fontAlgn="base" latinLnBrk="0" hangingPunct="1">
                        <a:lnSpc>
                          <a:spcPct val="100000"/>
                        </a:lnSpc>
                        <a:spcBef>
                          <a:spcPct val="20000"/>
                        </a:spcBef>
                        <a:spcAft>
                          <a:spcPct val="0"/>
                        </a:spcAft>
                        <a:buClrTx/>
                        <a:buSzTx/>
                        <a:buFontTx/>
                        <a:buNone/>
                        <a:tabLst/>
                      </a:pPr>
                      <a:r>
                        <a:rPr kumimoji="0" lang="en-GB" altLang="en-US" sz="1700" b="0" i="0" u="none" strike="noStrike" cap="none" normalizeH="0" baseline="0" dirty="0">
                          <a:ln>
                            <a:noFill/>
                          </a:ln>
                          <a:solidFill>
                            <a:schemeClr val="tx1"/>
                          </a:solidFill>
                          <a:effectLst/>
                          <a:latin typeface="Calibri" pitchFamily="34" charset="0"/>
                          <a:cs typeface="Arial" charset="0"/>
                        </a:rPr>
                        <a:t>United States</a:t>
                      </a:r>
                    </a:p>
                  </a:txBody>
                  <a:tcPr marL="91429" marR="91429" marT="47544" marB="47544" anchor="ctr" horzOverflow="overflow">
                    <a:lnL>
                      <a:noFill/>
                    </a:lnL>
                    <a:lnR>
                      <a:noFill/>
                    </a:lnR>
                    <a:lnT w="19050" cap="flat" cmpd="sng" algn="ctr">
                      <a:solidFill>
                        <a:schemeClr val="bg2"/>
                      </a:solidFill>
                      <a:prstDash val="solid"/>
                      <a:round/>
                      <a:headEnd type="none" w="med" len="med"/>
                      <a:tailEnd type="none" w="med" len="med"/>
                    </a:lnT>
                    <a:lnB>
                      <a:noFill/>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a:txBody>
                    <a:bodyPr/>
                    <a:lstStyle>
                      <a:lvl1pPr defTabSz="973138" eaLnBrk="0" hangingPunct="0">
                        <a:spcBef>
                          <a:spcPct val="20000"/>
                        </a:spcBef>
                        <a:defRPr sz="2800">
                          <a:solidFill>
                            <a:schemeClr val="tx1"/>
                          </a:solidFill>
                          <a:latin typeface="Arial" charset="0"/>
                          <a:cs typeface="Arial" charset="0"/>
                        </a:defRPr>
                      </a:lvl1pPr>
                      <a:lvl2pPr marL="37931725" indent="-37474525" defTabSz="973138"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73138" rtl="0" eaLnBrk="1" fontAlgn="base" latinLnBrk="0" hangingPunct="1">
                        <a:lnSpc>
                          <a:spcPct val="100000"/>
                        </a:lnSpc>
                        <a:spcBef>
                          <a:spcPct val="20000"/>
                        </a:spcBef>
                        <a:spcAft>
                          <a:spcPct val="0"/>
                        </a:spcAft>
                        <a:buClrTx/>
                        <a:buSzTx/>
                        <a:buFontTx/>
                        <a:buNone/>
                        <a:tabLst/>
                      </a:pPr>
                      <a:endParaRPr kumimoji="0" lang="en-US" altLang="en-US" sz="1700" b="0" i="0" u="none" strike="noStrike" cap="none" normalizeH="0" baseline="0">
                        <a:ln>
                          <a:noFill/>
                        </a:ln>
                        <a:solidFill>
                          <a:schemeClr val="tx1"/>
                        </a:solidFill>
                        <a:effectLst/>
                        <a:latin typeface="Calibri" pitchFamily="34" charset="0"/>
                        <a:cs typeface="Arial" charset="0"/>
                      </a:endParaRPr>
                    </a:p>
                  </a:txBody>
                  <a:tcPr marL="91429" marR="91429" marT="47544" marB="47544" anchor="ctr" horzOverflow="overflow">
                    <a:lnL>
                      <a:noFill/>
                    </a:lnL>
                    <a:lnR>
                      <a:noFill/>
                    </a:lnR>
                    <a:lnT w="19050" cap="flat" cmpd="sng" algn="ctr">
                      <a:solidFill>
                        <a:schemeClr val="bg2"/>
                      </a:solidFill>
                      <a:prstDash val="solid"/>
                      <a:round/>
                      <a:headEnd type="none" w="med" len="med"/>
                      <a:tailEnd type="none" w="med" len="med"/>
                    </a:lnT>
                    <a:lnB>
                      <a:noFill/>
                    </a:lnB>
                    <a:lnTlToBr>
                      <a:noFill/>
                    </a:lnTlToBr>
                    <a:lnBlToTr>
                      <a:noFill/>
                    </a:lnBlToTr>
                    <a:noFill/>
                  </a:tcPr>
                </a:tc>
                <a:tc>
                  <a:txBody>
                    <a:bodyPr/>
                    <a:lstStyle>
                      <a:lvl1pPr defTabSz="457200" eaLnBrk="0" hangingPunct="0">
                        <a:spcBef>
                          <a:spcPct val="20000"/>
                        </a:spcBef>
                        <a:defRPr sz="2800">
                          <a:solidFill>
                            <a:schemeClr val="tx1"/>
                          </a:solidFill>
                          <a:latin typeface="Arial" charset="0"/>
                          <a:cs typeface="Arial" charset="0"/>
                        </a:defRPr>
                      </a:lvl1pPr>
                      <a:lvl2pPr marL="37931725" indent="-37474525" defTabSz="457200"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457200" rtl="0" eaLnBrk="1" fontAlgn="base" latinLnBrk="0" hangingPunct="1">
                        <a:lnSpc>
                          <a:spcPct val="100000"/>
                        </a:lnSpc>
                        <a:spcBef>
                          <a:spcPct val="0"/>
                        </a:spcBef>
                        <a:spcAft>
                          <a:spcPct val="0"/>
                        </a:spcAft>
                        <a:buClrTx/>
                        <a:buSzTx/>
                        <a:buFontTx/>
                        <a:buNone/>
                        <a:tabLst/>
                      </a:pPr>
                      <a:endParaRPr kumimoji="0" lang="en-US" altLang="en-US" sz="1700" b="0" i="0" u="none" strike="noStrike" cap="none" normalizeH="0" baseline="0">
                        <a:ln>
                          <a:noFill/>
                        </a:ln>
                        <a:solidFill>
                          <a:schemeClr val="tx1"/>
                        </a:solidFill>
                        <a:effectLst/>
                        <a:latin typeface="Calibri" pitchFamily="34" charset="0"/>
                        <a:cs typeface="Arial" charset="0"/>
                      </a:endParaRPr>
                    </a:p>
                  </a:txBody>
                  <a:tcPr marL="91429" marR="91429" marT="47544" marB="47544" anchor="ctr" horzOverflow="overflow">
                    <a:lnL>
                      <a:noFill/>
                    </a:lnL>
                    <a:lnR>
                      <a:noFill/>
                    </a:lnR>
                    <a:lnT w="19050" cap="flat" cmpd="sng" algn="ctr">
                      <a:solidFill>
                        <a:schemeClr val="bg2"/>
                      </a:solidFill>
                      <a:prstDash val="solid"/>
                      <a:round/>
                      <a:headEnd type="none" w="med" len="med"/>
                      <a:tailEnd type="none" w="med" len="med"/>
                    </a:lnT>
                    <a:lnB>
                      <a:noFill/>
                    </a:lnB>
                    <a:lnTlToBr>
                      <a:noFill/>
                    </a:lnTlToBr>
                    <a:lnBlToTr>
                      <a:noFill/>
                    </a:lnBlToTr>
                    <a:noFill/>
                  </a:tcPr>
                </a:tc>
                <a:tc>
                  <a:txBody>
                    <a:bodyPr/>
                    <a:lstStyle>
                      <a:lvl1pPr defTabSz="457200" eaLnBrk="0" hangingPunct="0">
                        <a:spcBef>
                          <a:spcPct val="20000"/>
                        </a:spcBef>
                        <a:defRPr sz="2800">
                          <a:solidFill>
                            <a:schemeClr val="tx1"/>
                          </a:solidFill>
                          <a:latin typeface="Arial" charset="0"/>
                          <a:cs typeface="Arial" charset="0"/>
                        </a:defRPr>
                      </a:lvl1pPr>
                      <a:lvl2pPr marL="37931725" indent="-37474525" defTabSz="457200"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457200" rtl="0" eaLnBrk="1" fontAlgn="base" latinLnBrk="0" hangingPunct="1">
                        <a:lnSpc>
                          <a:spcPct val="100000"/>
                        </a:lnSpc>
                        <a:spcBef>
                          <a:spcPct val="0"/>
                        </a:spcBef>
                        <a:spcAft>
                          <a:spcPct val="0"/>
                        </a:spcAft>
                        <a:buClrTx/>
                        <a:buSzTx/>
                        <a:buFontTx/>
                        <a:buNone/>
                        <a:tabLst/>
                      </a:pPr>
                      <a:r>
                        <a:rPr kumimoji="0" lang="en-US" altLang="en-US" sz="1700" b="0" i="0" u="none" strike="noStrike" cap="none" normalizeH="0" baseline="0" dirty="0">
                          <a:ln>
                            <a:noFill/>
                          </a:ln>
                          <a:solidFill>
                            <a:schemeClr val="tx1"/>
                          </a:solidFill>
                          <a:effectLst/>
                          <a:latin typeface="Calibri" pitchFamily="34" charset="0"/>
                          <a:cs typeface="Arial" charset="0"/>
                        </a:rPr>
                        <a:t>38</a:t>
                      </a:r>
                    </a:p>
                  </a:txBody>
                  <a:tcPr marL="91429" marR="91429" marT="47544" marB="47544" anchor="ctr" horzOverflow="overflow">
                    <a:lnL>
                      <a:noFill/>
                    </a:lnL>
                    <a:lnR>
                      <a:noFill/>
                    </a:lnR>
                    <a:lnT w="19050" cap="flat" cmpd="sng" algn="ctr">
                      <a:solidFill>
                        <a:schemeClr val="bg2"/>
                      </a:solidFill>
                      <a:prstDash val="solid"/>
                      <a:round/>
                      <a:headEnd type="none" w="med" len="med"/>
                      <a:tailEnd type="none" w="med" len="med"/>
                    </a:lnT>
                    <a:lnB>
                      <a:noFill/>
                    </a:lnB>
                    <a:lnTlToBr>
                      <a:noFill/>
                    </a:lnTlToBr>
                    <a:lnBlToTr>
                      <a:noFill/>
                    </a:lnBlToTr>
                    <a:noFill/>
                  </a:tcPr>
                </a:tc>
                <a:extLst>
                  <a:ext uri="{0D108BD9-81ED-4DB2-BD59-A6C34878D82A}">
                    <a16:rowId xmlns:a16="http://schemas.microsoft.com/office/drawing/2014/main" val="10001"/>
                  </a:ext>
                </a:extLst>
              </a:tr>
              <a:tr h="519391">
                <a:tc gridSpan="4">
                  <a:txBody>
                    <a:bodyPr/>
                    <a:lstStyle/>
                    <a:p>
                      <a:pPr marL="0" marR="0" lvl="0" indent="0" algn="l" defTabSz="973138" rtl="0" eaLnBrk="1" fontAlgn="base" latinLnBrk="0" hangingPunct="1">
                        <a:lnSpc>
                          <a:spcPct val="100000"/>
                        </a:lnSpc>
                        <a:spcBef>
                          <a:spcPct val="20000"/>
                        </a:spcBef>
                        <a:spcAft>
                          <a:spcPct val="0"/>
                        </a:spcAft>
                        <a:buClrTx/>
                        <a:buSzTx/>
                        <a:buFontTx/>
                        <a:buNone/>
                        <a:tabLst/>
                        <a:defRPr/>
                      </a:pPr>
                      <a:r>
                        <a:rPr kumimoji="0" lang="en-US" altLang="en-US" sz="1700" b="0" i="0" u="none" strike="noStrike" cap="none" normalizeH="0" baseline="0" dirty="0">
                          <a:ln>
                            <a:noFill/>
                          </a:ln>
                          <a:solidFill>
                            <a:schemeClr val="tx1"/>
                          </a:solidFill>
                          <a:effectLst/>
                          <a:latin typeface="Calibri" pitchFamily="34" charset="0"/>
                          <a:cs typeface="Arial" charset="0"/>
                        </a:rPr>
                        <a:t>Russian Federation</a:t>
                      </a:r>
                      <a:endParaRPr kumimoji="0" lang="en-GB" altLang="en-US" sz="1700" b="0" i="0" u="none" strike="noStrike" cap="none" normalizeH="0" baseline="0" dirty="0">
                        <a:ln>
                          <a:noFill/>
                        </a:ln>
                        <a:solidFill>
                          <a:schemeClr val="tx1"/>
                        </a:solidFill>
                        <a:effectLst/>
                        <a:latin typeface="Calibri" pitchFamily="34" charset="0"/>
                        <a:cs typeface="Arial" charset="0"/>
                      </a:endParaRPr>
                    </a:p>
                  </a:txBody>
                  <a:tcPr marL="91429" marR="91429" marT="47544" marB="47544" anchor="ctr" horzOverflow="overflow">
                    <a:lnL>
                      <a:noFill/>
                    </a:lnL>
                    <a:lnR>
                      <a:noFill/>
                    </a:lnR>
                    <a:lnT>
                      <a:noFill/>
                    </a:lnT>
                    <a:lnB>
                      <a:noFill/>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dirty="0"/>
                    </a:p>
                  </a:txBody>
                  <a:tcPr/>
                </a:tc>
                <a:tc>
                  <a:txBody>
                    <a:bodyPr/>
                    <a:lstStyle/>
                    <a:p>
                      <a:pPr marL="0" marR="0" lvl="0" indent="0" algn="r" defTabSz="457200" rtl="0" eaLnBrk="1" fontAlgn="base" latinLnBrk="0" hangingPunct="1">
                        <a:lnSpc>
                          <a:spcPct val="100000"/>
                        </a:lnSpc>
                        <a:spcBef>
                          <a:spcPct val="0"/>
                        </a:spcBef>
                        <a:spcAft>
                          <a:spcPct val="0"/>
                        </a:spcAft>
                        <a:buClrTx/>
                        <a:buSzTx/>
                        <a:buFontTx/>
                        <a:buNone/>
                        <a:tabLst/>
                      </a:pPr>
                      <a:endParaRPr kumimoji="0" lang="en-US" altLang="en-US" sz="1700" b="0" i="0" u="none" strike="noStrike" cap="none" normalizeH="0" baseline="0" dirty="0">
                        <a:ln>
                          <a:noFill/>
                        </a:ln>
                        <a:solidFill>
                          <a:schemeClr val="tx1"/>
                        </a:solidFill>
                        <a:effectLst/>
                        <a:latin typeface="Calibri" pitchFamily="34" charset="0"/>
                        <a:cs typeface="Arial" charset="0"/>
                      </a:endParaRPr>
                    </a:p>
                  </a:txBody>
                  <a:tcPr marL="91429" marR="91429" marT="47544" marB="47544" anchor="ctr" horzOverflow="overflow">
                    <a:lnL>
                      <a:noFill/>
                    </a:lnL>
                    <a:lnR>
                      <a:noFill/>
                    </a:lnR>
                    <a:lnT>
                      <a:noFill/>
                    </a:lnT>
                    <a:lnB>
                      <a:noFill/>
                    </a:lnB>
                    <a:lnTlToBr>
                      <a:noFill/>
                    </a:lnTlToBr>
                    <a:lnBlToTr>
                      <a:noFill/>
                    </a:lnBlToTr>
                    <a:noFill/>
                  </a:tcPr>
                </a:tc>
                <a:tc>
                  <a:txBody>
                    <a:bodyPr/>
                    <a:lstStyle/>
                    <a:p>
                      <a:pPr marL="0" marR="0" lvl="0" indent="0" algn="r" defTabSz="457200" rtl="0" eaLnBrk="1" fontAlgn="base" latinLnBrk="0" hangingPunct="1">
                        <a:lnSpc>
                          <a:spcPct val="100000"/>
                        </a:lnSpc>
                        <a:spcBef>
                          <a:spcPct val="0"/>
                        </a:spcBef>
                        <a:spcAft>
                          <a:spcPct val="0"/>
                        </a:spcAft>
                        <a:buClrTx/>
                        <a:buSzTx/>
                        <a:buFontTx/>
                        <a:buNone/>
                        <a:tabLst/>
                      </a:pPr>
                      <a:endParaRPr kumimoji="0" lang="en-US" altLang="en-US" sz="1700" b="0" i="0" u="none" strike="noStrike" cap="none" normalizeH="0" baseline="0" dirty="0">
                        <a:ln>
                          <a:noFill/>
                        </a:ln>
                        <a:solidFill>
                          <a:schemeClr val="tx1"/>
                        </a:solidFill>
                        <a:effectLst/>
                        <a:latin typeface="Calibri" pitchFamily="34" charset="0"/>
                        <a:cs typeface="Arial" charset="0"/>
                      </a:endParaRPr>
                    </a:p>
                  </a:txBody>
                  <a:tcPr marL="91429" marR="91429" marT="47544" marB="47544" anchor="ctr" horzOverflow="overflow">
                    <a:lnL>
                      <a:noFill/>
                    </a:lnL>
                    <a:lnR>
                      <a:noFill/>
                    </a:lnR>
                    <a:lnT>
                      <a:noFill/>
                    </a:lnT>
                    <a:lnB>
                      <a:noFill/>
                    </a:lnB>
                    <a:lnTlToBr>
                      <a:noFill/>
                    </a:lnTlToBr>
                    <a:lnBlToTr>
                      <a:noFill/>
                    </a:lnBlToTr>
                    <a:noFill/>
                  </a:tcPr>
                </a:tc>
                <a:tc>
                  <a:txBody>
                    <a:bodyPr/>
                    <a:lstStyle/>
                    <a:p>
                      <a:pPr marL="0" marR="0" lvl="0" indent="0" algn="r" defTabSz="457200" rtl="0" eaLnBrk="1" fontAlgn="base" latinLnBrk="0" hangingPunct="1">
                        <a:lnSpc>
                          <a:spcPct val="100000"/>
                        </a:lnSpc>
                        <a:spcBef>
                          <a:spcPct val="0"/>
                        </a:spcBef>
                        <a:spcAft>
                          <a:spcPct val="0"/>
                        </a:spcAft>
                        <a:buClrTx/>
                        <a:buSzTx/>
                        <a:buFontTx/>
                        <a:buNone/>
                        <a:tabLst/>
                      </a:pPr>
                      <a:r>
                        <a:rPr kumimoji="0" lang="en-US" altLang="en-US" sz="1700" b="0" i="0" u="none" strike="noStrike" cap="none" normalizeH="0" baseline="0" dirty="0">
                          <a:ln>
                            <a:noFill/>
                          </a:ln>
                          <a:solidFill>
                            <a:schemeClr val="tx1"/>
                          </a:solidFill>
                          <a:effectLst/>
                          <a:latin typeface="Calibri" pitchFamily="34" charset="0"/>
                          <a:cs typeface="Arial" charset="0"/>
                        </a:rPr>
                        <a:t>16</a:t>
                      </a:r>
                    </a:p>
                  </a:txBody>
                  <a:tcPr marL="91429" marR="91429" marT="47544" marB="47544" anchor="ctr"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2"/>
                  </a:ext>
                </a:extLst>
              </a:tr>
              <a:tr h="521025">
                <a:tc gridSpan="4">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ja-JP" sz="1700" b="0" i="0" u="none" strike="noStrike" cap="none" normalizeH="0" baseline="0" dirty="0">
                          <a:ln>
                            <a:noFill/>
                          </a:ln>
                          <a:solidFill>
                            <a:schemeClr val="tx1"/>
                          </a:solidFill>
                          <a:effectLst/>
                          <a:latin typeface="Calibri" pitchFamily="34" charset="0"/>
                          <a:ea typeface="ＭＳ Ｐゴシック" pitchFamily="34" charset="-128"/>
                          <a:cs typeface="Arial" charset="0"/>
                        </a:rPr>
                        <a:t>Brazil</a:t>
                      </a:r>
                    </a:p>
                  </a:txBody>
                  <a:tcPr marL="91429" marR="91429" marT="47544" marB="47544" anchor="ctr" horzOverflow="overflow">
                    <a:lnL>
                      <a:noFill/>
                    </a:lnL>
                    <a:lnR>
                      <a:noFill/>
                    </a:lnR>
                    <a:lnT>
                      <a:noFill/>
                    </a:lnT>
                    <a:lnB>
                      <a:noFill/>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dirty="0"/>
                    </a:p>
                  </a:txBody>
                  <a:tcPr/>
                </a:tc>
                <a:tc>
                  <a:txBody>
                    <a:bodyPr/>
                    <a:lstStyle/>
                    <a:p>
                      <a:pPr marL="0" marR="0" lvl="0" indent="0" algn="r" defTabSz="457200" rtl="0" eaLnBrk="1" fontAlgn="base" latinLnBrk="0" hangingPunct="1">
                        <a:lnSpc>
                          <a:spcPct val="100000"/>
                        </a:lnSpc>
                        <a:spcBef>
                          <a:spcPct val="0"/>
                        </a:spcBef>
                        <a:spcAft>
                          <a:spcPct val="0"/>
                        </a:spcAft>
                        <a:buClrTx/>
                        <a:buSzTx/>
                        <a:buFontTx/>
                        <a:buNone/>
                        <a:tabLst/>
                      </a:pPr>
                      <a:endParaRPr kumimoji="0" lang="en-US" altLang="en-US" sz="1700" b="0" i="0" u="none" strike="noStrike" cap="none" normalizeH="0" baseline="0" dirty="0">
                        <a:ln>
                          <a:noFill/>
                        </a:ln>
                        <a:solidFill>
                          <a:schemeClr val="tx1"/>
                        </a:solidFill>
                        <a:effectLst/>
                        <a:latin typeface="Calibri" pitchFamily="34" charset="0"/>
                        <a:cs typeface="Arial" charset="0"/>
                      </a:endParaRPr>
                    </a:p>
                  </a:txBody>
                  <a:tcPr marL="91429" marR="91429" marT="47544" marB="47544" anchor="ctr" horzOverflow="overflow">
                    <a:lnL>
                      <a:noFill/>
                    </a:lnL>
                    <a:lnR>
                      <a:noFill/>
                    </a:lnR>
                    <a:lnT>
                      <a:noFill/>
                    </a:lnT>
                    <a:lnB>
                      <a:noFill/>
                    </a:lnB>
                    <a:lnTlToBr>
                      <a:noFill/>
                    </a:lnTlToBr>
                    <a:lnBlToTr>
                      <a:noFill/>
                    </a:lnBlToTr>
                    <a:noFill/>
                  </a:tcPr>
                </a:tc>
                <a:tc>
                  <a:txBody>
                    <a:bodyPr/>
                    <a:lstStyle/>
                    <a:p>
                      <a:pPr marL="0" marR="0" lvl="0" indent="0" algn="r" defTabSz="457200" rtl="0" eaLnBrk="1" fontAlgn="base" latinLnBrk="0" hangingPunct="1">
                        <a:lnSpc>
                          <a:spcPct val="100000"/>
                        </a:lnSpc>
                        <a:spcBef>
                          <a:spcPct val="0"/>
                        </a:spcBef>
                        <a:spcAft>
                          <a:spcPct val="0"/>
                        </a:spcAft>
                        <a:buClrTx/>
                        <a:buSzTx/>
                        <a:buFontTx/>
                        <a:buNone/>
                        <a:tabLst/>
                      </a:pPr>
                      <a:endParaRPr kumimoji="0" lang="en-US" altLang="en-US" sz="1700" b="0" i="0" u="none" strike="noStrike" cap="none" normalizeH="0" baseline="0" dirty="0">
                        <a:ln>
                          <a:noFill/>
                        </a:ln>
                        <a:solidFill>
                          <a:schemeClr val="tx1"/>
                        </a:solidFill>
                        <a:effectLst/>
                        <a:latin typeface="Calibri" pitchFamily="34" charset="0"/>
                        <a:cs typeface="Arial" charset="0"/>
                      </a:endParaRPr>
                    </a:p>
                  </a:txBody>
                  <a:tcPr marL="91429" marR="91429" marT="47544" marB="47544" anchor="ctr" horzOverflow="overflow">
                    <a:lnL>
                      <a:noFill/>
                    </a:lnL>
                    <a:lnR>
                      <a:noFill/>
                    </a:lnR>
                    <a:lnT>
                      <a:noFill/>
                    </a:lnT>
                    <a:lnB>
                      <a:noFill/>
                    </a:lnB>
                    <a:lnTlToBr>
                      <a:noFill/>
                    </a:lnTlToBr>
                    <a:lnBlToTr>
                      <a:noFill/>
                    </a:lnBlToTr>
                    <a:noFill/>
                  </a:tcPr>
                </a:tc>
                <a:tc>
                  <a:txBody>
                    <a:bodyPr/>
                    <a:lstStyle/>
                    <a:p>
                      <a:pPr marL="0" marR="0" lvl="0" indent="0" algn="r" defTabSz="457200" rtl="0" eaLnBrk="1" fontAlgn="base" latinLnBrk="0" hangingPunct="1">
                        <a:lnSpc>
                          <a:spcPct val="100000"/>
                        </a:lnSpc>
                        <a:spcBef>
                          <a:spcPct val="0"/>
                        </a:spcBef>
                        <a:spcAft>
                          <a:spcPct val="0"/>
                        </a:spcAft>
                        <a:buClrTx/>
                        <a:buSzTx/>
                        <a:buFontTx/>
                        <a:buNone/>
                        <a:tabLst/>
                      </a:pPr>
                      <a:r>
                        <a:rPr kumimoji="0" lang="en-US" altLang="en-US" sz="1700" b="0" i="0" u="none" strike="noStrike" cap="none" normalizeH="0" baseline="0" dirty="0">
                          <a:ln>
                            <a:noFill/>
                          </a:ln>
                          <a:solidFill>
                            <a:schemeClr val="tx1"/>
                          </a:solidFill>
                          <a:effectLst/>
                          <a:latin typeface="Calibri" pitchFamily="34" charset="0"/>
                          <a:cs typeface="Arial" charset="0"/>
                        </a:rPr>
                        <a:t>6</a:t>
                      </a:r>
                    </a:p>
                  </a:txBody>
                  <a:tcPr marL="91429" marR="91429" marT="47544" marB="47544" anchor="ctr"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3"/>
                  </a:ext>
                </a:extLst>
              </a:tr>
              <a:tr h="545525">
                <a:tc gridSpan="4">
                  <a:txBody>
                    <a:body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0" lang="en-US" altLang="ja-JP" sz="1700" b="0" i="0" u="none" strike="noStrike" cap="none" normalizeH="0" baseline="0" dirty="0">
                          <a:ln>
                            <a:noFill/>
                          </a:ln>
                          <a:solidFill>
                            <a:schemeClr val="tx1"/>
                          </a:solidFill>
                          <a:effectLst/>
                          <a:latin typeface="Calibri" pitchFamily="34" charset="0"/>
                          <a:ea typeface="ＭＳ Ｐゴシック" pitchFamily="34" charset="-128"/>
                          <a:cs typeface="Arial" charset="0"/>
                        </a:rPr>
                        <a:t>Indonesia</a:t>
                      </a:r>
                    </a:p>
                  </a:txBody>
                  <a:tcPr marL="91429" marR="91429" marT="47544" marB="47544" anchor="ctr" horzOverflow="overflow">
                    <a:lnL>
                      <a:noFill/>
                    </a:lnL>
                    <a:lnR>
                      <a:noFill/>
                    </a:lnR>
                    <a:lnT>
                      <a:noFill/>
                    </a:lnT>
                    <a:lnB>
                      <a:noFill/>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dirty="0"/>
                    </a:p>
                  </a:txBody>
                  <a:tcPr/>
                </a:tc>
                <a:tc>
                  <a:txBody>
                    <a:bodyPr/>
                    <a:lstStyle/>
                    <a:p>
                      <a:pPr marL="0" marR="0" lvl="0" indent="0" algn="r" defTabSz="457200" rtl="0" eaLnBrk="1" fontAlgn="base" latinLnBrk="0" hangingPunct="1">
                        <a:lnSpc>
                          <a:spcPct val="100000"/>
                        </a:lnSpc>
                        <a:spcBef>
                          <a:spcPct val="0"/>
                        </a:spcBef>
                        <a:spcAft>
                          <a:spcPct val="0"/>
                        </a:spcAft>
                        <a:buClrTx/>
                        <a:buSzTx/>
                        <a:buFontTx/>
                        <a:buNone/>
                        <a:tabLst/>
                      </a:pPr>
                      <a:endParaRPr kumimoji="0" lang="en-US" altLang="en-US" sz="1700" b="0" i="0" u="none" strike="noStrike" cap="none" normalizeH="0" baseline="0" dirty="0">
                        <a:ln>
                          <a:noFill/>
                        </a:ln>
                        <a:solidFill>
                          <a:schemeClr val="tx1"/>
                        </a:solidFill>
                        <a:effectLst/>
                        <a:latin typeface="Calibri" pitchFamily="34" charset="0"/>
                        <a:cs typeface="Arial" charset="0"/>
                      </a:endParaRPr>
                    </a:p>
                  </a:txBody>
                  <a:tcPr marL="91429" marR="91429" marT="47544" marB="47544" anchor="ctr" horzOverflow="overflow">
                    <a:lnL>
                      <a:noFill/>
                    </a:lnL>
                    <a:lnR>
                      <a:noFill/>
                    </a:lnR>
                    <a:lnT>
                      <a:noFill/>
                    </a:lnT>
                    <a:lnB>
                      <a:noFill/>
                    </a:lnB>
                    <a:lnTlToBr>
                      <a:noFill/>
                    </a:lnTlToBr>
                    <a:lnBlToTr>
                      <a:noFill/>
                    </a:lnBlToTr>
                    <a:noFill/>
                  </a:tcPr>
                </a:tc>
                <a:tc>
                  <a:txBody>
                    <a:bodyPr/>
                    <a:lstStyle/>
                    <a:p>
                      <a:pPr marL="0" marR="0" lvl="0" indent="0" algn="r" defTabSz="457200" rtl="0" eaLnBrk="1" fontAlgn="base" latinLnBrk="0" hangingPunct="1">
                        <a:lnSpc>
                          <a:spcPct val="100000"/>
                        </a:lnSpc>
                        <a:spcBef>
                          <a:spcPct val="0"/>
                        </a:spcBef>
                        <a:spcAft>
                          <a:spcPct val="0"/>
                        </a:spcAft>
                        <a:buClrTx/>
                        <a:buSzTx/>
                        <a:buFontTx/>
                        <a:buNone/>
                        <a:tabLst/>
                      </a:pPr>
                      <a:endParaRPr kumimoji="0" lang="en-US" altLang="en-US" sz="1700" b="0" i="0" u="none" strike="noStrike" cap="none" normalizeH="0" baseline="0" dirty="0">
                        <a:ln>
                          <a:noFill/>
                        </a:ln>
                        <a:solidFill>
                          <a:schemeClr val="tx1"/>
                        </a:solidFill>
                        <a:effectLst/>
                        <a:latin typeface="Calibri" pitchFamily="34" charset="0"/>
                        <a:cs typeface="Arial" charset="0"/>
                      </a:endParaRPr>
                    </a:p>
                  </a:txBody>
                  <a:tcPr marL="91429" marR="91429" marT="47544" marB="47544" anchor="ctr" horzOverflow="overflow">
                    <a:lnL>
                      <a:noFill/>
                    </a:lnL>
                    <a:lnR>
                      <a:noFill/>
                    </a:lnR>
                    <a:lnT>
                      <a:noFill/>
                    </a:lnT>
                    <a:lnB>
                      <a:noFill/>
                    </a:lnB>
                    <a:lnTlToBr>
                      <a:noFill/>
                    </a:lnTlToBr>
                    <a:lnBlToTr>
                      <a:noFill/>
                    </a:lnBlToTr>
                    <a:noFill/>
                  </a:tcPr>
                </a:tc>
                <a:tc>
                  <a:txBody>
                    <a:bodyPr/>
                    <a:lstStyle/>
                    <a:p>
                      <a:pPr marL="0" marR="0" lvl="0" indent="0" algn="r" defTabSz="457200" rtl="0" eaLnBrk="1" fontAlgn="base" latinLnBrk="0" hangingPunct="1">
                        <a:lnSpc>
                          <a:spcPct val="100000"/>
                        </a:lnSpc>
                        <a:spcBef>
                          <a:spcPct val="0"/>
                        </a:spcBef>
                        <a:spcAft>
                          <a:spcPct val="0"/>
                        </a:spcAft>
                        <a:buClrTx/>
                        <a:buSzTx/>
                        <a:buFontTx/>
                        <a:buNone/>
                        <a:tabLst/>
                      </a:pPr>
                      <a:r>
                        <a:rPr kumimoji="0" lang="en-US" altLang="en-US" sz="1700" b="0" i="0" u="none" strike="noStrike" cap="none" normalizeH="0" baseline="0" dirty="0">
                          <a:ln>
                            <a:noFill/>
                          </a:ln>
                          <a:solidFill>
                            <a:schemeClr val="tx1"/>
                          </a:solidFill>
                          <a:effectLst/>
                          <a:latin typeface="Calibri" pitchFamily="34" charset="0"/>
                          <a:cs typeface="Arial" charset="0"/>
                        </a:rPr>
                        <a:t>5</a:t>
                      </a:r>
                    </a:p>
                  </a:txBody>
                  <a:tcPr marL="91429" marR="91429" marT="47544" marB="47544" anchor="ctr"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4"/>
                  </a:ext>
                </a:extLst>
              </a:tr>
              <a:tr h="444446">
                <a:tc gridSpan="4">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ja-JP" sz="1700" b="0" i="0" u="none" strike="noStrike" cap="none" normalizeH="0" baseline="0" dirty="0">
                          <a:ln>
                            <a:noFill/>
                          </a:ln>
                          <a:solidFill>
                            <a:schemeClr val="tx1"/>
                          </a:solidFill>
                          <a:effectLst/>
                          <a:latin typeface="Calibri" pitchFamily="34" charset="0"/>
                          <a:ea typeface="ＭＳ Ｐゴシック" pitchFamily="34" charset="-128"/>
                          <a:cs typeface="Arial" charset="0"/>
                        </a:rPr>
                        <a:t>Japan</a:t>
                      </a:r>
                    </a:p>
                  </a:txBody>
                  <a:tcPr marL="91429" marR="91429" marT="47544" marB="47544" anchor="ctr" horzOverflow="overflow">
                    <a:lnL>
                      <a:noFill/>
                    </a:lnL>
                    <a:lnR>
                      <a:noFill/>
                    </a:lnR>
                    <a:lnT>
                      <a:noFill/>
                    </a:lnT>
                    <a:lnB>
                      <a:noFill/>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dirty="0"/>
                    </a:p>
                  </a:txBody>
                  <a:tcPr/>
                </a:tc>
                <a:tc>
                  <a:txBody>
                    <a:bodyPr/>
                    <a:lstStyle/>
                    <a:p>
                      <a:pPr marL="0" marR="0" lvl="0" indent="0" algn="r" defTabSz="457200" rtl="0" eaLnBrk="1" fontAlgn="base" latinLnBrk="0" hangingPunct="1">
                        <a:lnSpc>
                          <a:spcPct val="100000"/>
                        </a:lnSpc>
                        <a:spcBef>
                          <a:spcPct val="0"/>
                        </a:spcBef>
                        <a:spcAft>
                          <a:spcPct val="0"/>
                        </a:spcAft>
                        <a:buClrTx/>
                        <a:buSzTx/>
                        <a:buFontTx/>
                        <a:buNone/>
                        <a:tabLst/>
                      </a:pPr>
                      <a:endParaRPr kumimoji="0" lang="en-US" altLang="en-US" sz="1700" b="0" i="0" u="none" strike="noStrike" cap="none" normalizeH="0" baseline="0" dirty="0">
                        <a:ln>
                          <a:noFill/>
                        </a:ln>
                        <a:solidFill>
                          <a:schemeClr val="tx1"/>
                        </a:solidFill>
                        <a:effectLst/>
                        <a:latin typeface="Calibri" pitchFamily="34" charset="0"/>
                        <a:cs typeface="Arial" charset="0"/>
                      </a:endParaRPr>
                    </a:p>
                  </a:txBody>
                  <a:tcPr marL="91429" marR="91429" marT="47544" marB="47544" anchor="ctr" horzOverflow="overflow">
                    <a:lnL>
                      <a:noFill/>
                    </a:lnL>
                    <a:lnR>
                      <a:noFill/>
                    </a:lnR>
                    <a:lnT>
                      <a:noFill/>
                    </a:lnT>
                    <a:lnB>
                      <a:noFill/>
                    </a:lnB>
                    <a:lnTlToBr>
                      <a:noFill/>
                    </a:lnTlToBr>
                    <a:lnBlToTr>
                      <a:noFill/>
                    </a:lnBlToTr>
                    <a:noFill/>
                  </a:tcPr>
                </a:tc>
                <a:tc>
                  <a:txBody>
                    <a:bodyPr/>
                    <a:lstStyle/>
                    <a:p>
                      <a:pPr marL="0" marR="0" lvl="0" indent="0" algn="r" defTabSz="457200" rtl="0" eaLnBrk="1" fontAlgn="base" latinLnBrk="0" hangingPunct="1">
                        <a:lnSpc>
                          <a:spcPct val="100000"/>
                        </a:lnSpc>
                        <a:spcBef>
                          <a:spcPct val="0"/>
                        </a:spcBef>
                        <a:spcAft>
                          <a:spcPct val="0"/>
                        </a:spcAft>
                        <a:buClrTx/>
                        <a:buSzTx/>
                        <a:buFontTx/>
                        <a:buNone/>
                        <a:tabLst/>
                      </a:pPr>
                      <a:endParaRPr kumimoji="0" lang="en-US" altLang="en-US" sz="1700" b="0" i="0" u="none" strike="noStrike" cap="none" normalizeH="0" baseline="0" dirty="0">
                        <a:ln>
                          <a:noFill/>
                        </a:ln>
                        <a:solidFill>
                          <a:schemeClr val="tx1"/>
                        </a:solidFill>
                        <a:effectLst/>
                        <a:latin typeface="Calibri" pitchFamily="34" charset="0"/>
                        <a:cs typeface="Arial" charset="0"/>
                      </a:endParaRPr>
                    </a:p>
                  </a:txBody>
                  <a:tcPr marL="91429" marR="91429" marT="47544" marB="47544" anchor="ctr" horzOverflow="overflow">
                    <a:lnL>
                      <a:noFill/>
                    </a:lnL>
                    <a:lnR>
                      <a:noFill/>
                    </a:lnR>
                    <a:lnT>
                      <a:noFill/>
                    </a:lnT>
                    <a:lnB>
                      <a:noFill/>
                    </a:lnB>
                    <a:lnTlToBr>
                      <a:noFill/>
                    </a:lnTlToBr>
                    <a:lnBlToTr>
                      <a:noFill/>
                    </a:lnBlToTr>
                    <a:noFill/>
                  </a:tcPr>
                </a:tc>
                <a:tc>
                  <a:txBody>
                    <a:bodyPr/>
                    <a:lstStyle/>
                    <a:p>
                      <a:pPr marL="0" marR="0" lvl="0" indent="0" algn="r" defTabSz="457200" rtl="0" eaLnBrk="1" fontAlgn="base" latinLnBrk="0" hangingPunct="1">
                        <a:lnSpc>
                          <a:spcPct val="100000"/>
                        </a:lnSpc>
                        <a:spcBef>
                          <a:spcPct val="0"/>
                        </a:spcBef>
                        <a:spcAft>
                          <a:spcPct val="0"/>
                        </a:spcAft>
                        <a:buClrTx/>
                        <a:buSzTx/>
                        <a:buFontTx/>
                        <a:buNone/>
                        <a:tabLst/>
                      </a:pPr>
                      <a:r>
                        <a:rPr kumimoji="0" lang="en-US" altLang="en-US" sz="1700" b="0" i="0" u="none" strike="noStrike" cap="none" normalizeH="0" baseline="0" dirty="0">
                          <a:ln>
                            <a:noFill/>
                          </a:ln>
                          <a:solidFill>
                            <a:schemeClr val="tx1"/>
                          </a:solidFill>
                          <a:effectLst/>
                          <a:latin typeface="Calibri" pitchFamily="34" charset="0"/>
                          <a:cs typeface="Arial" charset="0"/>
                        </a:rPr>
                        <a:t>5</a:t>
                      </a:r>
                    </a:p>
                  </a:txBody>
                  <a:tcPr marL="91429" marR="91429" marT="47544" marB="47544" anchor="ctr"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5"/>
                  </a:ext>
                </a:extLst>
              </a:tr>
              <a:tr h="519391">
                <a:tc gridSpan="4">
                  <a:txBody>
                    <a:bodyPr/>
                    <a:lstStyle>
                      <a:lvl1pPr defTabSz="973138" eaLnBrk="0" hangingPunct="0">
                        <a:spcBef>
                          <a:spcPct val="20000"/>
                        </a:spcBef>
                        <a:defRPr sz="2800">
                          <a:solidFill>
                            <a:schemeClr val="tx1"/>
                          </a:solidFill>
                          <a:latin typeface="Arial" charset="0"/>
                          <a:cs typeface="Arial" charset="0"/>
                        </a:defRPr>
                      </a:lvl1pPr>
                      <a:lvl2pPr marL="37931725" indent="-37474525" defTabSz="973138"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l" defTabSz="973138" rtl="0" eaLnBrk="1" fontAlgn="base" latinLnBrk="0" hangingPunct="1">
                        <a:lnSpc>
                          <a:spcPct val="100000"/>
                        </a:lnSpc>
                        <a:spcBef>
                          <a:spcPct val="20000"/>
                        </a:spcBef>
                        <a:spcAft>
                          <a:spcPct val="0"/>
                        </a:spcAft>
                        <a:buClrTx/>
                        <a:buSzTx/>
                        <a:buFontTx/>
                        <a:buNone/>
                        <a:tabLst/>
                      </a:pPr>
                      <a:r>
                        <a:rPr kumimoji="0" lang="en-GB" altLang="en-US" sz="1700" b="0" i="0" u="none" strike="noStrike" cap="none" normalizeH="0" baseline="0">
                          <a:ln>
                            <a:noFill/>
                          </a:ln>
                          <a:solidFill>
                            <a:schemeClr val="tx1"/>
                          </a:solidFill>
                          <a:effectLst/>
                          <a:latin typeface="Calibri" pitchFamily="34" charset="0"/>
                          <a:cs typeface="Arial" charset="0"/>
                        </a:rPr>
                        <a:t>Other Member States</a:t>
                      </a:r>
                      <a:endParaRPr kumimoji="0" lang="en-GB" altLang="en-US" sz="1700" b="0" i="0" u="none" strike="noStrike" cap="none" normalizeH="0" baseline="0" dirty="0">
                        <a:ln>
                          <a:noFill/>
                        </a:ln>
                        <a:solidFill>
                          <a:schemeClr val="tx1"/>
                        </a:solidFill>
                        <a:effectLst/>
                        <a:latin typeface="Calibri" pitchFamily="34" charset="0"/>
                        <a:cs typeface="Arial" charset="0"/>
                      </a:endParaRPr>
                    </a:p>
                  </a:txBody>
                  <a:tcPr marL="91429" marR="91429" marT="47544" marB="47544" anchor="ctr" horzOverflow="overflow">
                    <a:lnL>
                      <a:noFill/>
                    </a:lnL>
                    <a:lnR>
                      <a:noFill/>
                    </a:lnR>
                    <a:lnT>
                      <a:noFill/>
                    </a:lnT>
                    <a:lnB>
                      <a:noFill/>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a:txBody>
                    <a:bodyPr/>
                    <a:lstStyle>
                      <a:lvl1pPr defTabSz="457200" eaLnBrk="0" hangingPunct="0">
                        <a:spcBef>
                          <a:spcPct val="20000"/>
                        </a:spcBef>
                        <a:defRPr sz="2800">
                          <a:solidFill>
                            <a:schemeClr val="tx1"/>
                          </a:solidFill>
                          <a:latin typeface="Arial" charset="0"/>
                          <a:cs typeface="Arial" charset="0"/>
                        </a:defRPr>
                      </a:lvl1pPr>
                      <a:lvl2pPr marL="37931725" indent="-37474525" defTabSz="457200"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457200" rtl="0" eaLnBrk="1" fontAlgn="base" latinLnBrk="0" hangingPunct="1">
                        <a:lnSpc>
                          <a:spcPct val="100000"/>
                        </a:lnSpc>
                        <a:spcBef>
                          <a:spcPct val="0"/>
                        </a:spcBef>
                        <a:spcAft>
                          <a:spcPct val="0"/>
                        </a:spcAft>
                        <a:buClrTx/>
                        <a:buSzTx/>
                        <a:buFontTx/>
                        <a:buNone/>
                        <a:tabLst/>
                      </a:pPr>
                      <a:endParaRPr kumimoji="0" lang="en-US" altLang="en-US" sz="1700" b="0" i="0" u="none" strike="noStrike" cap="none" normalizeH="0" baseline="0" dirty="0">
                        <a:ln>
                          <a:noFill/>
                        </a:ln>
                        <a:solidFill>
                          <a:schemeClr val="tx1"/>
                        </a:solidFill>
                        <a:effectLst/>
                        <a:latin typeface="Calibri" pitchFamily="34" charset="0"/>
                        <a:cs typeface="Arial" charset="0"/>
                      </a:endParaRPr>
                    </a:p>
                  </a:txBody>
                  <a:tcPr marL="91429" marR="91429" marT="47544" marB="47544" anchor="ctr" horzOverflow="overflow">
                    <a:lnL>
                      <a:noFill/>
                    </a:lnL>
                    <a:lnR>
                      <a:noFill/>
                    </a:lnR>
                    <a:lnT>
                      <a:noFill/>
                    </a:lnT>
                    <a:lnB>
                      <a:noFill/>
                    </a:lnB>
                    <a:lnTlToBr>
                      <a:noFill/>
                    </a:lnTlToBr>
                    <a:lnBlToTr>
                      <a:noFill/>
                    </a:lnBlToTr>
                    <a:noFill/>
                  </a:tcPr>
                </a:tc>
                <a:tc>
                  <a:txBody>
                    <a:bodyPr/>
                    <a:lstStyle>
                      <a:lvl1pPr defTabSz="457200" eaLnBrk="0" hangingPunct="0">
                        <a:spcBef>
                          <a:spcPct val="20000"/>
                        </a:spcBef>
                        <a:defRPr sz="2800">
                          <a:solidFill>
                            <a:schemeClr val="tx1"/>
                          </a:solidFill>
                          <a:latin typeface="Arial" charset="0"/>
                          <a:cs typeface="Arial" charset="0"/>
                        </a:defRPr>
                      </a:lvl1pPr>
                      <a:lvl2pPr marL="37931725" indent="-37474525" defTabSz="457200"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457200" rtl="0" eaLnBrk="1" fontAlgn="base" latinLnBrk="0" hangingPunct="1">
                        <a:lnSpc>
                          <a:spcPct val="100000"/>
                        </a:lnSpc>
                        <a:spcBef>
                          <a:spcPct val="0"/>
                        </a:spcBef>
                        <a:spcAft>
                          <a:spcPct val="0"/>
                        </a:spcAft>
                        <a:buClrTx/>
                        <a:buSzTx/>
                        <a:buFontTx/>
                        <a:buNone/>
                        <a:tabLst/>
                      </a:pPr>
                      <a:endParaRPr kumimoji="0" lang="en-US" altLang="en-US" sz="1700" b="0" i="0" u="none" strike="noStrike" cap="none" normalizeH="0" baseline="0" dirty="0">
                        <a:ln>
                          <a:noFill/>
                        </a:ln>
                        <a:solidFill>
                          <a:schemeClr val="tx1"/>
                        </a:solidFill>
                        <a:effectLst/>
                        <a:latin typeface="Calibri" pitchFamily="34" charset="0"/>
                        <a:cs typeface="Arial" charset="0"/>
                      </a:endParaRPr>
                    </a:p>
                  </a:txBody>
                  <a:tcPr marL="91429" marR="91429" marT="47544" marB="47544" anchor="ctr" horzOverflow="overflow">
                    <a:lnL>
                      <a:noFill/>
                    </a:lnL>
                    <a:lnR>
                      <a:noFill/>
                    </a:lnR>
                    <a:lnT>
                      <a:noFill/>
                    </a:lnT>
                    <a:lnB>
                      <a:noFill/>
                    </a:lnB>
                    <a:lnTlToBr>
                      <a:noFill/>
                    </a:lnTlToBr>
                    <a:lnBlToTr>
                      <a:noFill/>
                    </a:lnBlToTr>
                    <a:noFill/>
                  </a:tcPr>
                </a:tc>
                <a:tc>
                  <a:txBody>
                    <a:bodyPr/>
                    <a:lstStyle>
                      <a:lvl1pPr defTabSz="457200" eaLnBrk="0" hangingPunct="0">
                        <a:spcBef>
                          <a:spcPct val="20000"/>
                        </a:spcBef>
                        <a:defRPr sz="2800">
                          <a:solidFill>
                            <a:schemeClr val="tx1"/>
                          </a:solidFill>
                          <a:latin typeface="Arial" charset="0"/>
                          <a:cs typeface="Arial" charset="0"/>
                        </a:defRPr>
                      </a:lvl1pPr>
                      <a:lvl2pPr marL="37931725" indent="-37474525" defTabSz="457200"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457200" rtl="0" eaLnBrk="1" fontAlgn="base" latinLnBrk="0" hangingPunct="1">
                        <a:lnSpc>
                          <a:spcPct val="100000"/>
                        </a:lnSpc>
                        <a:spcBef>
                          <a:spcPct val="0"/>
                        </a:spcBef>
                        <a:spcAft>
                          <a:spcPct val="0"/>
                        </a:spcAft>
                        <a:buClrTx/>
                        <a:buSzTx/>
                        <a:buFontTx/>
                        <a:buNone/>
                        <a:tabLst/>
                      </a:pPr>
                      <a:r>
                        <a:rPr kumimoji="0" lang="en-US" altLang="en-US" sz="1700" b="0" i="0" u="none" strike="noStrike" cap="none" normalizeH="0" baseline="0" dirty="0">
                          <a:ln>
                            <a:noFill/>
                          </a:ln>
                          <a:solidFill>
                            <a:schemeClr val="tx1"/>
                          </a:solidFill>
                          <a:effectLst/>
                          <a:latin typeface="Calibri" pitchFamily="34" charset="0"/>
                          <a:cs typeface="Arial" charset="0"/>
                        </a:rPr>
                        <a:t>13</a:t>
                      </a:r>
                    </a:p>
                  </a:txBody>
                  <a:tcPr marL="91429" marR="91429" marT="47544" marB="47544" anchor="ctr"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6"/>
                  </a:ext>
                </a:extLst>
              </a:tr>
              <a:tr h="141530">
                <a:tc>
                  <a:txBody>
                    <a:bodyPr/>
                    <a:lstStyle>
                      <a:lvl1pPr defTabSz="457200" eaLnBrk="0" hangingPunct="0">
                        <a:spcBef>
                          <a:spcPct val="20000"/>
                        </a:spcBef>
                        <a:defRPr sz="2800">
                          <a:solidFill>
                            <a:schemeClr val="tx1"/>
                          </a:solidFill>
                          <a:latin typeface="Arial" charset="0"/>
                          <a:cs typeface="Arial" charset="0"/>
                        </a:defRPr>
                      </a:lvl1pPr>
                      <a:lvl2pPr marL="37931725" indent="-37474525" defTabSz="457200"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700" b="1" i="0" u="none" strike="noStrike" cap="none" normalizeH="0" baseline="0" dirty="0">
                          <a:ln>
                            <a:noFill/>
                          </a:ln>
                          <a:solidFill>
                            <a:schemeClr val="tx1"/>
                          </a:solidFill>
                          <a:effectLst/>
                          <a:latin typeface="Calibri" pitchFamily="34" charset="0"/>
                          <a:cs typeface="Arial" charset="0"/>
                        </a:rPr>
                        <a:t>Total</a:t>
                      </a:r>
                    </a:p>
                  </a:txBody>
                  <a:tcPr marL="91429" marR="91429" marT="47544" marB="47544" anchor="ctr" horzOverflow="overflow">
                    <a:lnL>
                      <a:noFill/>
                    </a:lnL>
                    <a:lnR>
                      <a:noFill/>
                    </a:lnR>
                    <a:lnT>
                      <a:noFill/>
                    </a:lnT>
                    <a:lnB w="38100" cap="flat" cmpd="sng" algn="ctr">
                      <a:solidFill>
                        <a:schemeClr val="bg2"/>
                      </a:solidFill>
                      <a:prstDash val="solid"/>
                      <a:round/>
                      <a:headEnd type="none" w="med" len="med"/>
                      <a:tailEnd type="none" w="med" len="med"/>
                    </a:lnB>
                    <a:lnTlToBr>
                      <a:noFill/>
                    </a:lnTlToBr>
                    <a:lnBlToTr>
                      <a:noFill/>
                    </a:lnBlToTr>
                    <a:noFill/>
                  </a:tcPr>
                </a:tc>
                <a:tc>
                  <a:txBody>
                    <a:bodyPr/>
                    <a:lstStyle>
                      <a:lvl1pPr defTabSz="457200" eaLnBrk="0" hangingPunct="0">
                        <a:spcBef>
                          <a:spcPct val="20000"/>
                        </a:spcBef>
                        <a:defRPr sz="2800">
                          <a:solidFill>
                            <a:schemeClr val="tx1"/>
                          </a:solidFill>
                          <a:latin typeface="Arial" charset="0"/>
                          <a:cs typeface="Arial" charset="0"/>
                        </a:defRPr>
                      </a:lvl1pPr>
                      <a:lvl2pPr marL="37931725" indent="-37474525" defTabSz="457200"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700" b="0" i="0" u="none" strike="noStrike" cap="none" normalizeH="0" baseline="0" dirty="0">
                        <a:ln>
                          <a:noFill/>
                        </a:ln>
                        <a:solidFill>
                          <a:schemeClr val="tx1"/>
                        </a:solidFill>
                        <a:effectLst/>
                        <a:latin typeface="Calibri" pitchFamily="34" charset="0"/>
                        <a:cs typeface="Arial" charset="0"/>
                      </a:endParaRPr>
                    </a:p>
                  </a:txBody>
                  <a:tcPr marL="91429" marR="91429" marT="47544" marB="47544" anchor="ctr" horzOverflow="overflow">
                    <a:lnL>
                      <a:noFill/>
                    </a:lnL>
                    <a:lnR>
                      <a:noFill/>
                    </a:lnR>
                    <a:lnT>
                      <a:noFill/>
                    </a:lnT>
                    <a:lnB w="38100" cap="flat" cmpd="sng" algn="ctr">
                      <a:solidFill>
                        <a:schemeClr val="bg2"/>
                      </a:solidFill>
                      <a:prstDash val="solid"/>
                      <a:round/>
                      <a:headEnd type="none" w="med" len="med"/>
                      <a:tailEnd type="none" w="med" len="med"/>
                    </a:lnB>
                    <a:lnTlToBr>
                      <a:noFill/>
                    </a:lnTlToBr>
                    <a:lnBlToTr>
                      <a:noFill/>
                    </a:lnBlToTr>
                    <a:noFill/>
                  </a:tcPr>
                </a:tc>
                <a:tc gridSpan="3">
                  <a:txBody>
                    <a:bodyPr/>
                    <a:lstStyle>
                      <a:lvl1pPr defTabSz="457200" eaLnBrk="0" hangingPunct="0">
                        <a:spcBef>
                          <a:spcPct val="20000"/>
                        </a:spcBef>
                        <a:defRPr sz="2800">
                          <a:solidFill>
                            <a:schemeClr val="tx1"/>
                          </a:solidFill>
                          <a:latin typeface="Arial" charset="0"/>
                          <a:cs typeface="Arial" charset="0"/>
                        </a:defRPr>
                      </a:lvl1pPr>
                      <a:lvl2pPr marL="37931725" indent="-37474525" defTabSz="457200"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457200" rtl="0" eaLnBrk="1" fontAlgn="base" latinLnBrk="0" hangingPunct="1">
                        <a:lnSpc>
                          <a:spcPct val="100000"/>
                        </a:lnSpc>
                        <a:spcBef>
                          <a:spcPct val="0"/>
                        </a:spcBef>
                        <a:spcAft>
                          <a:spcPct val="0"/>
                        </a:spcAft>
                        <a:buClrTx/>
                        <a:buSzTx/>
                        <a:buFontTx/>
                        <a:buNone/>
                        <a:tabLst/>
                      </a:pPr>
                      <a:endParaRPr kumimoji="0" lang="en-US" altLang="en-US" sz="1700" b="1" i="0" u="none" strike="noStrike" cap="none" normalizeH="0" baseline="0" dirty="0">
                        <a:ln>
                          <a:noFill/>
                        </a:ln>
                        <a:solidFill>
                          <a:schemeClr val="tx1"/>
                        </a:solidFill>
                        <a:effectLst/>
                        <a:latin typeface="Calibri" pitchFamily="34" charset="0"/>
                        <a:cs typeface="Arial" charset="0"/>
                      </a:endParaRPr>
                    </a:p>
                  </a:txBody>
                  <a:tcPr marL="91429" marR="91429" marT="47544" marB="47544" anchor="ctr" horzOverflow="overflow">
                    <a:lnL>
                      <a:noFill/>
                    </a:lnL>
                    <a:lnR>
                      <a:noFill/>
                    </a:lnR>
                    <a:lnT>
                      <a:noFill/>
                    </a:lnT>
                    <a:lnB w="38100" cap="flat" cmpd="sng" algn="ctr">
                      <a:solidFill>
                        <a:schemeClr val="bg2"/>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gridSpan="2">
                  <a:txBody>
                    <a:bodyPr/>
                    <a:lstStyle>
                      <a:lvl1pPr defTabSz="457200" eaLnBrk="0" hangingPunct="0">
                        <a:spcBef>
                          <a:spcPct val="20000"/>
                        </a:spcBef>
                        <a:defRPr sz="2800">
                          <a:solidFill>
                            <a:schemeClr val="tx1"/>
                          </a:solidFill>
                          <a:latin typeface="Arial" charset="0"/>
                          <a:cs typeface="Arial" charset="0"/>
                        </a:defRPr>
                      </a:lvl1pPr>
                      <a:lvl2pPr marL="37931725" indent="-37474525" defTabSz="457200"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14400" rtl="0" eaLnBrk="0" fontAlgn="base" latinLnBrk="0" hangingPunct="0">
                        <a:lnSpc>
                          <a:spcPct val="100000"/>
                        </a:lnSpc>
                        <a:spcBef>
                          <a:spcPct val="20000"/>
                        </a:spcBef>
                        <a:spcAft>
                          <a:spcPct val="0"/>
                        </a:spcAft>
                        <a:buClrTx/>
                        <a:buSzTx/>
                        <a:buFontTx/>
                        <a:buNone/>
                        <a:tabLst/>
                        <a:defRPr/>
                      </a:pPr>
                      <a:r>
                        <a:rPr kumimoji="0" lang="en-US" altLang="en-US" sz="1700" b="1" i="0" u="none" strike="noStrike" cap="none" normalizeH="0" baseline="0" dirty="0">
                          <a:ln>
                            <a:noFill/>
                          </a:ln>
                          <a:solidFill>
                            <a:schemeClr val="tx1"/>
                          </a:solidFill>
                          <a:effectLst/>
                          <a:latin typeface="Calibri" pitchFamily="34" charset="0"/>
                          <a:cs typeface="Arial" charset="0"/>
                        </a:rPr>
                        <a:t>83</a:t>
                      </a:r>
                    </a:p>
                  </a:txBody>
                  <a:tcPr marL="91429" marR="91429" marT="47544" marB="47544" anchor="ctr" horzOverflow="overflow">
                    <a:lnL>
                      <a:noFill/>
                    </a:lnL>
                    <a:lnR>
                      <a:noFill/>
                    </a:lnR>
                    <a:lnT>
                      <a:noFill/>
                    </a:lnT>
                    <a:lnB w="38100" cap="flat" cmpd="sng" algn="ctr">
                      <a:solidFill>
                        <a:schemeClr val="bg2"/>
                      </a:solidFill>
                      <a:prstDash val="solid"/>
                      <a:round/>
                      <a:headEnd type="none" w="med" len="med"/>
                      <a:tailEnd type="none" w="med" len="med"/>
                    </a:lnB>
                    <a:lnTlToBr>
                      <a:noFill/>
                    </a:lnTlToBr>
                    <a:lnBlToTr>
                      <a:noFill/>
                    </a:lnBlToTr>
                    <a:noFill/>
                  </a:tcPr>
                </a:tc>
                <a:tc hMerge="1">
                  <a:txBody>
                    <a:bodyPr/>
                    <a:lstStyle/>
                    <a:p>
                      <a:endParaRPr lang="en-GB" dirty="0"/>
                    </a:p>
                  </a:txBody>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33364392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77">
            <a:extLst>
              <a:ext uri="{FF2B5EF4-FFF2-40B4-BE49-F238E27FC236}">
                <a16:creationId xmlns:a16="http://schemas.microsoft.com/office/drawing/2014/main" id="{5AE0BD25-8A85-43BB-B0A4-FAF1AB399849}"/>
              </a:ext>
            </a:extLst>
          </p:cNvPr>
          <p:cNvSpPr txBox="1">
            <a:spLocks noChangeArrowheads="1"/>
          </p:cNvSpPr>
          <p:nvPr/>
        </p:nvSpPr>
        <p:spPr bwMode="auto">
          <a:xfrm>
            <a:off x="228600" y="262940"/>
            <a:ext cx="6605463" cy="769441"/>
          </a:xfrm>
          <a:prstGeom prst="rect">
            <a:avLst/>
          </a:prstGeom>
          <a:noFill/>
          <a:ln w="9525">
            <a:noFill/>
            <a:miter lim="800000"/>
            <a:headEnd/>
            <a:tailEnd/>
          </a:ln>
        </p:spPr>
        <p:txBody>
          <a:bodyPr wrap="none">
            <a:spAutoFit/>
          </a:bodyPr>
          <a:lstStyle/>
          <a:p>
            <a:r>
              <a:rPr lang="en-GB" altLang="ja-JP" sz="2400" dirty="0">
                <a:ea typeface="ＭＳ Ｐゴシック" pitchFamily="34" charset="-128"/>
              </a:rPr>
              <a:t>Chart 20 - </a:t>
            </a:r>
            <a:r>
              <a:rPr lang="en-GB" altLang="ja-JP" sz="2400" dirty="0">
                <a:solidFill>
                  <a:srgbClr val="009900"/>
                </a:solidFill>
                <a:ea typeface="ＭＳ Ｐゴシック" pitchFamily="34" charset="-128"/>
              </a:rPr>
              <a:t>Tribunal </a:t>
            </a:r>
            <a:r>
              <a:rPr lang="en-GB" altLang="en-US" sz="2400" dirty="0">
                <a:solidFill>
                  <a:srgbClr val="009900"/>
                </a:solidFill>
              </a:rPr>
              <a:t>Assessments as at 30 April 2018 </a:t>
            </a:r>
            <a:br>
              <a:rPr lang="en-GB" altLang="en-US" sz="2400" dirty="0">
                <a:solidFill>
                  <a:srgbClr val="009900"/>
                </a:solidFill>
              </a:rPr>
            </a:br>
            <a:r>
              <a:rPr lang="en-GB" altLang="en-US" sz="2000" dirty="0"/>
              <a:t>Actual (US$ millions)</a:t>
            </a:r>
          </a:p>
        </p:txBody>
      </p:sp>
      <p:pic>
        <p:nvPicPr>
          <p:cNvPr id="7" name="Picture 4">
            <a:extLst>
              <a:ext uri="{FF2B5EF4-FFF2-40B4-BE49-F238E27FC236}">
                <a16:creationId xmlns:a16="http://schemas.microsoft.com/office/drawing/2014/main" id="{D59D7B32-260F-4E4F-81BF-66308D16718A}"/>
              </a:ext>
            </a:extLst>
          </p:cNvPr>
          <p:cNvPicPr>
            <a:picLocks noChangeAspect="1" noChangeArrowheads="1"/>
          </p:cNvPicPr>
          <p:nvPr/>
        </p:nvPicPr>
        <p:blipFill>
          <a:blip r:embed="rId3"/>
          <a:srcRect/>
          <a:stretch>
            <a:fillRect/>
          </a:stretch>
        </p:blipFill>
        <p:spPr bwMode="auto">
          <a:xfrm>
            <a:off x="7772400" y="396258"/>
            <a:ext cx="1066800" cy="998900"/>
          </a:xfrm>
          <a:prstGeom prst="rect">
            <a:avLst/>
          </a:prstGeom>
          <a:noFill/>
          <a:ln w="9525">
            <a:noFill/>
            <a:miter lim="800000"/>
            <a:headEnd/>
            <a:tailEnd/>
          </a:ln>
        </p:spPr>
      </p:pic>
      <p:sp>
        <p:nvSpPr>
          <p:cNvPr id="8" name="Rectangle 48">
            <a:extLst>
              <a:ext uri="{FF2B5EF4-FFF2-40B4-BE49-F238E27FC236}">
                <a16:creationId xmlns:a16="http://schemas.microsoft.com/office/drawing/2014/main" id="{FDBB736C-8630-4640-9E86-D75D49C601B3}"/>
              </a:ext>
            </a:extLst>
          </p:cNvPr>
          <p:cNvSpPr>
            <a:spLocks/>
          </p:cNvSpPr>
          <p:nvPr/>
        </p:nvSpPr>
        <p:spPr bwMode="auto">
          <a:xfrm>
            <a:off x="7543800" y="209687"/>
            <a:ext cx="76200" cy="6764448"/>
          </a:xfrm>
          <a:prstGeom prst="rect">
            <a:avLst/>
          </a:prstGeom>
          <a:solidFill>
            <a:srgbClr val="009900"/>
          </a:solidFill>
          <a:ln w="9525">
            <a:noFill/>
            <a:miter lim="800000"/>
            <a:headEnd/>
            <a:tailEnd/>
          </a:ln>
        </p:spPr>
        <p:txBody>
          <a:bodyPr lIns="182880" rIns="182880" anchor="ctr"/>
          <a:lstStyle/>
          <a:p>
            <a:pPr>
              <a:spcAft>
                <a:spcPts val="1000"/>
              </a:spcAft>
            </a:pPr>
            <a:endParaRPr lang="en-US" altLang="ja-JP" sz="800" i="1">
              <a:solidFill>
                <a:srgbClr val="FFFFFF"/>
              </a:solidFill>
              <a:latin typeface="Cambria" pitchFamily="18" charset="0"/>
              <a:ea typeface="SimSun" pitchFamily="2" charset="-122"/>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p:txBody>
      </p:sp>
      <p:sp>
        <p:nvSpPr>
          <p:cNvPr id="9" name="Text Box 6">
            <a:extLst>
              <a:ext uri="{FF2B5EF4-FFF2-40B4-BE49-F238E27FC236}">
                <a16:creationId xmlns:a16="http://schemas.microsoft.com/office/drawing/2014/main" id="{1DC60B9A-3042-45AD-B415-4295987D0C95}"/>
              </a:ext>
            </a:extLst>
          </p:cNvPr>
          <p:cNvSpPr txBox="1">
            <a:spLocks noChangeArrowheads="1"/>
          </p:cNvSpPr>
          <p:nvPr/>
        </p:nvSpPr>
        <p:spPr bwMode="auto">
          <a:xfrm>
            <a:off x="7664450" y="1505779"/>
            <a:ext cx="1441450" cy="475509"/>
          </a:xfrm>
          <a:prstGeom prst="rect">
            <a:avLst/>
          </a:prstGeom>
          <a:noFill/>
          <a:ln w="9525">
            <a:noFill/>
            <a:miter lim="800000"/>
            <a:headEnd/>
            <a:tailEnd/>
          </a:ln>
        </p:spPr>
        <p:txBody>
          <a:bodyPr wrap="none">
            <a:spAutoFit/>
          </a:bodyPr>
          <a:lstStyle/>
          <a:p>
            <a:r>
              <a:rPr lang="en-US" altLang="zh-CN" sz="1200" b="1" i="1">
                <a:solidFill>
                  <a:srgbClr val="336699"/>
                </a:solidFill>
                <a:ea typeface="SimSun" pitchFamily="2" charset="-122"/>
              </a:rPr>
              <a:t>The United Nations </a:t>
            </a:r>
            <a:br>
              <a:rPr lang="en-US" altLang="zh-CN" sz="1200" b="1" i="1">
                <a:solidFill>
                  <a:srgbClr val="336699"/>
                </a:solidFill>
                <a:ea typeface="SimSun" pitchFamily="2" charset="-122"/>
              </a:rPr>
            </a:br>
            <a:r>
              <a:rPr lang="en-US" altLang="zh-CN" sz="1200" b="1" i="1">
                <a:solidFill>
                  <a:srgbClr val="336699"/>
                </a:solidFill>
                <a:ea typeface="SimSun" pitchFamily="2" charset="-122"/>
              </a:rPr>
              <a:t>Financial Situation</a:t>
            </a:r>
            <a:endParaRPr lang="en-GB" altLang="en-US" sz="1200" b="1" i="1">
              <a:solidFill>
                <a:srgbClr val="336699"/>
              </a:solidFill>
            </a:endParaRPr>
          </a:p>
        </p:txBody>
      </p:sp>
      <p:grpSp>
        <p:nvGrpSpPr>
          <p:cNvPr id="10" name="Group 36">
            <a:extLst>
              <a:ext uri="{FF2B5EF4-FFF2-40B4-BE49-F238E27FC236}">
                <a16:creationId xmlns:a16="http://schemas.microsoft.com/office/drawing/2014/main" id="{B4C1200B-917F-4A32-B778-1A9FFBDF9B0E}"/>
              </a:ext>
            </a:extLst>
          </p:cNvPr>
          <p:cNvGrpSpPr>
            <a:grpSpLocks/>
          </p:cNvGrpSpPr>
          <p:nvPr/>
        </p:nvGrpSpPr>
        <p:grpSpPr bwMode="auto">
          <a:xfrm>
            <a:off x="7658101" y="2190975"/>
            <a:ext cx="1162050" cy="630710"/>
            <a:chOff x="7658100" y="2106614"/>
            <a:chExt cx="1162050" cy="606425"/>
          </a:xfrm>
        </p:grpSpPr>
        <p:grpSp>
          <p:nvGrpSpPr>
            <p:cNvPr id="11" name="Group 58">
              <a:extLst>
                <a:ext uri="{FF2B5EF4-FFF2-40B4-BE49-F238E27FC236}">
                  <a16:creationId xmlns:a16="http://schemas.microsoft.com/office/drawing/2014/main" id="{E7B0405A-57E6-4682-B6DA-8D05DEC17447}"/>
                </a:ext>
              </a:extLst>
            </p:cNvPr>
            <p:cNvGrpSpPr>
              <a:grpSpLocks/>
            </p:cNvGrpSpPr>
            <p:nvPr/>
          </p:nvGrpSpPr>
          <p:grpSpPr bwMode="auto">
            <a:xfrm>
              <a:off x="7667625" y="2106614"/>
              <a:ext cx="1152525" cy="606425"/>
              <a:chOff x="4830" y="1327"/>
              <a:chExt cx="726" cy="382"/>
            </a:xfrm>
          </p:grpSpPr>
          <p:sp>
            <p:nvSpPr>
              <p:cNvPr id="13" name="Text Box 59">
                <a:extLst>
                  <a:ext uri="{FF2B5EF4-FFF2-40B4-BE49-F238E27FC236}">
                    <a16:creationId xmlns:a16="http://schemas.microsoft.com/office/drawing/2014/main" id="{971EB7DF-7338-403A-BA8E-D45EC989FEE9}"/>
                  </a:ext>
                </a:extLst>
              </p:cNvPr>
              <p:cNvSpPr txBox="1">
                <a:spLocks noChangeArrowheads="1"/>
              </p:cNvSpPr>
              <p:nvPr/>
            </p:nvSpPr>
            <p:spPr bwMode="auto">
              <a:xfrm>
                <a:off x="4830" y="1327"/>
                <a:ext cx="726" cy="173"/>
              </a:xfrm>
              <a:prstGeom prst="rect">
                <a:avLst/>
              </a:prstGeom>
              <a:noFill/>
              <a:ln w="9525">
                <a:noFill/>
                <a:miter lim="800000"/>
                <a:headEnd/>
                <a:tailEnd/>
              </a:ln>
            </p:spPr>
            <p:txBody>
              <a:bodyPr wrap="none">
                <a:spAutoFit/>
              </a:bodyPr>
              <a:lstStyle/>
              <a:p>
                <a:r>
                  <a:rPr lang="en-US" altLang="en-US" sz="1200" b="1">
                    <a:solidFill>
                      <a:srgbClr val="B2B2B2"/>
                    </a:solidFill>
                  </a:rPr>
                  <a:t>Regular budget</a:t>
                </a:r>
              </a:p>
            </p:txBody>
          </p:sp>
          <p:sp>
            <p:nvSpPr>
              <p:cNvPr id="14" name="Text Box 60">
                <a:extLst>
                  <a:ext uri="{FF2B5EF4-FFF2-40B4-BE49-F238E27FC236}">
                    <a16:creationId xmlns:a16="http://schemas.microsoft.com/office/drawing/2014/main" id="{7B0D020A-BB88-4335-A7B2-75E850D343B9}"/>
                  </a:ext>
                </a:extLst>
              </p:cNvPr>
              <p:cNvSpPr txBox="1">
                <a:spLocks noChangeArrowheads="1"/>
              </p:cNvSpPr>
              <p:nvPr/>
            </p:nvSpPr>
            <p:spPr bwMode="auto">
              <a:xfrm>
                <a:off x="4830" y="1429"/>
                <a:ext cx="666" cy="173"/>
              </a:xfrm>
              <a:prstGeom prst="rect">
                <a:avLst/>
              </a:prstGeom>
              <a:noFill/>
              <a:ln w="9525">
                <a:noFill/>
                <a:miter lim="800000"/>
                <a:headEnd/>
                <a:tailEnd/>
              </a:ln>
            </p:spPr>
            <p:txBody>
              <a:bodyPr wrap="none">
                <a:spAutoFit/>
              </a:bodyPr>
              <a:lstStyle/>
              <a:p>
                <a:r>
                  <a:rPr lang="en-US" altLang="en-US" sz="1200" b="1">
                    <a:solidFill>
                      <a:srgbClr val="B2B2B2"/>
                    </a:solidFill>
                  </a:rPr>
                  <a:t>Peacekeeping</a:t>
                </a:r>
              </a:p>
            </p:txBody>
          </p:sp>
          <p:sp>
            <p:nvSpPr>
              <p:cNvPr id="15" name="Text Box 61">
                <a:extLst>
                  <a:ext uri="{FF2B5EF4-FFF2-40B4-BE49-F238E27FC236}">
                    <a16:creationId xmlns:a16="http://schemas.microsoft.com/office/drawing/2014/main" id="{6AA95C3A-45FB-48BD-851C-11AC6A4D29A3}"/>
                  </a:ext>
                </a:extLst>
              </p:cNvPr>
              <p:cNvSpPr txBox="1">
                <a:spLocks noChangeArrowheads="1"/>
              </p:cNvSpPr>
              <p:nvPr/>
            </p:nvSpPr>
            <p:spPr bwMode="auto">
              <a:xfrm>
                <a:off x="4830" y="1536"/>
                <a:ext cx="487" cy="173"/>
              </a:xfrm>
              <a:prstGeom prst="rect">
                <a:avLst/>
              </a:prstGeom>
              <a:noFill/>
              <a:ln w="9525">
                <a:noFill/>
                <a:miter lim="800000"/>
                <a:headEnd/>
                <a:tailEnd/>
              </a:ln>
            </p:spPr>
            <p:txBody>
              <a:bodyPr wrap="none">
                <a:spAutoFit/>
              </a:bodyPr>
              <a:lstStyle/>
              <a:p>
                <a:r>
                  <a:rPr lang="en-US" altLang="en-US" sz="1200" b="1">
                    <a:solidFill>
                      <a:srgbClr val="009900"/>
                    </a:solidFill>
                  </a:rPr>
                  <a:t>Tribunals</a:t>
                </a:r>
              </a:p>
            </p:txBody>
          </p:sp>
        </p:grpSp>
        <p:sp>
          <p:nvSpPr>
            <p:cNvPr id="12" name="Rectangle 63">
              <a:extLst>
                <a:ext uri="{FF2B5EF4-FFF2-40B4-BE49-F238E27FC236}">
                  <a16:creationId xmlns:a16="http://schemas.microsoft.com/office/drawing/2014/main" id="{0F355AF0-4A2F-4027-B58C-6EF84F3DD404}"/>
                </a:ext>
              </a:extLst>
            </p:cNvPr>
            <p:cNvSpPr>
              <a:spLocks noChangeArrowheads="1"/>
            </p:cNvSpPr>
            <p:nvPr/>
          </p:nvSpPr>
          <p:spPr bwMode="auto">
            <a:xfrm flipH="1">
              <a:off x="7658100" y="2535715"/>
              <a:ext cx="76200" cy="76200"/>
            </a:xfrm>
            <a:prstGeom prst="rect">
              <a:avLst/>
            </a:prstGeom>
            <a:solidFill>
              <a:srgbClr val="009900"/>
            </a:solidFill>
            <a:ln w="9525">
              <a:solidFill>
                <a:srgbClr val="009900"/>
              </a:solidFill>
              <a:miter lim="800000"/>
              <a:headEnd/>
              <a:tailEnd/>
            </a:ln>
          </p:spPr>
          <p:txBody>
            <a:bodyPr wrap="none" anchor="ctr"/>
            <a:lstStyle/>
            <a:p>
              <a:endParaRPr lang="en-US" altLang="en-US" sz="1800"/>
            </a:p>
          </p:txBody>
        </p:sp>
      </p:grpSp>
      <p:sp>
        <p:nvSpPr>
          <p:cNvPr id="16" name="Rectangle 6">
            <a:extLst>
              <a:ext uri="{FF2B5EF4-FFF2-40B4-BE49-F238E27FC236}">
                <a16:creationId xmlns:a16="http://schemas.microsoft.com/office/drawing/2014/main" id="{CA8F03D2-DEA0-4F79-92FA-04AA6DCC8543}"/>
              </a:ext>
            </a:extLst>
          </p:cNvPr>
          <p:cNvSpPr txBox="1">
            <a:spLocks noGrp="1" noChangeArrowheads="1"/>
          </p:cNvSpPr>
          <p:nvPr/>
        </p:nvSpPr>
        <p:spPr bwMode="auto">
          <a:xfrm>
            <a:off x="6553200" y="6495324"/>
            <a:ext cx="2133600" cy="495322"/>
          </a:xfrm>
          <a:prstGeom prst="rect">
            <a:avLst/>
          </a:prstGeom>
          <a:noFill/>
          <a:ln w="9525">
            <a:noFill/>
            <a:miter lim="800000"/>
            <a:headEnd/>
            <a:tailEnd/>
          </a:ln>
        </p:spPr>
        <p:txBody>
          <a:bodyPr/>
          <a:lstStyle/>
          <a:p>
            <a:pPr algn="r"/>
            <a:r>
              <a:rPr lang="en-US" altLang="en-US" sz="1400" dirty="0"/>
              <a:t>20</a:t>
            </a:r>
            <a:endParaRPr lang="en-GB" altLang="en-US" sz="1400" dirty="0"/>
          </a:p>
        </p:txBody>
      </p:sp>
      <p:graphicFrame>
        <p:nvGraphicFramePr>
          <p:cNvPr id="6" name="Object 5">
            <a:extLst>
              <a:ext uri="{FF2B5EF4-FFF2-40B4-BE49-F238E27FC236}">
                <a16:creationId xmlns:a16="http://schemas.microsoft.com/office/drawing/2014/main" id="{2D2743B1-4C6F-4AD2-8E5A-461345454BB2}"/>
              </a:ext>
            </a:extLst>
          </p:cNvPr>
          <p:cNvGraphicFramePr>
            <a:graphicFrameLocks noChangeAspect="1"/>
          </p:cNvGraphicFramePr>
          <p:nvPr>
            <p:extLst>
              <p:ext uri="{D42A27DB-BD31-4B8C-83A1-F6EECF244321}">
                <p14:modId xmlns:p14="http://schemas.microsoft.com/office/powerpoint/2010/main" val="2277520980"/>
              </p:ext>
            </p:extLst>
          </p:nvPr>
        </p:nvGraphicFramePr>
        <p:xfrm>
          <a:off x="613506" y="1695104"/>
          <a:ext cx="6575425" cy="3865563"/>
        </p:xfrm>
        <a:graphic>
          <a:graphicData uri="http://schemas.openxmlformats.org/presentationml/2006/ole">
            <mc:AlternateContent xmlns:mc="http://schemas.openxmlformats.org/markup-compatibility/2006">
              <mc:Choice xmlns:v="urn:schemas-microsoft-com:vml" Requires="v">
                <p:oleObj spid="_x0000_s5356" name="Worksheet" r:id="rId4" imgW="4991192" imgH="2499336" progId="Excel.Sheet.12">
                  <p:embed/>
                </p:oleObj>
              </mc:Choice>
              <mc:Fallback>
                <p:oleObj name="Worksheet" r:id="rId4" imgW="4991192" imgH="2499336" progId="Excel.Sheet.12">
                  <p:embed/>
                  <p:pic>
                    <p:nvPicPr>
                      <p:cNvPr id="0" name=""/>
                      <p:cNvPicPr/>
                      <p:nvPr/>
                    </p:nvPicPr>
                    <p:blipFill>
                      <a:blip r:embed="rId5"/>
                      <a:stretch>
                        <a:fillRect/>
                      </a:stretch>
                    </p:blipFill>
                    <p:spPr>
                      <a:xfrm>
                        <a:off x="613506" y="1695104"/>
                        <a:ext cx="6575425" cy="3865563"/>
                      </a:xfrm>
                      <a:prstGeom prst="rect">
                        <a:avLst/>
                      </a:prstGeom>
                    </p:spPr>
                  </p:pic>
                </p:oleObj>
              </mc:Fallback>
            </mc:AlternateContent>
          </a:graphicData>
        </a:graphic>
      </p:graphicFrame>
      <p:sp>
        <p:nvSpPr>
          <p:cNvPr id="17" name="Text Box 46">
            <a:extLst>
              <a:ext uri="{FF2B5EF4-FFF2-40B4-BE49-F238E27FC236}">
                <a16:creationId xmlns:a16="http://schemas.microsoft.com/office/drawing/2014/main" id="{B18AA0F4-5554-48DC-95F7-A44CECB6DDC9}"/>
              </a:ext>
            </a:extLst>
          </p:cNvPr>
          <p:cNvSpPr txBox="1">
            <a:spLocks noChangeArrowheads="1"/>
          </p:cNvSpPr>
          <p:nvPr/>
        </p:nvSpPr>
        <p:spPr bwMode="auto">
          <a:xfrm>
            <a:off x="514287" y="6336821"/>
            <a:ext cx="3476273" cy="307777"/>
          </a:xfrm>
          <a:prstGeom prst="rect">
            <a:avLst/>
          </a:prstGeom>
          <a:noFill/>
          <a:ln w="9525">
            <a:noFill/>
            <a:miter lim="800000"/>
            <a:headEnd/>
            <a:tailEnd/>
          </a:ln>
        </p:spPr>
        <p:txBody>
          <a:bodyPr wrap="none">
            <a:spAutoFit/>
          </a:bodyPr>
          <a:lstStyle/>
          <a:p>
            <a:r>
              <a:rPr lang="en-US" altLang="en-US" sz="1400" dirty="0"/>
              <a:t>*Compared to $91 million as at 30 April 2017</a:t>
            </a:r>
          </a:p>
        </p:txBody>
      </p:sp>
      <p:sp>
        <p:nvSpPr>
          <p:cNvPr id="19" name="TextBox 18">
            <a:extLst>
              <a:ext uri="{FF2B5EF4-FFF2-40B4-BE49-F238E27FC236}">
                <a16:creationId xmlns:a16="http://schemas.microsoft.com/office/drawing/2014/main" id="{FDF05D97-EC37-4066-904C-AF8E4824F455}"/>
              </a:ext>
            </a:extLst>
          </p:cNvPr>
          <p:cNvSpPr txBox="1"/>
          <p:nvPr/>
        </p:nvSpPr>
        <p:spPr>
          <a:xfrm flipH="1" flipV="1">
            <a:off x="4648200" y="4252119"/>
            <a:ext cx="381000" cy="304800"/>
          </a:xfrm>
          <a:prstGeom prst="rect">
            <a:avLst/>
          </a:prstGeom>
          <a:noFill/>
        </p:spPr>
        <p:txBody>
          <a:bodyPr wrap="square" rtlCol="0">
            <a:spAutoFit/>
          </a:bodyPr>
          <a:lstStyle/>
          <a:p>
            <a:r>
              <a:rPr lang="en-US" sz="1400" dirty="0"/>
              <a:t>*</a:t>
            </a:r>
          </a:p>
        </p:txBody>
      </p:sp>
    </p:spTree>
    <p:extLst>
      <p:ext uri="{BB962C8B-B14F-4D97-AF65-F5344CB8AC3E}">
        <p14:creationId xmlns:p14="http://schemas.microsoft.com/office/powerpoint/2010/main" val="24025115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4" name="Object 1">
            <a:extLst>
              <a:ext uri="{FF2B5EF4-FFF2-40B4-BE49-F238E27FC236}">
                <a16:creationId xmlns:a16="http://schemas.microsoft.com/office/drawing/2014/main" id="{2A9351A5-76EB-42EB-AFEF-9DA3DB697665}"/>
              </a:ext>
            </a:extLst>
          </p:cNvPr>
          <p:cNvGraphicFramePr>
            <a:graphicFrameLocks noChangeAspect="1"/>
          </p:cNvGraphicFramePr>
          <p:nvPr>
            <p:extLst>
              <p:ext uri="{D42A27DB-BD31-4B8C-83A1-F6EECF244321}">
                <p14:modId xmlns:p14="http://schemas.microsoft.com/office/powerpoint/2010/main" val="2402886933"/>
              </p:ext>
            </p:extLst>
          </p:nvPr>
        </p:nvGraphicFramePr>
        <p:xfrm>
          <a:off x="119062" y="1404458"/>
          <a:ext cx="7289800" cy="4972050"/>
        </p:xfrm>
        <a:graphic>
          <a:graphicData uri="http://schemas.openxmlformats.org/drawingml/2006/chart">
            <c:chart xmlns:c="http://schemas.openxmlformats.org/drawingml/2006/chart" xmlns:r="http://schemas.openxmlformats.org/officeDocument/2006/relationships" r:id="rId2"/>
          </a:graphicData>
        </a:graphic>
      </p:graphicFrame>
      <p:sp>
        <p:nvSpPr>
          <p:cNvPr id="25696" name="Line 9"/>
          <p:cNvSpPr>
            <a:spLocks noChangeShapeType="1"/>
          </p:cNvSpPr>
          <p:nvPr/>
        </p:nvSpPr>
        <p:spPr bwMode="auto">
          <a:xfrm>
            <a:off x="152400" y="9510184"/>
            <a:ext cx="1487488" cy="0"/>
          </a:xfrm>
          <a:prstGeom prst="line">
            <a:avLst/>
          </a:prstGeom>
          <a:noFill/>
          <a:ln w="9525">
            <a:noFill/>
            <a:round/>
            <a:headEnd/>
            <a:tailEnd/>
          </a:ln>
        </p:spPr>
        <p:txBody>
          <a:bodyPr wrap="none"/>
          <a:lstStyle/>
          <a:p>
            <a:endParaRPr lang="en-US"/>
          </a:p>
        </p:txBody>
      </p:sp>
      <p:sp>
        <p:nvSpPr>
          <p:cNvPr id="25697" name="Line 10"/>
          <p:cNvSpPr>
            <a:spLocks noChangeShapeType="1"/>
          </p:cNvSpPr>
          <p:nvPr/>
        </p:nvSpPr>
        <p:spPr bwMode="auto">
          <a:xfrm>
            <a:off x="152400" y="1505779"/>
            <a:ext cx="0" cy="8004405"/>
          </a:xfrm>
          <a:prstGeom prst="line">
            <a:avLst/>
          </a:prstGeom>
          <a:noFill/>
          <a:ln w="9525">
            <a:noFill/>
            <a:round/>
            <a:headEnd/>
            <a:tailEnd/>
          </a:ln>
        </p:spPr>
        <p:txBody>
          <a:bodyPr wrap="none"/>
          <a:lstStyle/>
          <a:p>
            <a:endParaRPr lang="en-US"/>
          </a:p>
        </p:txBody>
      </p:sp>
      <p:sp>
        <p:nvSpPr>
          <p:cNvPr id="25698" name="Line 11"/>
          <p:cNvSpPr>
            <a:spLocks noChangeShapeType="1"/>
          </p:cNvSpPr>
          <p:nvPr/>
        </p:nvSpPr>
        <p:spPr bwMode="auto">
          <a:xfrm>
            <a:off x="7924800" y="1505779"/>
            <a:ext cx="0" cy="8004405"/>
          </a:xfrm>
          <a:prstGeom prst="line">
            <a:avLst/>
          </a:prstGeom>
          <a:noFill/>
          <a:ln w="9525">
            <a:noFill/>
            <a:round/>
            <a:headEnd/>
            <a:tailEnd/>
          </a:ln>
        </p:spPr>
        <p:txBody>
          <a:bodyPr wrap="none"/>
          <a:lstStyle/>
          <a:p>
            <a:endParaRPr lang="en-US"/>
          </a:p>
        </p:txBody>
      </p:sp>
      <p:sp>
        <p:nvSpPr>
          <p:cNvPr id="25700" name="Line 13"/>
          <p:cNvSpPr>
            <a:spLocks noChangeShapeType="1"/>
          </p:cNvSpPr>
          <p:nvPr/>
        </p:nvSpPr>
        <p:spPr bwMode="auto">
          <a:xfrm>
            <a:off x="1639889" y="9510184"/>
            <a:ext cx="1558925" cy="0"/>
          </a:xfrm>
          <a:prstGeom prst="line">
            <a:avLst/>
          </a:prstGeom>
          <a:noFill/>
          <a:ln w="9525">
            <a:noFill/>
            <a:round/>
            <a:headEnd/>
            <a:tailEnd/>
          </a:ln>
        </p:spPr>
        <p:txBody>
          <a:bodyPr wrap="none"/>
          <a:lstStyle/>
          <a:p>
            <a:endParaRPr lang="en-US"/>
          </a:p>
        </p:txBody>
      </p:sp>
      <p:sp>
        <p:nvSpPr>
          <p:cNvPr id="25702" name="Line 15"/>
          <p:cNvSpPr>
            <a:spLocks noChangeShapeType="1"/>
          </p:cNvSpPr>
          <p:nvPr/>
        </p:nvSpPr>
        <p:spPr bwMode="auto">
          <a:xfrm>
            <a:off x="3198814" y="9510184"/>
            <a:ext cx="1558925" cy="0"/>
          </a:xfrm>
          <a:prstGeom prst="line">
            <a:avLst/>
          </a:prstGeom>
          <a:noFill/>
          <a:ln w="9525">
            <a:noFill/>
            <a:round/>
            <a:headEnd/>
            <a:tailEnd/>
          </a:ln>
        </p:spPr>
        <p:txBody>
          <a:bodyPr wrap="none"/>
          <a:lstStyle/>
          <a:p>
            <a:endParaRPr lang="en-US"/>
          </a:p>
        </p:txBody>
      </p:sp>
      <p:sp>
        <p:nvSpPr>
          <p:cNvPr id="25704" name="Line 17"/>
          <p:cNvSpPr>
            <a:spLocks noChangeShapeType="1"/>
          </p:cNvSpPr>
          <p:nvPr/>
        </p:nvSpPr>
        <p:spPr bwMode="auto">
          <a:xfrm>
            <a:off x="4757739" y="9510184"/>
            <a:ext cx="1557337" cy="0"/>
          </a:xfrm>
          <a:prstGeom prst="line">
            <a:avLst/>
          </a:prstGeom>
          <a:noFill/>
          <a:ln w="9525">
            <a:noFill/>
            <a:round/>
            <a:headEnd/>
            <a:tailEnd/>
          </a:ln>
        </p:spPr>
        <p:txBody>
          <a:bodyPr wrap="none"/>
          <a:lstStyle/>
          <a:p>
            <a:endParaRPr lang="en-US"/>
          </a:p>
        </p:txBody>
      </p:sp>
      <p:sp>
        <p:nvSpPr>
          <p:cNvPr id="25706" name="Line 19"/>
          <p:cNvSpPr>
            <a:spLocks noChangeShapeType="1"/>
          </p:cNvSpPr>
          <p:nvPr/>
        </p:nvSpPr>
        <p:spPr bwMode="auto">
          <a:xfrm>
            <a:off x="6315076" y="9510184"/>
            <a:ext cx="1609725" cy="0"/>
          </a:xfrm>
          <a:prstGeom prst="line">
            <a:avLst/>
          </a:prstGeom>
          <a:noFill/>
          <a:ln w="9525">
            <a:noFill/>
            <a:round/>
            <a:headEnd/>
            <a:tailEnd/>
          </a:ln>
        </p:spPr>
        <p:txBody>
          <a:bodyPr wrap="none"/>
          <a:lstStyle/>
          <a:p>
            <a:endParaRPr lang="en-US"/>
          </a:p>
        </p:txBody>
      </p:sp>
      <p:sp>
        <p:nvSpPr>
          <p:cNvPr id="25711" name="Line 9"/>
          <p:cNvSpPr>
            <a:spLocks noChangeShapeType="1"/>
          </p:cNvSpPr>
          <p:nvPr/>
        </p:nvSpPr>
        <p:spPr bwMode="auto">
          <a:xfrm>
            <a:off x="152400" y="9510184"/>
            <a:ext cx="1487488" cy="0"/>
          </a:xfrm>
          <a:prstGeom prst="line">
            <a:avLst/>
          </a:prstGeom>
          <a:noFill/>
          <a:ln w="9525">
            <a:noFill/>
            <a:round/>
            <a:headEnd/>
            <a:tailEnd/>
          </a:ln>
        </p:spPr>
        <p:txBody>
          <a:bodyPr wrap="none"/>
          <a:lstStyle/>
          <a:p>
            <a:endParaRPr lang="en-US"/>
          </a:p>
        </p:txBody>
      </p:sp>
      <p:sp>
        <p:nvSpPr>
          <p:cNvPr id="25712" name="Line 10"/>
          <p:cNvSpPr>
            <a:spLocks noChangeShapeType="1"/>
          </p:cNvSpPr>
          <p:nvPr/>
        </p:nvSpPr>
        <p:spPr bwMode="auto">
          <a:xfrm>
            <a:off x="152400" y="1505779"/>
            <a:ext cx="0" cy="8004405"/>
          </a:xfrm>
          <a:prstGeom prst="line">
            <a:avLst/>
          </a:prstGeom>
          <a:noFill/>
          <a:ln w="9525">
            <a:noFill/>
            <a:round/>
            <a:headEnd/>
            <a:tailEnd/>
          </a:ln>
        </p:spPr>
        <p:txBody>
          <a:bodyPr wrap="none"/>
          <a:lstStyle/>
          <a:p>
            <a:endParaRPr lang="en-US"/>
          </a:p>
        </p:txBody>
      </p:sp>
      <p:sp>
        <p:nvSpPr>
          <p:cNvPr id="25713" name="Line 11"/>
          <p:cNvSpPr>
            <a:spLocks noChangeShapeType="1"/>
          </p:cNvSpPr>
          <p:nvPr/>
        </p:nvSpPr>
        <p:spPr bwMode="auto">
          <a:xfrm>
            <a:off x="7924800" y="1505779"/>
            <a:ext cx="0" cy="8004405"/>
          </a:xfrm>
          <a:prstGeom prst="line">
            <a:avLst/>
          </a:prstGeom>
          <a:noFill/>
          <a:ln w="9525">
            <a:noFill/>
            <a:round/>
            <a:headEnd/>
            <a:tailEnd/>
          </a:ln>
        </p:spPr>
        <p:txBody>
          <a:bodyPr wrap="none"/>
          <a:lstStyle/>
          <a:p>
            <a:endParaRPr lang="en-US"/>
          </a:p>
        </p:txBody>
      </p:sp>
      <p:sp>
        <p:nvSpPr>
          <p:cNvPr id="25715" name="Line 13"/>
          <p:cNvSpPr>
            <a:spLocks noChangeShapeType="1"/>
          </p:cNvSpPr>
          <p:nvPr/>
        </p:nvSpPr>
        <p:spPr bwMode="auto">
          <a:xfrm>
            <a:off x="1639889" y="9510184"/>
            <a:ext cx="1558925" cy="0"/>
          </a:xfrm>
          <a:prstGeom prst="line">
            <a:avLst/>
          </a:prstGeom>
          <a:noFill/>
          <a:ln w="9525">
            <a:noFill/>
            <a:round/>
            <a:headEnd/>
            <a:tailEnd/>
          </a:ln>
        </p:spPr>
        <p:txBody>
          <a:bodyPr wrap="none"/>
          <a:lstStyle/>
          <a:p>
            <a:endParaRPr lang="en-US"/>
          </a:p>
        </p:txBody>
      </p:sp>
      <p:sp>
        <p:nvSpPr>
          <p:cNvPr id="25717" name="Line 15"/>
          <p:cNvSpPr>
            <a:spLocks noChangeShapeType="1"/>
          </p:cNvSpPr>
          <p:nvPr/>
        </p:nvSpPr>
        <p:spPr bwMode="auto">
          <a:xfrm>
            <a:off x="3198814" y="9510184"/>
            <a:ext cx="1558925" cy="0"/>
          </a:xfrm>
          <a:prstGeom prst="line">
            <a:avLst/>
          </a:prstGeom>
          <a:noFill/>
          <a:ln w="9525">
            <a:noFill/>
            <a:round/>
            <a:headEnd/>
            <a:tailEnd/>
          </a:ln>
        </p:spPr>
        <p:txBody>
          <a:bodyPr wrap="none"/>
          <a:lstStyle/>
          <a:p>
            <a:endParaRPr lang="en-US"/>
          </a:p>
        </p:txBody>
      </p:sp>
      <p:sp>
        <p:nvSpPr>
          <p:cNvPr id="25719" name="Line 17"/>
          <p:cNvSpPr>
            <a:spLocks noChangeShapeType="1"/>
          </p:cNvSpPr>
          <p:nvPr/>
        </p:nvSpPr>
        <p:spPr bwMode="auto">
          <a:xfrm>
            <a:off x="4757739" y="9510184"/>
            <a:ext cx="1557337" cy="0"/>
          </a:xfrm>
          <a:prstGeom prst="line">
            <a:avLst/>
          </a:prstGeom>
          <a:noFill/>
          <a:ln w="9525">
            <a:noFill/>
            <a:round/>
            <a:headEnd/>
            <a:tailEnd/>
          </a:ln>
        </p:spPr>
        <p:txBody>
          <a:bodyPr wrap="none"/>
          <a:lstStyle/>
          <a:p>
            <a:endParaRPr lang="en-US"/>
          </a:p>
        </p:txBody>
      </p:sp>
      <p:sp>
        <p:nvSpPr>
          <p:cNvPr id="25721" name="Line 19"/>
          <p:cNvSpPr>
            <a:spLocks noChangeShapeType="1"/>
          </p:cNvSpPr>
          <p:nvPr/>
        </p:nvSpPr>
        <p:spPr bwMode="auto">
          <a:xfrm>
            <a:off x="6315076" y="9510184"/>
            <a:ext cx="1609725" cy="0"/>
          </a:xfrm>
          <a:prstGeom prst="line">
            <a:avLst/>
          </a:prstGeom>
          <a:noFill/>
          <a:ln w="9525">
            <a:noFill/>
            <a:round/>
            <a:headEnd/>
            <a:tailEnd/>
          </a:ln>
        </p:spPr>
        <p:txBody>
          <a:bodyPr wrap="none"/>
          <a:lstStyle/>
          <a:p>
            <a:endParaRPr lang="en-US"/>
          </a:p>
        </p:txBody>
      </p:sp>
      <p:sp>
        <p:nvSpPr>
          <p:cNvPr id="67" name="Text Box 7"/>
          <p:cNvSpPr txBox="1">
            <a:spLocks noChangeArrowheads="1"/>
          </p:cNvSpPr>
          <p:nvPr/>
        </p:nvSpPr>
        <p:spPr bwMode="auto">
          <a:xfrm>
            <a:off x="1127125" y="5347828"/>
            <a:ext cx="184150" cy="381397"/>
          </a:xfrm>
          <a:prstGeom prst="rect">
            <a:avLst/>
          </a:prstGeom>
          <a:noFill/>
          <a:ln w="9525">
            <a:noFill/>
            <a:miter lim="800000"/>
            <a:headEnd/>
            <a:tailEnd/>
          </a:ln>
        </p:spPr>
        <p:txBody>
          <a:bodyPr wrap="none">
            <a:spAutoFit/>
          </a:bodyPr>
          <a:lstStyle/>
          <a:p>
            <a:endParaRPr lang="en-US" altLang="en-US" sz="1800">
              <a:latin typeface="Arial" charset="0"/>
            </a:endParaRPr>
          </a:p>
        </p:txBody>
      </p:sp>
      <p:sp>
        <p:nvSpPr>
          <p:cNvPr id="68" name="Line 8"/>
          <p:cNvSpPr>
            <a:spLocks noChangeShapeType="1"/>
          </p:cNvSpPr>
          <p:nvPr/>
        </p:nvSpPr>
        <p:spPr bwMode="auto">
          <a:xfrm>
            <a:off x="152400" y="1505779"/>
            <a:ext cx="1487488" cy="0"/>
          </a:xfrm>
          <a:prstGeom prst="line">
            <a:avLst/>
          </a:prstGeom>
          <a:noFill/>
          <a:ln w="9525">
            <a:noFill/>
            <a:round/>
            <a:headEnd/>
            <a:tailEnd/>
          </a:ln>
        </p:spPr>
        <p:txBody>
          <a:bodyPr wrap="none"/>
          <a:lstStyle/>
          <a:p>
            <a:endParaRPr lang="en-US"/>
          </a:p>
        </p:txBody>
      </p:sp>
      <p:sp>
        <p:nvSpPr>
          <p:cNvPr id="69" name="Line 12"/>
          <p:cNvSpPr>
            <a:spLocks noChangeShapeType="1"/>
          </p:cNvSpPr>
          <p:nvPr/>
        </p:nvSpPr>
        <p:spPr bwMode="auto">
          <a:xfrm>
            <a:off x="1639889" y="1505779"/>
            <a:ext cx="1558925" cy="0"/>
          </a:xfrm>
          <a:prstGeom prst="line">
            <a:avLst/>
          </a:prstGeom>
          <a:noFill/>
          <a:ln w="9525">
            <a:noFill/>
            <a:round/>
            <a:headEnd/>
            <a:tailEnd/>
          </a:ln>
        </p:spPr>
        <p:txBody>
          <a:bodyPr wrap="none"/>
          <a:lstStyle/>
          <a:p>
            <a:endParaRPr lang="en-US"/>
          </a:p>
        </p:txBody>
      </p:sp>
      <p:sp>
        <p:nvSpPr>
          <p:cNvPr id="70" name="Line 14"/>
          <p:cNvSpPr>
            <a:spLocks noChangeShapeType="1"/>
          </p:cNvSpPr>
          <p:nvPr/>
        </p:nvSpPr>
        <p:spPr bwMode="auto">
          <a:xfrm>
            <a:off x="3198814" y="1505779"/>
            <a:ext cx="1558925" cy="0"/>
          </a:xfrm>
          <a:prstGeom prst="line">
            <a:avLst/>
          </a:prstGeom>
          <a:noFill/>
          <a:ln w="9525">
            <a:noFill/>
            <a:round/>
            <a:headEnd/>
            <a:tailEnd/>
          </a:ln>
        </p:spPr>
        <p:txBody>
          <a:bodyPr wrap="none"/>
          <a:lstStyle/>
          <a:p>
            <a:endParaRPr lang="en-US"/>
          </a:p>
        </p:txBody>
      </p:sp>
      <p:sp>
        <p:nvSpPr>
          <p:cNvPr id="71" name="Line 16"/>
          <p:cNvSpPr>
            <a:spLocks noChangeShapeType="1"/>
          </p:cNvSpPr>
          <p:nvPr/>
        </p:nvSpPr>
        <p:spPr bwMode="auto">
          <a:xfrm>
            <a:off x="4757739" y="1505779"/>
            <a:ext cx="1557337" cy="0"/>
          </a:xfrm>
          <a:prstGeom prst="line">
            <a:avLst/>
          </a:prstGeom>
          <a:noFill/>
          <a:ln w="9525">
            <a:noFill/>
            <a:round/>
            <a:headEnd/>
            <a:tailEnd/>
          </a:ln>
        </p:spPr>
        <p:txBody>
          <a:bodyPr wrap="none"/>
          <a:lstStyle/>
          <a:p>
            <a:endParaRPr lang="en-US"/>
          </a:p>
        </p:txBody>
      </p:sp>
      <p:sp>
        <p:nvSpPr>
          <p:cNvPr id="72" name="Line 18"/>
          <p:cNvSpPr>
            <a:spLocks noChangeShapeType="1"/>
          </p:cNvSpPr>
          <p:nvPr/>
        </p:nvSpPr>
        <p:spPr bwMode="auto">
          <a:xfrm>
            <a:off x="6315076" y="1505779"/>
            <a:ext cx="1609725" cy="0"/>
          </a:xfrm>
          <a:prstGeom prst="line">
            <a:avLst/>
          </a:prstGeom>
          <a:noFill/>
          <a:ln w="9525">
            <a:noFill/>
            <a:round/>
            <a:headEnd/>
            <a:tailEnd/>
          </a:ln>
        </p:spPr>
        <p:txBody>
          <a:bodyPr wrap="none"/>
          <a:lstStyle/>
          <a:p>
            <a:endParaRPr lang="en-US"/>
          </a:p>
        </p:txBody>
      </p:sp>
      <p:sp>
        <p:nvSpPr>
          <p:cNvPr id="73" name="Rectangle 6"/>
          <p:cNvSpPr txBox="1">
            <a:spLocks noGrp="1" noChangeArrowheads="1"/>
          </p:cNvSpPr>
          <p:nvPr/>
        </p:nvSpPr>
        <p:spPr bwMode="auto">
          <a:xfrm>
            <a:off x="6324600" y="6419374"/>
            <a:ext cx="2133600" cy="495322"/>
          </a:xfrm>
          <a:prstGeom prst="rect">
            <a:avLst/>
          </a:prstGeom>
          <a:noFill/>
          <a:ln w="9525">
            <a:noFill/>
            <a:miter lim="800000"/>
            <a:headEnd/>
            <a:tailEnd/>
          </a:ln>
        </p:spPr>
        <p:txBody>
          <a:bodyPr/>
          <a:lstStyle/>
          <a:p>
            <a:pPr algn="r"/>
            <a:r>
              <a:rPr lang="en-GB" altLang="en-US" sz="1400" dirty="0"/>
              <a:t>21</a:t>
            </a:r>
          </a:p>
        </p:txBody>
      </p:sp>
      <p:sp>
        <p:nvSpPr>
          <p:cNvPr id="74" name="Text Box 7"/>
          <p:cNvSpPr txBox="1">
            <a:spLocks noChangeArrowheads="1"/>
          </p:cNvSpPr>
          <p:nvPr/>
        </p:nvSpPr>
        <p:spPr bwMode="auto">
          <a:xfrm>
            <a:off x="1127125" y="5347828"/>
            <a:ext cx="184150" cy="381397"/>
          </a:xfrm>
          <a:prstGeom prst="rect">
            <a:avLst/>
          </a:prstGeom>
          <a:noFill/>
          <a:ln w="9525">
            <a:noFill/>
            <a:miter lim="800000"/>
            <a:headEnd/>
            <a:tailEnd/>
          </a:ln>
        </p:spPr>
        <p:txBody>
          <a:bodyPr wrap="none">
            <a:spAutoFit/>
          </a:bodyPr>
          <a:lstStyle/>
          <a:p>
            <a:endParaRPr lang="en-US" altLang="en-US" sz="1800">
              <a:latin typeface="Arial" charset="0"/>
            </a:endParaRPr>
          </a:p>
        </p:txBody>
      </p:sp>
      <p:sp>
        <p:nvSpPr>
          <p:cNvPr id="75" name="Line 8"/>
          <p:cNvSpPr>
            <a:spLocks noChangeShapeType="1"/>
          </p:cNvSpPr>
          <p:nvPr/>
        </p:nvSpPr>
        <p:spPr bwMode="auto">
          <a:xfrm>
            <a:off x="152400" y="1505779"/>
            <a:ext cx="1487488" cy="0"/>
          </a:xfrm>
          <a:prstGeom prst="line">
            <a:avLst/>
          </a:prstGeom>
          <a:noFill/>
          <a:ln w="9525">
            <a:noFill/>
            <a:round/>
            <a:headEnd/>
            <a:tailEnd/>
          </a:ln>
        </p:spPr>
        <p:txBody>
          <a:bodyPr wrap="none"/>
          <a:lstStyle/>
          <a:p>
            <a:endParaRPr lang="en-US"/>
          </a:p>
        </p:txBody>
      </p:sp>
      <p:sp>
        <p:nvSpPr>
          <p:cNvPr id="76" name="Line 12"/>
          <p:cNvSpPr>
            <a:spLocks noChangeShapeType="1"/>
          </p:cNvSpPr>
          <p:nvPr/>
        </p:nvSpPr>
        <p:spPr bwMode="auto">
          <a:xfrm>
            <a:off x="1639889" y="1505779"/>
            <a:ext cx="1558925" cy="0"/>
          </a:xfrm>
          <a:prstGeom prst="line">
            <a:avLst/>
          </a:prstGeom>
          <a:noFill/>
          <a:ln w="9525">
            <a:noFill/>
            <a:round/>
            <a:headEnd/>
            <a:tailEnd/>
          </a:ln>
        </p:spPr>
        <p:txBody>
          <a:bodyPr wrap="none"/>
          <a:lstStyle/>
          <a:p>
            <a:endParaRPr lang="en-US"/>
          </a:p>
        </p:txBody>
      </p:sp>
      <p:sp>
        <p:nvSpPr>
          <p:cNvPr id="77" name="Line 14"/>
          <p:cNvSpPr>
            <a:spLocks noChangeShapeType="1"/>
          </p:cNvSpPr>
          <p:nvPr/>
        </p:nvSpPr>
        <p:spPr bwMode="auto">
          <a:xfrm>
            <a:off x="3198814" y="1505779"/>
            <a:ext cx="1558925" cy="0"/>
          </a:xfrm>
          <a:prstGeom prst="line">
            <a:avLst/>
          </a:prstGeom>
          <a:noFill/>
          <a:ln w="9525">
            <a:noFill/>
            <a:round/>
            <a:headEnd/>
            <a:tailEnd/>
          </a:ln>
        </p:spPr>
        <p:txBody>
          <a:bodyPr wrap="none"/>
          <a:lstStyle/>
          <a:p>
            <a:endParaRPr lang="en-US"/>
          </a:p>
        </p:txBody>
      </p:sp>
      <p:sp>
        <p:nvSpPr>
          <p:cNvPr id="78" name="Line 16"/>
          <p:cNvSpPr>
            <a:spLocks noChangeShapeType="1"/>
          </p:cNvSpPr>
          <p:nvPr/>
        </p:nvSpPr>
        <p:spPr bwMode="auto">
          <a:xfrm>
            <a:off x="4757739" y="1505779"/>
            <a:ext cx="1557337" cy="0"/>
          </a:xfrm>
          <a:prstGeom prst="line">
            <a:avLst/>
          </a:prstGeom>
          <a:noFill/>
          <a:ln w="9525">
            <a:noFill/>
            <a:round/>
            <a:headEnd/>
            <a:tailEnd/>
          </a:ln>
        </p:spPr>
        <p:txBody>
          <a:bodyPr wrap="none"/>
          <a:lstStyle/>
          <a:p>
            <a:endParaRPr lang="en-US"/>
          </a:p>
        </p:txBody>
      </p:sp>
      <p:sp>
        <p:nvSpPr>
          <p:cNvPr id="79" name="Line 18"/>
          <p:cNvSpPr>
            <a:spLocks noChangeShapeType="1"/>
          </p:cNvSpPr>
          <p:nvPr/>
        </p:nvSpPr>
        <p:spPr bwMode="auto">
          <a:xfrm>
            <a:off x="6315076" y="1505779"/>
            <a:ext cx="1609725" cy="0"/>
          </a:xfrm>
          <a:prstGeom prst="line">
            <a:avLst/>
          </a:prstGeom>
          <a:noFill/>
          <a:ln w="9525">
            <a:noFill/>
            <a:round/>
            <a:headEnd/>
            <a:tailEnd/>
          </a:ln>
        </p:spPr>
        <p:txBody>
          <a:bodyPr wrap="none"/>
          <a:lstStyle/>
          <a:p>
            <a:endParaRPr lang="en-US"/>
          </a:p>
        </p:txBody>
      </p:sp>
      <p:pic>
        <p:nvPicPr>
          <p:cNvPr id="80" name="Picture 4"/>
          <p:cNvPicPr>
            <a:picLocks noChangeAspect="1" noChangeArrowheads="1"/>
          </p:cNvPicPr>
          <p:nvPr/>
        </p:nvPicPr>
        <p:blipFill>
          <a:blip r:embed="rId3"/>
          <a:srcRect/>
          <a:stretch>
            <a:fillRect/>
          </a:stretch>
        </p:blipFill>
        <p:spPr bwMode="auto">
          <a:xfrm>
            <a:off x="7772400" y="396258"/>
            <a:ext cx="1066800" cy="998900"/>
          </a:xfrm>
          <a:prstGeom prst="rect">
            <a:avLst/>
          </a:prstGeom>
          <a:noFill/>
          <a:ln w="9525">
            <a:noFill/>
            <a:miter lim="800000"/>
            <a:headEnd/>
            <a:tailEnd/>
          </a:ln>
        </p:spPr>
      </p:pic>
      <p:sp>
        <p:nvSpPr>
          <p:cNvPr id="81" name="Rectangle 48"/>
          <p:cNvSpPr>
            <a:spLocks/>
          </p:cNvSpPr>
          <p:nvPr/>
        </p:nvSpPr>
        <p:spPr bwMode="auto">
          <a:xfrm>
            <a:off x="7543800" y="209687"/>
            <a:ext cx="76200" cy="6764448"/>
          </a:xfrm>
          <a:prstGeom prst="rect">
            <a:avLst/>
          </a:prstGeom>
          <a:solidFill>
            <a:srgbClr val="009900"/>
          </a:solidFill>
          <a:ln w="9525">
            <a:noFill/>
            <a:miter lim="800000"/>
            <a:headEnd/>
            <a:tailEnd/>
          </a:ln>
        </p:spPr>
        <p:txBody>
          <a:bodyPr lIns="182880" rIns="182880" anchor="ctr"/>
          <a:lstStyle/>
          <a:p>
            <a:pPr>
              <a:spcAft>
                <a:spcPts val="1000"/>
              </a:spcAft>
            </a:pPr>
            <a:endParaRPr lang="en-US" altLang="ja-JP" sz="800" i="1">
              <a:solidFill>
                <a:srgbClr val="FFFFFF"/>
              </a:solidFill>
              <a:latin typeface="Cambria" pitchFamily="18" charset="0"/>
              <a:ea typeface="SimSun" pitchFamily="2" charset="-122"/>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p:txBody>
      </p:sp>
      <p:sp>
        <p:nvSpPr>
          <p:cNvPr id="82" name="Text Box 6"/>
          <p:cNvSpPr txBox="1">
            <a:spLocks noChangeArrowheads="1"/>
          </p:cNvSpPr>
          <p:nvPr/>
        </p:nvSpPr>
        <p:spPr bwMode="auto">
          <a:xfrm>
            <a:off x="7664450" y="1505779"/>
            <a:ext cx="1441450" cy="475509"/>
          </a:xfrm>
          <a:prstGeom prst="rect">
            <a:avLst/>
          </a:prstGeom>
          <a:noFill/>
          <a:ln w="9525">
            <a:noFill/>
            <a:miter lim="800000"/>
            <a:headEnd/>
            <a:tailEnd/>
          </a:ln>
        </p:spPr>
        <p:txBody>
          <a:bodyPr wrap="none">
            <a:spAutoFit/>
          </a:bodyPr>
          <a:lstStyle/>
          <a:p>
            <a:r>
              <a:rPr lang="en-US" altLang="zh-CN" sz="1200" b="1" i="1">
                <a:solidFill>
                  <a:srgbClr val="336699"/>
                </a:solidFill>
                <a:ea typeface="SimSun" pitchFamily="2" charset="-122"/>
              </a:rPr>
              <a:t>The United Nations </a:t>
            </a:r>
            <a:br>
              <a:rPr lang="en-US" altLang="zh-CN" sz="1200" b="1" i="1">
                <a:solidFill>
                  <a:srgbClr val="336699"/>
                </a:solidFill>
                <a:ea typeface="SimSun" pitchFamily="2" charset="-122"/>
              </a:rPr>
            </a:br>
            <a:r>
              <a:rPr lang="en-US" altLang="zh-CN" sz="1200" b="1" i="1">
                <a:solidFill>
                  <a:srgbClr val="336699"/>
                </a:solidFill>
                <a:ea typeface="SimSun" pitchFamily="2" charset="-122"/>
              </a:rPr>
              <a:t>Financial Situation</a:t>
            </a:r>
            <a:endParaRPr lang="en-GB" altLang="en-US" sz="1200" b="1" i="1">
              <a:solidFill>
                <a:srgbClr val="336699"/>
              </a:solidFill>
            </a:endParaRPr>
          </a:p>
        </p:txBody>
      </p:sp>
      <p:grpSp>
        <p:nvGrpSpPr>
          <p:cNvPr id="83" name="Group 36"/>
          <p:cNvGrpSpPr>
            <a:grpSpLocks/>
          </p:cNvGrpSpPr>
          <p:nvPr/>
        </p:nvGrpSpPr>
        <p:grpSpPr bwMode="auto">
          <a:xfrm>
            <a:off x="7658101" y="2190975"/>
            <a:ext cx="1162050" cy="630710"/>
            <a:chOff x="7658100" y="2106614"/>
            <a:chExt cx="1162050" cy="606425"/>
          </a:xfrm>
        </p:grpSpPr>
        <p:grpSp>
          <p:nvGrpSpPr>
            <p:cNvPr id="84" name="Group 58"/>
            <p:cNvGrpSpPr>
              <a:grpSpLocks/>
            </p:cNvGrpSpPr>
            <p:nvPr/>
          </p:nvGrpSpPr>
          <p:grpSpPr bwMode="auto">
            <a:xfrm>
              <a:off x="7667625" y="2106614"/>
              <a:ext cx="1152525" cy="606425"/>
              <a:chOff x="4830" y="1327"/>
              <a:chExt cx="726" cy="382"/>
            </a:xfrm>
          </p:grpSpPr>
          <p:sp>
            <p:nvSpPr>
              <p:cNvPr id="86" name="Text Box 59"/>
              <p:cNvSpPr txBox="1">
                <a:spLocks noChangeArrowheads="1"/>
              </p:cNvSpPr>
              <p:nvPr/>
            </p:nvSpPr>
            <p:spPr bwMode="auto">
              <a:xfrm>
                <a:off x="4830" y="1327"/>
                <a:ext cx="726" cy="173"/>
              </a:xfrm>
              <a:prstGeom prst="rect">
                <a:avLst/>
              </a:prstGeom>
              <a:noFill/>
              <a:ln w="9525">
                <a:noFill/>
                <a:miter lim="800000"/>
                <a:headEnd/>
                <a:tailEnd/>
              </a:ln>
            </p:spPr>
            <p:txBody>
              <a:bodyPr wrap="none">
                <a:spAutoFit/>
              </a:bodyPr>
              <a:lstStyle/>
              <a:p>
                <a:r>
                  <a:rPr lang="en-US" altLang="en-US" sz="1200" b="1">
                    <a:solidFill>
                      <a:srgbClr val="B2B2B2"/>
                    </a:solidFill>
                  </a:rPr>
                  <a:t>Regular budget</a:t>
                </a:r>
              </a:p>
            </p:txBody>
          </p:sp>
          <p:sp>
            <p:nvSpPr>
              <p:cNvPr id="87" name="Text Box 60"/>
              <p:cNvSpPr txBox="1">
                <a:spLocks noChangeArrowheads="1"/>
              </p:cNvSpPr>
              <p:nvPr/>
            </p:nvSpPr>
            <p:spPr bwMode="auto">
              <a:xfrm>
                <a:off x="4830" y="1429"/>
                <a:ext cx="666" cy="173"/>
              </a:xfrm>
              <a:prstGeom prst="rect">
                <a:avLst/>
              </a:prstGeom>
              <a:noFill/>
              <a:ln w="9525">
                <a:noFill/>
                <a:miter lim="800000"/>
                <a:headEnd/>
                <a:tailEnd/>
              </a:ln>
            </p:spPr>
            <p:txBody>
              <a:bodyPr wrap="none">
                <a:spAutoFit/>
              </a:bodyPr>
              <a:lstStyle/>
              <a:p>
                <a:r>
                  <a:rPr lang="en-US" altLang="en-US" sz="1200" b="1">
                    <a:solidFill>
                      <a:srgbClr val="B2B2B2"/>
                    </a:solidFill>
                  </a:rPr>
                  <a:t>Peacekeeping</a:t>
                </a:r>
              </a:p>
            </p:txBody>
          </p:sp>
          <p:sp>
            <p:nvSpPr>
              <p:cNvPr id="88" name="Text Box 61"/>
              <p:cNvSpPr txBox="1">
                <a:spLocks noChangeArrowheads="1"/>
              </p:cNvSpPr>
              <p:nvPr/>
            </p:nvSpPr>
            <p:spPr bwMode="auto">
              <a:xfrm>
                <a:off x="4830" y="1536"/>
                <a:ext cx="487" cy="173"/>
              </a:xfrm>
              <a:prstGeom prst="rect">
                <a:avLst/>
              </a:prstGeom>
              <a:noFill/>
              <a:ln w="9525">
                <a:noFill/>
                <a:miter lim="800000"/>
                <a:headEnd/>
                <a:tailEnd/>
              </a:ln>
            </p:spPr>
            <p:txBody>
              <a:bodyPr wrap="none">
                <a:spAutoFit/>
              </a:bodyPr>
              <a:lstStyle/>
              <a:p>
                <a:r>
                  <a:rPr lang="en-US" altLang="en-US" sz="1200" b="1">
                    <a:solidFill>
                      <a:srgbClr val="009900"/>
                    </a:solidFill>
                  </a:rPr>
                  <a:t>Tribunals</a:t>
                </a:r>
              </a:p>
            </p:txBody>
          </p:sp>
        </p:grpSp>
        <p:sp>
          <p:nvSpPr>
            <p:cNvPr id="85" name="Rectangle 63"/>
            <p:cNvSpPr>
              <a:spLocks noChangeArrowheads="1"/>
            </p:cNvSpPr>
            <p:nvPr/>
          </p:nvSpPr>
          <p:spPr bwMode="auto">
            <a:xfrm flipH="1">
              <a:off x="7658100" y="2535715"/>
              <a:ext cx="76200" cy="76200"/>
            </a:xfrm>
            <a:prstGeom prst="rect">
              <a:avLst/>
            </a:prstGeom>
            <a:solidFill>
              <a:srgbClr val="009900"/>
            </a:solidFill>
            <a:ln w="9525">
              <a:solidFill>
                <a:srgbClr val="009900"/>
              </a:solidFill>
              <a:miter lim="800000"/>
              <a:headEnd/>
              <a:tailEnd/>
            </a:ln>
          </p:spPr>
          <p:txBody>
            <a:bodyPr wrap="none" anchor="ctr"/>
            <a:lstStyle/>
            <a:p>
              <a:endParaRPr lang="en-US" altLang="en-US" sz="1800"/>
            </a:p>
          </p:txBody>
        </p:sp>
      </p:grpSp>
      <p:sp>
        <p:nvSpPr>
          <p:cNvPr id="43" name="Text Box 7"/>
          <p:cNvSpPr txBox="1">
            <a:spLocks noChangeArrowheads="1"/>
          </p:cNvSpPr>
          <p:nvPr/>
        </p:nvSpPr>
        <p:spPr bwMode="auto">
          <a:xfrm>
            <a:off x="1127125" y="5347828"/>
            <a:ext cx="184150" cy="381397"/>
          </a:xfrm>
          <a:prstGeom prst="rect">
            <a:avLst/>
          </a:prstGeom>
          <a:noFill/>
          <a:ln w="9525">
            <a:noFill/>
            <a:miter lim="800000"/>
            <a:headEnd/>
            <a:tailEnd/>
          </a:ln>
        </p:spPr>
        <p:txBody>
          <a:bodyPr wrap="none">
            <a:spAutoFit/>
          </a:bodyPr>
          <a:lstStyle/>
          <a:p>
            <a:endParaRPr lang="en-US" altLang="en-US" sz="1800">
              <a:latin typeface="Arial" charset="0"/>
            </a:endParaRPr>
          </a:p>
        </p:txBody>
      </p:sp>
      <p:sp>
        <p:nvSpPr>
          <p:cNvPr id="44" name="Line 8"/>
          <p:cNvSpPr>
            <a:spLocks noChangeShapeType="1"/>
          </p:cNvSpPr>
          <p:nvPr/>
        </p:nvSpPr>
        <p:spPr bwMode="auto">
          <a:xfrm>
            <a:off x="152400" y="1505779"/>
            <a:ext cx="1487488" cy="0"/>
          </a:xfrm>
          <a:prstGeom prst="line">
            <a:avLst/>
          </a:prstGeom>
          <a:noFill/>
          <a:ln w="9525">
            <a:noFill/>
            <a:round/>
            <a:headEnd/>
            <a:tailEnd/>
          </a:ln>
        </p:spPr>
        <p:txBody>
          <a:bodyPr wrap="none"/>
          <a:lstStyle/>
          <a:p>
            <a:endParaRPr lang="en-US"/>
          </a:p>
        </p:txBody>
      </p:sp>
      <p:sp>
        <p:nvSpPr>
          <p:cNvPr id="45" name="Line 12"/>
          <p:cNvSpPr>
            <a:spLocks noChangeShapeType="1"/>
          </p:cNvSpPr>
          <p:nvPr/>
        </p:nvSpPr>
        <p:spPr bwMode="auto">
          <a:xfrm>
            <a:off x="1639889" y="1505779"/>
            <a:ext cx="1558925" cy="0"/>
          </a:xfrm>
          <a:prstGeom prst="line">
            <a:avLst/>
          </a:prstGeom>
          <a:noFill/>
          <a:ln w="9525">
            <a:noFill/>
            <a:round/>
            <a:headEnd/>
            <a:tailEnd/>
          </a:ln>
        </p:spPr>
        <p:txBody>
          <a:bodyPr wrap="none"/>
          <a:lstStyle/>
          <a:p>
            <a:endParaRPr lang="en-US"/>
          </a:p>
        </p:txBody>
      </p:sp>
      <p:sp>
        <p:nvSpPr>
          <p:cNvPr id="46" name="Line 14"/>
          <p:cNvSpPr>
            <a:spLocks noChangeShapeType="1"/>
          </p:cNvSpPr>
          <p:nvPr/>
        </p:nvSpPr>
        <p:spPr bwMode="auto">
          <a:xfrm>
            <a:off x="3198814" y="1505779"/>
            <a:ext cx="1558925" cy="0"/>
          </a:xfrm>
          <a:prstGeom prst="line">
            <a:avLst/>
          </a:prstGeom>
          <a:noFill/>
          <a:ln w="9525">
            <a:noFill/>
            <a:round/>
            <a:headEnd/>
            <a:tailEnd/>
          </a:ln>
        </p:spPr>
        <p:txBody>
          <a:bodyPr wrap="none"/>
          <a:lstStyle/>
          <a:p>
            <a:endParaRPr lang="en-US"/>
          </a:p>
        </p:txBody>
      </p:sp>
      <p:sp>
        <p:nvSpPr>
          <p:cNvPr id="47" name="Line 16"/>
          <p:cNvSpPr>
            <a:spLocks noChangeShapeType="1"/>
          </p:cNvSpPr>
          <p:nvPr/>
        </p:nvSpPr>
        <p:spPr bwMode="auto">
          <a:xfrm>
            <a:off x="4757739" y="1505779"/>
            <a:ext cx="1557337" cy="0"/>
          </a:xfrm>
          <a:prstGeom prst="line">
            <a:avLst/>
          </a:prstGeom>
          <a:noFill/>
          <a:ln w="9525">
            <a:noFill/>
            <a:round/>
            <a:headEnd/>
            <a:tailEnd/>
          </a:ln>
        </p:spPr>
        <p:txBody>
          <a:bodyPr wrap="none"/>
          <a:lstStyle/>
          <a:p>
            <a:endParaRPr lang="en-US"/>
          </a:p>
        </p:txBody>
      </p:sp>
      <p:sp>
        <p:nvSpPr>
          <p:cNvPr id="48" name="Text Box 7"/>
          <p:cNvSpPr txBox="1">
            <a:spLocks noChangeArrowheads="1"/>
          </p:cNvSpPr>
          <p:nvPr/>
        </p:nvSpPr>
        <p:spPr bwMode="auto">
          <a:xfrm>
            <a:off x="1127125" y="5347828"/>
            <a:ext cx="184150" cy="381397"/>
          </a:xfrm>
          <a:prstGeom prst="rect">
            <a:avLst/>
          </a:prstGeom>
          <a:noFill/>
          <a:ln w="9525">
            <a:noFill/>
            <a:miter lim="800000"/>
            <a:headEnd/>
            <a:tailEnd/>
          </a:ln>
        </p:spPr>
        <p:txBody>
          <a:bodyPr wrap="none">
            <a:spAutoFit/>
          </a:bodyPr>
          <a:lstStyle/>
          <a:p>
            <a:endParaRPr lang="en-US" altLang="en-US" sz="1800">
              <a:latin typeface="Arial" charset="0"/>
            </a:endParaRPr>
          </a:p>
        </p:txBody>
      </p:sp>
      <p:sp>
        <p:nvSpPr>
          <p:cNvPr id="49" name="Line 8"/>
          <p:cNvSpPr>
            <a:spLocks noChangeShapeType="1"/>
          </p:cNvSpPr>
          <p:nvPr/>
        </p:nvSpPr>
        <p:spPr bwMode="auto">
          <a:xfrm>
            <a:off x="152400" y="1505779"/>
            <a:ext cx="1487488" cy="0"/>
          </a:xfrm>
          <a:prstGeom prst="line">
            <a:avLst/>
          </a:prstGeom>
          <a:noFill/>
          <a:ln w="9525">
            <a:noFill/>
            <a:round/>
            <a:headEnd/>
            <a:tailEnd/>
          </a:ln>
        </p:spPr>
        <p:txBody>
          <a:bodyPr wrap="none"/>
          <a:lstStyle/>
          <a:p>
            <a:endParaRPr lang="en-US"/>
          </a:p>
        </p:txBody>
      </p:sp>
      <p:sp>
        <p:nvSpPr>
          <p:cNvPr id="50" name="Line 12"/>
          <p:cNvSpPr>
            <a:spLocks noChangeShapeType="1"/>
          </p:cNvSpPr>
          <p:nvPr/>
        </p:nvSpPr>
        <p:spPr bwMode="auto">
          <a:xfrm>
            <a:off x="1639889" y="1505779"/>
            <a:ext cx="1558925" cy="0"/>
          </a:xfrm>
          <a:prstGeom prst="line">
            <a:avLst/>
          </a:prstGeom>
          <a:noFill/>
          <a:ln w="9525">
            <a:noFill/>
            <a:round/>
            <a:headEnd/>
            <a:tailEnd/>
          </a:ln>
        </p:spPr>
        <p:txBody>
          <a:bodyPr wrap="none"/>
          <a:lstStyle/>
          <a:p>
            <a:endParaRPr lang="en-US"/>
          </a:p>
        </p:txBody>
      </p:sp>
      <p:sp>
        <p:nvSpPr>
          <p:cNvPr id="51" name="Line 14"/>
          <p:cNvSpPr>
            <a:spLocks noChangeShapeType="1"/>
          </p:cNvSpPr>
          <p:nvPr/>
        </p:nvSpPr>
        <p:spPr bwMode="auto">
          <a:xfrm>
            <a:off x="3198814" y="1505779"/>
            <a:ext cx="1558925" cy="0"/>
          </a:xfrm>
          <a:prstGeom prst="line">
            <a:avLst/>
          </a:prstGeom>
          <a:noFill/>
          <a:ln w="9525">
            <a:noFill/>
            <a:round/>
            <a:headEnd/>
            <a:tailEnd/>
          </a:ln>
        </p:spPr>
        <p:txBody>
          <a:bodyPr wrap="none"/>
          <a:lstStyle/>
          <a:p>
            <a:endParaRPr lang="en-US"/>
          </a:p>
        </p:txBody>
      </p:sp>
      <p:sp>
        <p:nvSpPr>
          <p:cNvPr id="52" name="Line 16"/>
          <p:cNvSpPr>
            <a:spLocks noChangeShapeType="1"/>
          </p:cNvSpPr>
          <p:nvPr/>
        </p:nvSpPr>
        <p:spPr bwMode="auto">
          <a:xfrm>
            <a:off x="4757739" y="1505779"/>
            <a:ext cx="1557337" cy="0"/>
          </a:xfrm>
          <a:prstGeom prst="line">
            <a:avLst/>
          </a:prstGeom>
          <a:noFill/>
          <a:ln w="9525">
            <a:noFill/>
            <a:round/>
            <a:headEnd/>
            <a:tailEnd/>
          </a:ln>
        </p:spPr>
        <p:txBody>
          <a:bodyPr wrap="none"/>
          <a:lstStyle/>
          <a:p>
            <a:endParaRPr lang="en-US"/>
          </a:p>
        </p:txBody>
      </p:sp>
      <p:sp>
        <p:nvSpPr>
          <p:cNvPr id="53" name="Text Box 2"/>
          <p:cNvSpPr txBox="1">
            <a:spLocks noChangeArrowheads="1"/>
          </p:cNvSpPr>
          <p:nvPr/>
        </p:nvSpPr>
        <p:spPr bwMode="auto">
          <a:xfrm>
            <a:off x="152400" y="175121"/>
            <a:ext cx="6432210" cy="954107"/>
          </a:xfrm>
          <a:prstGeom prst="rect">
            <a:avLst/>
          </a:prstGeom>
          <a:noFill/>
          <a:ln w="9525">
            <a:noFill/>
            <a:miter lim="800000"/>
            <a:headEnd/>
            <a:tailEnd/>
          </a:ln>
        </p:spPr>
        <p:txBody>
          <a:bodyPr wrap="none">
            <a:spAutoFit/>
          </a:bodyPr>
          <a:lstStyle/>
          <a:p>
            <a:r>
              <a:rPr lang="en-GB" altLang="ja-JP" sz="3600" dirty="0">
                <a:ea typeface="ＭＳ Ｐゴシック" pitchFamily="34" charset="-128"/>
              </a:rPr>
              <a:t>Chart 21 - </a:t>
            </a:r>
            <a:r>
              <a:rPr lang="en-GB" altLang="en-US" sz="3600" dirty="0">
                <a:solidFill>
                  <a:srgbClr val="009900"/>
                </a:solidFill>
              </a:rPr>
              <a:t>Tribunals Cash Position</a:t>
            </a:r>
            <a:br>
              <a:rPr lang="en-GB" altLang="en-US" sz="3600" dirty="0">
                <a:solidFill>
                  <a:srgbClr val="009900"/>
                </a:solidFill>
              </a:rPr>
            </a:br>
            <a:r>
              <a:rPr lang="en-US" altLang="en-US" sz="2000" dirty="0"/>
              <a:t>Actual Figures for Tribunals for 2016-2018 </a:t>
            </a:r>
            <a:r>
              <a:rPr lang="en-GB" altLang="ja-JP" sz="2000" dirty="0">
                <a:ea typeface="ＭＳ Ｐゴシック" charset="-128"/>
              </a:rPr>
              <a:t>(US$ millions)</a:t>
            </a:r>
            <a:endParaRPr lang="en-GB" altLang="en-US" sz="2000" dirty="0">
              <a:solidFill>
                <a:srgbClr val="009900"/>
              </a:solidFill>
            </a:endParaRPr>
          </a:p>
        </p:txBody>
      </p:sp>
      <p:cxnSp>
        <p:nvCxnSpPr>
          <p:cNvPr id="56" name="Straight Connector 55">
            <a:extLst>
              <a:ext uri="{FF2B5EF4-FFF2-40B4-BE49-F238E27FC236}">
                <a16:creationId xmlns:a16="http://schemas.microsoft.com/office/drawing/2014/main" id="{48DB9DE5-63CD-47CB-BD3D-CDCBA92C2303}"/>
              </a:ext>
            </a:extLst>
          </p:cNvPr>
          <p:cNvCxnSpPr>
            <a:cxnSpLocks/>
          </p:cNvCxnSpPr>
          <p:nvPr/>
        </p:nvCxnSpPr>
        <p:spPr>
          <a:xfrm>
            <a:off x="3276600" y="1436811"/>
            <a:ext cx="0" cy="4393645"/>
          </a:xfrm>
          <a:prstGeom prst="line">
            <a:avLst/>
          </a:prstGeom>
          <a:ln w="9525"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55" name="Straight Connector 54">
            <a:extLst>
              <a:ext uri="{FF2B5EF4-FFF2-40B4-BE49-F238E27FC236}">
                <a16:creationId xmlns:a16="http://schemas.microsoft.com/office/drawing/2014/main" id="{567AC7E9-890A-488D-837E-5DAD40EA0616}"/>
              </a:ext>
            </a:extLst>
          </p:cNvPr>
          <p:cNvCxnSpPr>
            <a:cxnSpLocks/>
          </p:cNvCxnSpPr>
          <p:nvPr/>
        </p:nvCxnSpPr>
        <p:spPr>
          <a:xfrm>
            <a:off x="6172200" y="1436811"/>
            <a:ext cx="0" cy="4393645"/>
          </a:xfrm>
          <a:prstGeom prst="line">
            <a:avLst/>
          </a:prstGeom>
          <a:ln w="9525"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7D930E3-CDA0-468A-B67F-36533C7A70CC}"/>
              </a:ext>
            </a:extLst>
          </p:cNvPr>
          <p:cNvSpPr txBox="1">
            <a:spLocks/>
          </p:cNvSpPr>
          <p:nvPr/>
        </p:nvSpPr>
        <p:spPr>
          <a:xfrm>
            <a:off x="381000" y="1143000"/>
            <a:ext cx="8534400" cy="5029200"/>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en-US" sz="2400" dirty="0">
              <a:solidFill>
                <a:prstClr val="black"/>
              </a:solidFill>
            </a:endParaRPr>
          </a:p>
          <a:p>
            <a:endParaRPr lang="en-US" sz="2400" dirty="0">
              <a:solidFill>
                <a:prstClr val="black"/>
              </a:solidFill>
            </a:endParaRPr>
          </a:p>
          <a:p>
            <a:pPr marL="0" indent="0">
              <a:buFont typeface="Arial" panose="020B0604020202020204" pitchFamily="34" charset="0"/>
              <a:buNone/>
            </a:pPr>
            <a:endParaRPr lang="en-GB" sz="2400" dirty="0">
              <a:solidFill>
                <a:prstClr val="black"/>
              </a:solidFill>
            </a:endParaRPr>
          </a:p>
        </p:txBody>
      </p:sp>
      <p:sp>
        <p:nvSpPr>
          <p:cNvPr id="4" name="TextBox 3">
            <a:extLst>
              <a:ext uri="{FF2B5EF4-FFF2-40B4-BE49-F238E27FC236}">
                <a16:creationId xmlns:a16="http://schemas.microsoft.com/office/drawing/2014/main" id="{7F58CEFA-024B-4241-856F-9A8359A51837}"/>
              </a:ext>
            </a:extLst>
          </p:cNvPr>
          <p:cNvSpPr txBox="1"/>
          <p:nvPr/>
        </p:nvSpPr>
        <p:spPr>
          <a:xfrm>
            <a:off x="129467" y="6336820"/>
            <a:ext cx="7605712" cy="523220"/>
          </a:xfrm>
          <a:prstGeom prst="rect">
            <a:avLst/>
          </a:prstGeom>
          <a:noFill/>
        </p:spPr>
        <p:txBody>
          <a:bodyPr wrap="square" rtlCol="0">
            <a:spAutoFit/>
          </a:bodyPr>
          <a:lstStyle/>
          <a:p>
            <a:r>
              <a:rPr lang="en-US" sz="1400" dirty="0"/>
              <a:t>*Regular </a:t>
            </a:r>
            <a:r>
              <a:rPr lang="en-GB" sz="1400" dirty="0"/>
              <a:t>budget, and voluntary, capital, tax equalization, insurance and other funds</a:t>
            </a:r>
            <a:endParaRPr lang="en-US" sz="1400" dirty="0"/>
          </a:p>
          <a:p>
            <a:r>
              <a:rPr lang="en-US" sz="1400" dirty="0"/>
              <a:t>**Unaudited Volume I year ended 31 December 2017; audited Volume II year ended 30 June 2017</a:t>
            </a:r>
          </a:p>
        </p:txBody>
      </p:sp>
      <p:sp>
        <p:nvSpPr>
          <p:cNvPr id="5" name="Rectangle 4">
            <a:extLst>
              <a:ext uri="{FF2B5EF4-FFF2-40B4-BE49-F238E27FC236}">
                <a16:creationId xmlns:a16="http://schemas.microsoft.com/office/drawing/2014/main" id="{DF1B76F6-69D9-4EFA-936D-690EB66CFDB6}"/>
              </a:ext>
            </a:extLst>
          </p:cNvPr>
          <p:cNvSpPr/>
          <p:nvPr/>
        </p:nvSpPr>
        <p:spPr>
          <a:xfrm>
            <a:off x="-325066" y="934259"/>
            <a:ext cx="8060245" cy="5379934"/>
          </a:xfrm>
          <a:prstGeom prst="rect">
            <a:avLst/>
          </a:prstGeom>
          <a:noFill/>
        </p:spPr>
        <p:txBody>
          <a:bodyPr wrap="square">
            <a:spAutoFit/>
          </a:bodyPr>
          <a:lstStyle/>
          <a:p>
            <a:pPr lvl="8" eaLnBrk="0" fontAlgn="base" hangingPunct="0">
              <a:spcBef>
                <a:spcPct val="20000"/>
              </a:spcBef>
              <a:spcAft>
                <a:spcPct val="0"/>
              </a:spcAft>
              <a:buClr>
                <a:srgbClr val="00007D"/>
              </a:buClr>
              <a:buSzPct val="75000"/>
            </a:pPr>
            <a:r>
              <a:rPr lang="en-US" sz="2200" dirty="0"/>
              <a:t>	</a:t>
            </a:r>
          </a:p>
          <a:p>
            <a:pPr lvl="8" eaLnBrk="0" fontAlgn="base" hangingPunct="0">
              <a:spcBef>
                <a:spcPct val="20000"/>
              </a:spcBef>
              <a:spcAft>
                <a:spcPct val="0"/>
              </a:spcAft>
              <a:buClr>
                <a:srgbClr val="00007D"/>
              </a:buClr>
              <a:buSzPct val="75000"/>
            </a:pPr>
            <a:r>
              <a:rPr lang="en-US" sz="2200" b="1" dirty="0"/>
              <a:t>      Non-PK(Vol. I)	PK (</a:t>
            </a:r>
            <a:r>
              <a:rPr lang="en-US" sz="2200" b="1" dirty="0" err="1"/>
              <a:t>Vol.II</a:t>
            </a:r>
            <a:r>
              <a:rPr lang="en-US" sz="2200" b="1" dirty="0"/>
              <a:t>)</a:t>
            </a:r>
          </a:p>
          <a:p>
            <a:pPr lvl="8" eaLnBrk="0" fontAlgn="base" hangingPunct="0">
              <a:spcBef>
                <a:spcPct val="20000"/>
              </a:spcBef>
              <a:spcAft>
                <a:spcPct val="0"/>
              </a:spcAft>
              <a:buClr>
                <a:srgbClr val="00007D"/>
              </a:buClr>
              <a:buSzPct val="75000"/>
            </a:pPr>
            <a:r>
              <a:rPr lang="en-US" sz="2200" b="1" dirty="0"/>
              <a:t>	2017**	            2016/2017**</a:t>
            </a:r>
          </a:p>
          <a:p>
            <a:pPr eaLnBrk="0" fontAlgn="base" hangingPunct="0">
              <a:spcBef>
                <a:spcPct val="20000"/>
              </a:spcBef>
              <a:spcAft>
                <a:spcPct val="0"/>
              </a:spcAft>
              <a:buClr>
                <a:srgbClr val="00007D"/>
              </a:buClr>
              <a:buSzPct val="75000"/>
            </a:pPr>
            <a:r>
              <a:rPr lang="en-US" sz="2200" dirty="0"/>
              <a:t>						</a:t>
            </a:r>
          </a:p>
          <a:p>
            <a:pPr marL="800100" lvl="1" indent="-342900" eaLnBrk="0" hangingPunct="0">
              <a:spcBef>
                <a:spcPts val="600"/>
              </a:spcBef>
              <a:buClr>
                <a:srgbClr val="00007D"/>
              </a:buClr>
              <a:buSzPct val="75000"/>
              <a:buFont typeface="Wingdings" pitchFamily="2" charset="2"/>
              <a:buChar char="n"/>
            </a:pPr>
            <a:endParaRPr lang="en-US" sz="1000" dirty="0">
              <a:solidFill>
                <a:srgbClr val="0070C0"/>
              </a:solidFill>
              <a:highlight>
                <a:srgbClr val="C0C0C0"/>
              </a:highlight>
            </a:endParaRPr>
          </a:p>
          <a:p>
            <a:pPr marL="800100" lvl="1" indent="-342900" eaLnBrk="0" hangingPunct="0">
              <a:spcBef>
                <a:spcPts val="600"/>
              </a:spcBef>
              <a:buClr>
                <a:srgbClr val="00007D"/>
              </a:buClr>
              <a:buSzPct val="75000"/>
              <a:buFont typeface="Wingdings" pitchFamily="2" charset="2"/>
              <a:buChar char="n"/>
            </a:pPr>
            <a:r>
              <a:rPr lang="en-US" sz="2800" dirty="0">
                <a:solidFill>
                  <a:srgbClr val="0070C0"/>
                </a:solidFill>
                <a:highlight>
                  <a:srgbClr val="C0C0C0"/>
                </a:highlight>
              </a:rPr>
              <a:t>Assets	 			8,321		5,002</a:t>
            </a:r>
          </a:p>
          <a:p>
            <a:pPr marL="800100" lvl="1" indent="-342900" eaLnBrk="0" hangingPunct="0">
              <a:spcBef>
                <a:spcPts val="600"/>
              </a:spcBef>
              <a:buClr>
                <a:srgbClr val="00007D"/>
              </a:buClr>
              <a:buSzPct val="75000"/>
              <a:buFont typeface="Wingdings" pitchFamily="2" charset="2"/>
              <a:buChar char="n"/>
            </a:pPr>
            <a:r>
              <a:rPr lang="en-US" sz="2800" dirty="0"/>
              <a:t>Liabilities			6,187		4,213</a:t>
            </a:r>
          </a:p>
          <a:p>
            <a:pPr marL="800100" lvl="1" indent="-342900" eaLnBrk="0" hangingPunct="0">
              <a:spcBef>
                <a:spcPts val="600"/>
              </a:spcBef>
              <a:buClr>
                <a:srgbClr val="00007D"/>
              </a:buClr>
              <a:buSzPct val="75000"/>
              <a:buFont typeface="Wingdings" pitchFamily="2" charset="2"/>
              <a:buChar char="n"/>
            </a:pPr>
            <a:r>
              <a:rPr lang="en-US" sz="2800" b="1" dirty="0">
                <a:solidFill>
                  <a:srgbClr val="0070C0"/>
                </a:solidFill>
                <a:highlight>
                  <a:srgbClr val="C0C0C0"/>
                </a:highlight>
              </a:rPr>
              <a:t>Net Assets			2,134		   789</a:t>
            </a:r>
          </a:p>
          <a:p>
            <a:pPr lvl="1" eaLnBrk="0" hangingPunct="0">
              <a:spcBef>
                <a:spcPts val="600"/>
              </a:spcBef>
              <a:buClr>
                <a:srgbClr val="00007D"/>
              </a:buClr>
              <a:buSzPct val="75000"/>
            </a:pPr>
            <a:endParaRPr lang="en-US" sz="1000" b="1" dirty="0">
              <a:solidFill>
                <a:srgbClr val="0070C0"/>
              </a:solidFill>
              <a:highlight>
                <a:srgbClr val="C0C0C0"/>
              </a:highlight>
            </a:endParaRPr>
          </a:p>
          <a:p>
            <a:pPr marL="800100" lvl="1" indent="-342900" eaLnBrk="0" hangingPunct="0">
              <a:spcBef>
                <a:spcPts val="600"/>
              </a:spcBef>
              <a:buClr>
                <a:srgbClr val="00007D"/>
              </a:buClr>
              <a:buSzPct val="75000"/>
              <a:buFont typeface="Wingdings" pitchFamily="2" charset="2"/>
              <a:buChar char="n"/>
            </a:pPr>
            <a:r>
              <a:rPr lang="en-US" sz="2800" dirty="0"/>
              <a:t>Revenue			6,082		8,275</a:t>
            </a:r>
          </a:p>
          <a:p>
            <a:pPr marL="800100" lvl="1" indent="-342900" eaLnBrk="0" hangingPunct="0">
              <a:spcBef>
                <a:spcPts val="600"/>
              </a:spcBef>
              <a:buClr>
                <a:srgbClr val="00007D"/>
              </a:buClr>
              <a:buSzPct val="75000"/>
              <a:buFont typeface="Wingdings" pitchFamily="2" charset="2"/>
              <a:buChar char="n"/>
            </a:pPr>
            <a:r>
              <a:rPr lang="en-US" sz="2800" dirty="0">
                <a:solidFill>
                  <a:srgbClr val="0070C0"/>
                </a:solidFill>
                <a:highlight>
                  <a:srgbClr val="C0C0C0"/>
                </a:highlight>
              </a:rPr>
              <a:t>Expenses			5,799		8,264</a:t>
            </a:r>
          </a:p>
          <a:p>
            <a:pPr marL="800100" lvl="1" indent="-342900" eaLnBrk="0" hangingPunct="0">
              <a:spcBef>
                <a:spcPts val="600"/>
              </a:spcBef>
              <a:buClr>
                <a:srgbClr val="00007D"/>
              </a:buClr>
              <a:buSzPct val="75000"/>
              <a:buFont typeface="Wingdings" pitchFamily="2" charset="2"/>
              <a:buChar char="n"/>
            </a:pPr>
            <a:r>
              <a:rPr lang="en-US" sz="2800" dirty="0">
                <a:solidFill>
                  <a:srgbClr val="0070C0"/>
                </a:solidFill>
              </a:rPr>
              <a:t>Surplus/deficit for year	   292		      11</a:t>
            </a:r>
          </a:p>
          <a:p>
            <a:pPr marL="342900" indent="-342900" eaLnBrk="0" hangingPunct="0">
              <a:spcBef>
                <a:spcPct val="20000"/>
              </a:spcBef>
              <a:buClr>
                <a:srgbClr val="00007D"/>
              </a:buClr>
              <a:buSzPct val="75000"/>
              <a:buFont typeface="Wingdings" pitchFamily="2" charset="2"/>
              <a:buChar char="n"/>
            </a:pPr>
            <a:endParaRPr lang="en-US" sz="1200" dirty="0"/>
          </a:p>
        </p:txBody>
      </p:sp>
      <p:pic>
        <p:nvPicPr>
          <p:cNvPr id="6" name="Picture 450">
            <a:extLst>
              <a:ext uri="{FF2B5EF4-FFF2-40B4-BE49-F238E27FC236}">
                <a16:creationId xmlns:a16="http://schemas.microsoft.com/office/drawing/2014/main" id="{7F043AF5-62A0-4FFF-9D1E-25A6A4833AA2}"/>
              </a:ext>
            </a:extLst>
          </p:cNvPr>
          <p:cNvPicPr>
            <a:picLocks noChangeAspect="1" noChangeArrowheads="1"/>
          </p:cNvPicPr>
          <p:nvPr/>
        </p:nvPicPr>
        <p:blipFill>
          <a:blip r:embed="rId2"/>
          <a:srcRect/>
          <a:stretch>
            <a:fillRect/>
          </a:stretch>
        </p:blipFill>
        <p:spPr bwMode="auto">
          <a:xfrm>
            <a:off x="7772400" y="396258"/>
            <a:ext cx="1066800" cy="998900"/>
          </a:xfrm>
          <a:prstGeom prst="rect">
            <a:avLst/>
          </a:prstGeom>
          <a:noFill/>
          <a:ln w="9525">
            <a:noFill/>
            <a:miter lim="800000"/>
            <a:headEnd/>
            <a:tailEnd/>
          </a:ln>
        </p:spPr>
      </p:pic>
      <p:sp>
        <p:nvSpPr>
          <p:cNvPr id="7" name="Text Box 6">
            <a:extLst>
              <a:ext uri="{FF2B5EF4-FFF2-40B4-BE49-F238E27FC236}">
                <a16:creationId xmlns:a16="http://schemas.microsoft.com/office/drawing/2014/main" id="{C332F7BE-F2D8-4484-B01F-614B5A617192}"/>
              </a:ext>
            </a:extLst>
          </p:cNvPr>
          <p:cNvSpPr txBox="1">
            <a:spLocks noChangeArrowheads="1"/>
          </p:cNvSpPr>
          <p:nvPr/>
        </p:nvSpPr>
        <p:spPr bwMode="auto">
          <a:xfrm>
            <a:off x="7769226" y="1397385"/>
            <a:ext cx="1441450" cy="475509"/>
          </a:xfrm>
          <a:prstGeom prst="rect">
            <a:avLst/>
          </a:prstGeom>
          <a:noFill/>
          <a:ln w="9525">
            <a:noFill/>
            <a:miter lim="800000"/>
            <a:headEnd/>
            <a:tailEnd/>
          </a:ln>
        </p:spPr>
        <p:txBody>
          <a:bodyPr wrap="none">
            <a:spAutoFit/>
          </a:bodyPr>
          <a:lstStyle/>
          <a:p>
            <a:r>
              <a:rPr lang="en-US" altLang="zh-CN" sz="1200" b="1" i="1">
                <a:solidFill>
                  <a:srgbClr val="336699"/>
                </a:solidFill>
                <a:ea typeface="SimSun" pitchFamily="2" charset="-122"/>
              </a:rPr>
              <a:t>The United Nations </a:t>
            </a:r>
            <a:br>
              <a:rPr lang="en-US" altLang="zh-CN" sz="1200" b="1" i="1">
                <a:solidFill>
                  <a:srgbClr val="336699"/>
                </a:solidFill>
                <a:ea typeface="SimSun" pitchFamily="2" charset="-122"/>
              </a:rPr>
            </a:br>
            <a:r>
              <a:rPr lang="en-US" altLang="zh-CN" sz="1200" b="1" i="1">
                <a:solidFill>
                  <a:srgbClr val="336699"/>
                </a:solidFill>
                <a:ea typeface="SimSun" pitchFamily="2" charset="-122"/>
              </a:rPr>
              <a:t>Financial Situation</a:t>
            </a:r>
            <a:endParaRPr lang="en-GB" altLang="en-US" sz="1200" b="1" i="1">
              <a:solidFill>
                <a:srgbClr val="336699"/>
              </a:solidFill>
            </a:endParaRPr>
          </a:p>
        </p:txBody>
      </p:sp>
      <p:sp>
        <p:nvSpPr>
          <p:cNvPr id="8" name="Rectangle 48">
            <a:extLst>
              <a:ext uri="{FF2B5EF4-FFF2-40B4-BE49-F238E27FC236}">
                <a16:creationId xmlns:a16="http://schemas.microsoft.com/office/drawing/2014/main" id="{03B9BCE6-007C-49CE-91AA-31CA1FF98EC1}"/>
              </a:ext>
            </a:extLst>
          </p:cNvPr>
          <p:cNvSpPr>
            <a:spLocks/>
          </p:cNvSpPr>
          <p:nvPr/>
        </p:nvSpPr>
        <p:spPr bwMode="auto">
          <a:xfrm>
            <a:off x="7543800" y="209687"/>
            <a:ext cx="76200" cy="6764448"/>
          </a:xfrm>
          <a:prstGeom prst="rect">
            <a:avLst/>
          </a:prstGeom>
          <a:solidFill>
            <a:schemeClr val="tx1"/>
          </a:solidFill>
          <a:ln w="9525">
            <a:noFill/>
            <a:miter lim="800000"/>
            <a:headEnd/>
            <a:tailEnd/>
          </a:ln>
        </p:spPr>
        <p:txBody>
          <a:bodyPr lIns="182880" rIns="182880" anchor="ctr"/>
          <a:lstStyle/>
          <a:p>
            <a:pPr>
              <a:spcAft>
                <a:spcPts val="1000"/>
              </a:spcAft>
            </a:pPr>
            <a:endParaRPr lang="en-US" altLang="ja-JP" sz="800" i="1">
              <a:solidFill>
                <a:srgbClr val="FFFFFF"/>
              </a:solidFill>
              <a:latin typeface="Cambria" pitchFamily="18" charset="0"/>
              <a:ea typeface="SimSun" pitchFamily="2" charset="-122"/>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p:txBody>
      </p:sp>
      <p:sp>
        <p:nvSpPr>
          <p:cNvPr id="9" name="Text Box 77">
            <a:extLst>
              <a:ext uri="{FF2B5EF4-FFF2-40B4-BE49-F238E27FC236}">
                <a16:creationId xmlns:a16="http://schemas.microsoft.com/office/drawing/2014/main" id="{EF4955B8-4B10-4DA7-8501-66728F019C4A}"/>
              </a:ext>
            </a:extLst>
          </p:cNvPr>
          <p:cNvSpPr txBox="1">
            <a:spLocks noChangeArrowheads="1"/>
          </p:cNvSpPr>
          <p:nvPr/>
        </p:nvSpPr>
        <p:spPr bwMode="auto">
          <a:xfrm>
            <a:off x="-41008" y="95489"/>
            <a:ext cx="7661008" cy="1107996"/>
          </a:xfrm>
          <a:prstGeom prst="rect">
            <a:avLst/>
          </a:prstGeom>
          <a:noFill/>
          <a:ln w="9525">
            <a:noFill/>
            <a:miter lim="800000"/>
            <a:headEnd/>
            <a:tailEnd/>
          </a:ln>
        </p:spPr>
        <p:txBody>
          <a:bodyPr wrap="none">
            <a:spAutoFit/>
          </a:bodyPr>
          <a:lstStyle/>
          <a:p>
            <a:r>
              <a:rPr lang="en-GB" altLang="ja-JP" sz="2600" dirty="0">
                <a:ea typeface="ＭＳ Ｐゴシック" pitchFamily="34" charset="-128"/>
              </a:rPr>
              <a:t>Chart 22-Overall Picture from the Financial Statements</a:t>
            </a:r>
          </a:p>
          <a:p>
            <a:r>
              <a:rPr lang="en-GB" altLang="ja-JP" sz="2000" dirty="0">
                <a:ea typeface="ＭＳ Ｐゴシック" pitchFamily="34" charset="-128"/>
              </a:rPr>
              <a:t>Non-Peacekeeping* &amp; Peacekeeping</a:t>
            </a:r>
          </a:p>
          <a:p>
            <a:r>
              <a:rPr lang="en-GB" altLang="ja-JP" sz="2000" dirty="0">
                <a:ea typeface="ＭＳ Ｐゴシック" charset="-128"/>
              </a:rPr>
              <a:t>(</a:t>
            </a:r>
            <a:r>
              <a:rPr lang="en-US" altLang="ja-JP" sz="2000" dirty="0">
                <a:ea typeface="ＭＳ Ｐゴシック" charset="-128"/>
              </a:rPr>
              <a:t>US$ millions)</a:t>
            </a:r>
            <a:endParaRPr lang="en-GB" altLang="en-US" sz="2000" dirty="0"/>
          </a:p>
        </p:txBody>
      </p:sp>
      <p:sp>
        <p:nvSpPr>
          <p:cNvPr id="10" name="Rectangle 6">
            <a:extLst>
              <a:ext uri="{FF2B5EF4-FFF2-40B4-BE49-F238E27FC236}">
                <a16:creationId xmlns:a16="http://schemas.microsoft.com/office/drawing/2014/main" id="{67CB5FCE-A92B-4DEB-A895-C11FFDC1ED60}"/>
              </a:ext>
            </a:extLst>
          </p:cNvPr>
          <p:cNvSpPr txBox="1">
            <a:spLocks noGrp="1" noChangeArrowheads="1"/>
          </p:cNvSpPr>
          <p:nvPr/>
        </p:nvSpPr>
        <p:spPr bwMode="auto">
          <a:xfrm>
            <a:off x="6399495" y="6478813"/>
            <a:ext cx="2133600" cy="495322"/>
          </a:xfrm>
          <a:prstGeom prst="rect">
            <a:avLst/>
          </a:prstGeom>
          <a:noFill/>
          <a:ln w="9525">
            <a:noFill/>
            <a:miter lim="800000"/>
            <a:headEnd/>
            <a:tailEnd/>
          </a:ln>
        </p:spPr>
        <p:txBody>
          <a:bodyPr/>
          <a:lstStyle/>
          <a:p>
            <a:pPr algn="r"/>
            <a:r>
              <a:rPr lang="en-GB" altLang="en-US" sz="1400" dirty="0"/>
              <a:t>22</a:t>
            </a:r>
          </a:p>
        </p:txBody>
      </p:sp>
    </p:spTree>
    <p:extLst>
      <p:ext uri="{BB962C8B-B14F-4D97-AF65-F5344CB8AC3E}">
        <p14:creationId xmlns:p14="http://schemas.microsoft.com/office/powerpoint/2010/main" val="13136010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6"/>
          <p:cNvSpPr txBox="1">
            <a:spLocks noGrp="1" noChangeArrowheads="1"/>
          </p:cNvSpPr>
          <p:nvPr/>
        </p:nvSpPr>
        <p:spPr bwMode="auto">
          <a:xfrm>
            <a:off x="6399495" y="6478813"/>
            <a:ext cx="2133600" cy="495322"/>
          </a:xfrm>
          <a:prstGeom prst="rect">
            <a:avLst/>
          </a:prstGeom>
          <a:noFill/>
          <a:ln w="9525">
            <a:noFill/>
            <a:miter lim="800000"/>
            <a:headEnd/>
            <a:tailEnd/>
          </a:ln>
        </p:spPr>
        <p:txBody>
          <a:bodyPr/>
          <a:lstStyle/>
          <a:p>
            <a:pPr algn="r"/>
            <a:r>
              <a:rPr lang="en-GB" altLang="en-US" sz="1400" dirty="0"/>
              <a:t>23</a:t>
            </a:r>
          </a:p>
        </p:txBody>
      </p:sp>
      <p:sp>
        <p:nvSpPr>
          <p:cNvPr id="55298" name="Text Box 7"/>
          <p:cNvSpPr txBox="1">
            <a:spLocks noChangeArrowheads="1"/>
          </p:cNvSpPr>
          <p:nvPr/>
        </p:nvSpPr>
        <p:spPr bwMode="auto">
          <a:xfrm>
            <a:off x="550618" y="5923895"/>
            <a:ext cx="184150" cy="381397"/>
          </a:xfrm>
          <a:prstGeom prst="rect">
            <a:avLst/>
          </a:prstGeom>
          <a:noFill/>
          <a:ln w="9525">
            <a:noFill/>
            <a:miter lim="800000"/>
            <a:headEnd/>
            <a:tailEnd/>
          </a:ln>
        </p:spPr>
        <p:txBody>
          <a:bodyPr wrap="none">
            <a:spAutoFit/>
          </a:bodyPr>
          <a:lstStyle/>
          <a:p>
            <a:endParaRPr lang="en-US" altLang="en-US" sz="1800">
              <a:latin typeface="Arial" charset="0"/>
            </a:endParaRPr>
          </a:p>
        </p:txBody>
      </p:sp>
      <p:sp>
        <p:nvSpPr>
          <p:cNvPr id="55299" name="Text Box 46"/>
          <p:cNvSpPr txBox="1">
            <a:spLocks noChangeArrowheads="1"/>
          </p:cNvSpPr>
          <p:nvPr/>
        </p:nvSpPr>
        <p:spPr bwMode="auto">
          <a:xfrm>
            <a:off x="467564" y="6521768"/>
            <a:ext cx="4410823" cy="338554"/>
          </a:xfrm>
          <a:prstGeom prst="rect">
            <a:avLst/>
          </a:prstGeom>
          <a:noFill/>
          <a:ln w="9525">
            <a:noFill/>
            <a:miter lim="800000"/>
            <a:headEnd/>
            <a:tailEnd/>
          </a:ln>
        </p:spPr>
        <p:txBody>
          <a:bodyPr wrap="none">
            <a:spAutoFit/>
          </a:bodyPr>
          <a:lstStyle/>
          <a:p>
            <a:r>
              <a:rPr lang="en-US" altLang="en-US" sz="1600" dirty="0"/>
              <a:t>*Compared to 39 Member States as at 3 May 2017</a:t>
            </a:r>
          </a:p>
        </p:txBody>
      </p:sp>
      <p:sp>
        <p:nvSpPr>
          <p:cNvPr id="55300" name="Line 58"/>
          <p:cNvSpPr>
            <a:spLocks noChangeShapeType="1"/>
          </p:cNvSpPr>
          <p:nvPr/>
        </p:nvSpPr>
        <p:spPr bwMode="auto">
          <a:xfrm>
            <a:off x="989554" y="2004045"/>
            <a:ext cx="1487488" cy="0"/>
          </a:xfrm>
          <a:prstGeom prst="line">
            <a:avLst/>
          </a:prstGeom>
          <a:noFill/>
          <a:ln w="9525">
            <a:noFill/>
            <a:round/>
            <a:headEnd/>
            <a:tailEnd/>
          </a:ln>
        </p:spPr>
        <p:txBody>
          <a:bodyPr wrap="none"/>
          <a:lstStyle/>
          <a:p>
            <a:endParaRPr lang="en-US"/>
          </a:p>
        </p:txBody>
      </p:sp>
      <p:sp>
        <p:nvSpPr>
          <p:cNvPr id="55301" name="Line 59"/>
          <p:cNvSpPr>
            <a:spLocks noChangeShapeType="1"/>
          </p:cNvSpPr>
          <p:nvPr/>
        </p:nvSpPr>
        <p:spPr bwMode="auto">
          <a:xfrm>
            <a:off x="152400" y="9510184"/>
            <a:ext cx="1487488" cy="0"/>
          </a:xfrm>
          <a:prstGeom prst="line">
            <a:avLst/>
          </a:prstGeom>
          <a:noFill/>
          <a:ln w="9525">
            <a:noFill/>
            <a:round/>
            <a:headEnd/>
            <a:tailEnd/>
          </a:ln>
        </p:spPr>
        <p:txBody>
          <a:bodyPr wrap="none"/>
          <a:lstStyle/>
          <a:p>
            <a:endParaRPr lang="en-US"/>
          </a:p>
        </p:txBody>
      </p:sp>
      <p:sp>
        <p:nvSpPr>
          <p:cNvPr id="55302" name="Line 60"/>
          <p:cNvSpPr>
            <a:spLocks noChangeShapeType="1"/>
          </p:cNvSpPr>
          <p:nvPr/>
        </p:nvSpPr>
        <p:spPr bwMode="auto">
          <a:xfrm>
            <a:off x="152400" y="1505779"/>
            <a:ext cx="0" cy="8004405"/>
          </a:xfrm>
          <a:prstGeom prst="line">
            <a:avLst/>
          </a:prstGeom>
          <a:noFill/>
          <a:ln w="9525">
            <a:noFill/>
            <a:round/>
            <a:headEnd/>
            <a:tailEnd/>
          </a:ln>
        </p:spPr>
        <p:txBody>
          <a:bodyPr wrap="none"/>
          <a:lstStyle/>
          <a:p>
            <a:endParaRPr lang="en-US"/>
          </a:p>
        </p:txBody>
      </p:sp>
      <p:sp>
        <p:nvSpPr>
          <p:cNvPr id="55303" name="Line 61"/>
          <p:cNvSpPr>
            <a:spLocks noChangeShapeType="1"/>
          </p:cNvSpPr>
          <p:nvPr/>
        </p:nvSpPr>
        <p:spPr bwMode="auto">
          <a:xfrm>
            <a:off x="7924800" y="1505779"/>
            <a:ext cx="0" cy="8004405"/>
          </a:xfrm>
          <a:prstGeom prst="line">
            <a:avLst/>
          </a:prstGeom>
          <a:noFill/>
          <a:ln w="9525">
            <a:noFill/>
            <a:round/>
            <a:headEnd/>
            <a:tailEnd/>
          </a:ln>
        </p:spPr>
        <p:txBody>
          <a:bodyPr wrap="none"/>
          <a:lstStyle/>
          <a:p>
            <a:endParaRPr lang="en-US"/>
          </a:p>
        </p:txBody>
      </p:sp>
      <p:sp>
        <p:nvSpPr>
          <p:cNvPr id="55304" name="Line 62"/>
          <p:cNvSpPr>
            <a:spLocks noChangeShapeType="1"/>
          </p:cNvSpPr>
          <p:nvPr/>
        </p:nvSpPr>
        <p:spPr bwMode="auto">
          <a:xfrm>
            <a:off x="2477043" y="2004045"/>
            <a:ext cx="1558925" cy="0"/>
          </a:xfrm>
          <a:prstGeom prst="line">
            <a:avLst/>
          </a:prstGeom>
          <a:noFill/>
          <a:ln w="9525">
            <a:noFill/>
            <a:round/>
            <a:headEnd/>
            <a:tailEnd/>
          </a:ln>
        </p:spPr>
        <p:txBody>
          <a:bodyPr wrap="none"/>
          <a:lstStyle/>
          <a:p>
            <a:endParaRPr lang="en-US"/>
          </a:p>
        </p:txBody>
      </p:sp>
      <p:sp>
        <p:nvSpPr>
          <p:cNvPr id="55305" name="Line 63"/>
          <p:cNvSpPr>
            <a:spLocks noChangeShapeType="1"/>
          </p:cNvSpPr>
          <p:nvPr/>
        </p:nvSpPr>
        <p:spPr bwMode="auto">
          <a:xfrm>
            <a:off x="1639889" y="9510184"/>
            <a:ext cx="1558925" cy="0"/>
          </a:xfrm>
          <a:prstGeom prst="line">
            <a:avLst/>
          </a:prstGeom>
          <a:noFill/>
          <a:ln w="9525">
            <a:noFill/>
            <a:round/>
            <a:headEnd/>
            <a:tailEnd/>
          </a:ln>
        </p:spPr>
        <p:txBody>
          <a:bodyPr wrap="none"/>
          <a:lstStyle/>
          <a:p>
            <a:endParaRPr lang="en-US"/>
          </a:p>
        </p:txBody>
      </p:sp>
      <p:sp>
        <p:nvSpPr>
          <p:cNvPr id="55306" name="Line 64"/>
          <p:cNvSpPr>
            <a:spLocks noChangeShapeType="1"/>
          </p:cNvSpPr>
          <p:nvPr/>
        </p:nvSpPr>
        <p:spPr bwMode="auto">
          <a:xfrm>
            <a:off x="4035968" y="2004045"/>
            <a:ext cx="1558925" cy="0"/>
          </a:xfrm>
          <a:prstGeom prst="line">
            <a:avLst/>
          </a:prstGeom>
          <a:noFill/>
          <a:ln w="9525">
            <a:noFill/>
            <a:round/>
            <a:headEnd/>
            <a:tailEnd/>
          </a:ln>
        </p:spPr>
        <p:txBody>
          <a:bodyPr wrap="none"/>
          <a:lstStyle/>
          <a:p>
            <a:endParaRPr lang="en-US"/>
          </a:p>
        </p:txBody>
      </p:sp>
      <p:sp>
        <p:nvSpPr>
          <p:cNvPr id="55307" name="Line 65"/>
          <p:cNvSpPr>
            <a:spLocks noChangeShapeType="1"/>
          </p:cNvSpPr>
          <p:nvPr/>
        </p:nvSpPr>
        <p:spPr bwMode="auto">
          <a:xfrm>
            <a:off x="3198814" y="9510184"/>
            <a:ext cx="1558925" cy="0"/>
          </a:xfrm>
          <a:prstGeom prst="line">
            <a:avLst/>
          </a:prstGeom>
          <a:noFill/>
          <a:ln w="9525">
            <a:noFill/>
            <a:round/>
            <a:headEnd/>
            <a:tailEnd/>
          </a:ln>
        </p:spPr>
        <p:txBody>
          <a:bodyPr wrap="none"/>
          <a:lstStyle/>
          <a:p>
            <a:endParaRPr lang="en-US"/>
          </a:p>
        </p:txBody>
      </p:sp>
      <p:sp>
        <p:nvSpPr>
          <p:cNvPr id="55308" name="Line 66"/>
          <p:cNvSpPr>
            <a:spLocks noChangeShapeType="1"/>
          </p:cNvSpPr>
          <p:nvPr/>
        </p:nvSpPr>
        <p:spPr bwMode="auto">
          <a:xfrm>
            <a:off x="5594893" y="2004045"/>
            <a:ext cx="1557337" cy="0"/>
          </a:xfrm>
          <a:prstGeom prst="line">
            <a:avLst/>
          </a:prstGeom>
          <a:noFill/>
          <a:ln w="9525">
            <a:noFill/>
            <a:round/>
            <a:headEnd/>
            <a:tailEnd/>
          </a:ln>
        </p:spPr>
        <p:txBody>
          <a:bodyPr wrap="none"/>
          <a:lstStyle/>
          <a:p>
            <a:endParaRPr lang="en-US"/>
          </a:p>
        </p:txBody>
      </p:sp>
      <p:sp>
        <p:nvSpPr>
          <p:cNvPr id="55309" name="Line 67"/>
          <p:cNvSpPr>
            <a:spLocks noChangeShapeType="1"/>
          </p:cNvSpPr>
          <p:nvPr/>
        </p:nvSpPr>
        <p:spPr bwMode="auto">
          <a:xfrm>
            <a:off x="4757739" y="9510184"/>
            <a:ext cx="1557337" cy="0"/>
          </a:xfrm>
          <a:prstGeom prst="line">
            <a:avLst/>
          </a:prstGeom>
          <a:noFill/>
          <a:ln w="9525">
            <a:noFill/>
            <a:round/>
            <a:headEnd/>
            <a:tailEnd/>
          </a:ln>
        </p:spPr>
        <p:txBody>
          <a:bodyPr wrap="none"/>
          <a:lstStyle/>
          <a:p>
            <a:endParaRPr lang="en-US"/>
          </a:p>
        </p:txBody>
      </p:sp>
      <p:sp>
        <p:nvSpPr>
          <p:cNvPr id="55310" name="Line 68"/>
          <p:cNvSpPr>
            <a:spLocks noChangeShapeType="1"/>
          </p:cNvSpPr>
          <p:nvPr/>
        </p:nvSpPr>
        <p:spPr bwMode="auto">
          <a:xfrm>
            <a:off x="6241797" y="1948700"/>
            <a:ext cx="1609725" cy="0"/>
          </a:xfrm>
          <a:prstGeom prst="line">
            <a:avLst/>
          </a:prstGeom>
          <a:noFill/>
          <a:ln w="9525">
            <a:noFill/>
            <a:round/>
            <a:headEnd/>
            <a:tailEnd/>
          </a:ln>
        </p:spPr>
        <p:txBody>
          <a:bodyPr wrap="none"/>
          <a:lstStyle/>
          <a:p>
            <a:endParaRPr lang="en-US"/>
          </a:p>
        </p:txBody>
      </p:sp>
      <p:sp>
        <p:nvSpPr>
          <p:cNvPr id="55311" name="Line 69"/>
          <p:cNvSpPr>
            <a:spLocks noChangeShapeType="1"/>
          </p:cNvSpPr>
          <p:nvPr/>
        </p:nvSpPr>
        <p:spPr bwMode="auto">
          <a:xfrm>
            <a:off x="6315076" y="9510184"/>
            <a:ext cx="1609725" cy="0"/>
          </a:xfrm>
          <a:prstGeom prst="line">
            <a:avLst/>
          </a:prstGeom>
          <a:noFill/>
          <a:ln w="9525">
            <a:noFill/>
            <a:round/>
            <a:headEnd/>
            <a:tailEnd/>
          </a:ln>
        </p:spPr>
        <p:txBody>
          <a:bodyPr wrap="none"/>
          <a:lstStyle/>
          <a:p>
            <a:endParaRPr lang="en-US"/>
          </a:p>
        </p:txBody>
      </p:sp>
      <p:sp>
        <p:nvSpPr>
          <p:cNvPr id="55312" name="Text Box 77"/>
          <p:cNvSpPr txBox="1">
            <a:spLocks noChangeArrowheads="1"/>
          </p:cNvSpPr>
          <p:nvPr/>
        </p:nvSpPr>
        <p:spPr bwMode="auto">
          <a:xfrm>
            <a:off x="152400" y="208036"/>
            <a:ext cx="5436040" cy="892552"/>
          </a:xfrm>
          <a:prstGeom prst="rect">
            <a:avLst/>
          </a:prstGeom>
          <a:noFill/>
          <a:ln w="9525">
            <a:noFill/>
            <a:miter lim="800000"/>
            <a:headEnd/>
            <a:tailEnd/>
          </a:ln>
        </p:spPr>
        <p:txBody>
          <a:bodyPr wrap="none">
            <a:spAutoFit/>
          </a:bodyPr>
          <a:lstStyle/>
          <a:p>
            <a:r>
              <a:rPr lang="en-GB" altLang="ja-JP" sz="3200" dirty="0">
                <a:ea typeface="ＭＳ Ｐゴシック" pitchFamily="34" charset="-128"/>
              </a:rPr>
              <a:t>Chart 23 - </a:t>
            </a:r>
            <a:r>
              <a:rPr lang="en-GB" altLang="en-US" sz="3200" dirty="0"/>
              <a:t>All Assessments </a:t>
            </a:r>
            <a:br>
              <a:rPr lang="en-GB" altLang="en-US" sz="3600" dirty="0"/>
            </a:br>
            <a:r>
              <a:rPr lang="en-GB" altLang="en-US" sz="2000" dirty="0"/>
              <a:t>Paid in Full as at 11 May 2018: 41 Member States*</a:t>
            </a:r>
          </a:p>
        </p:txBody>
      </p:sp>
      <p:pic>
        <p:nvPicPr>
          <p:cNvPr id="55313" name="Picture 450"/>
          <p:cNvPicPr>
            <a:picLocks noChangeAspect="1" noChangeArrowheads="1"/>
          </p:cNvPicPr>
          <p:nvPr/>
        </p:nvPicPr>
        <p:blipFill>
          <a:blip r:embed="rId2"/>
          <a:srcRect/>
          <a:stretch>
            <a:fillRect/>
          </a:stretch>
        </p:blipFill>
        <p:spPr bwMode="auto">
          <a:xfrm>
            <a:off x="7772400" y="396258"/>
            <a:ext cx="1066800" cy="998900"/>
          </a:xfrm>
          <a:prstGeom prst="rect">
            <a:avLst/>
          </a:prstGeom>
          <a:noFill/>
          <a:ln w="9525">
            <a:noFill/>
            <a:miter lim="800000"/>
            <a:headEnd/>
            <a:tailEnd/>
          </a:ln>
        </p:spPr>
      </p:pic>
      <p:sp>
        <p:nvSpPr>
          <p:cNvPr id="55314" name="Rectangle 48"/>
          <p:cNvSpPr>
            <a:spLocks/>
          </p:cNvSpPr>
          <p:nvPr/>
        </p:nvSpPr>
        <p:spPr bwMode="auto">
          <a:xfrm>
            <a:off x="7543800" y="209687"/>
            <a:ext cx="76200" cy="6764448"/>
          </a:xfrm>
          <a:prstGeom prst="rect">
            <a:avLst/>
          </a:prstGeom>
          <a:solidFill>
            <a:schemeClr val="tx1"/>
          </a:solidFill>
          <a:ln w="9525">
            <a:noFill/>
            <a:miter lim="800000"/>
            <a:headEnd/>
            <a:tailEnd/>
          </a:ln>
        </p:spPr>
        <p:txBody>
          <a:bodyPr lIns="182880" rIns="182880" anchor="ctr"/>
          <a:lstStyle/>
          <a:p>
            <a:pPr>
              <a:spcAft>
                <a:spcPts val="1000"/>
              </a:spcAft>
            </a:pPr>
            <a:endParaRPr lang="en-US" altLang="ja-JP" sz="800" i="1">
              <a:solidFill>
                <a:srgbClr val="FFFFFF"/>
              </a:solidFill>
              <a:latin typeface="Cambria" pitchFamily="18" charset="0"/>
              <a:ea typeface="SimSun" pitchFamily="2" charset="-122"/>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p:txBody>
      </p:sp>
      <p:sp>
        <p:nvSpPr>
          <p:cNvPr id="55315" name="Text Box 6"/>
          <p:cNvSpPr txBox="1">
            <a:spLocks noChangeArrowheads="1"/>
          </p:cNvSpPr>
          <p:nvPr/>
        </p:nvSpPr>
        <p:spPr bwMode="auto">
          <a:xfrm>
            <a:off x="7769226" y="1397385"/>
            <a:ext cx="1441450" cy="475509"/>
          </a:xfrm>
          <a:prstGeom prst="rect">
            <a:avLst/>
          </a:prstGeom>
          <a:noFill/>
          <a:ln w="9525">
            <a:noFill/>
            <a:miter lim="800000"/>
            <a:headEnd/>
            <a:tailEnd/>
          </a:ln>
        </p:spPr>
        <p:txBody>
          <a:bodyPr wrap="none">
            <a:spAutoFit/>
          </a:bodyPr>
          <a:lstStyle/>
          <a:p>
            <a:r>
              <a:rPr lang="en-US" altLang="zh-CN" sz="1200" b="1" i="1">
                <a:solidFill>
                  <a:srgbClr val="336699"/>
                </a:solidFill>
                <a:ea typeface="SimSun" pitchFamily="2" charset="-122"/>
              </a:rPr>
              <a:t>The United Nations </a:t>
            </a:r>
            <a:br>
              <a:rPr lang="en-US" altLang="zh-CN" sz="1200" b="1" i="1">
                <a:solidFill>
                  <a:srgbClr val="336699"/>
                </a:solidFill>
                <a:ea typeface="SimSun" pitchFamily="2" charset="-122"/>
              </a:rPr>
            </a:br>
            <a:r>
              <a:rPr lang="en-US" altLang="zh-CN" sz="1200" b="1" i="1">
                <a:solidFill>
                  <a:srgbClr val="336699"/>
                </a:solidFill>
                <a:ea typeface="SimSun" pitchFamily="2" charset="-122"/>
              </a:rPr>
              <a:t>Financial Situation</a:t>
            </a:r>
            <a:endParaRPr lang="en-GB" altLang="en-US" sz="1200" b="1" i="1">
              <a:solidFill>
                <a:srgbClr val="336699"/>
              </a:solidFill>
            </a:endParaRPr>
          </a:p>
        </p:txBody>
      </p:sp>
      <p:sp>
        <p:nvSpPr>
          <p:cNvPr id="23" name="Rectangle 251"/>
          <p:cNvSpPr>
            <a:spLocks noChangeArrowheads="1"/>
          </p:cNvSpPr>
          <p:nvPr/>
        </p:nvSpPr>
        <p:spPr bwMode="auto">
          <a:xfrm>
            <a:off x="481161" y="1836989"/>
            <a:ext cx="2751929" cy="4078072"/>
          </a:xfrm>
          <a:prstGeom prst="rect">
            <a:avLst/>
          </a:prstGeom>
          <a:noFill/>
          <a:ln w="9525">
            <a:noFill/>
            <a:miter lim="800000"/>
            <a:headEnd/>
            <a:tailEnd/>
          </a:ln>
        </p:spPr>
        <p:txBody>
          <a:bodyPr lIns="97234" tIns="48617" rIns="97234" bIns="48617"/>
          <a:lstStyle/>
          <a:p>
            <a:pPr fontAlgn="b"/>
            <a:r>
              <a:rPr lang="en-US" sz="2000" b="1" dirty="0"/>
              <a:t>Australia</a:t>
            </a:r>
          </a:p>
          <a:p>
            <a:pPr fontAlgn="b"/>
            <a:r>
              <a:rPr lang="en-US" sz="2000" b="1" dirty="0"/>
              <a:t>Austria</a:t>
            </a:r>
          </a:p>
          <a:p>
            <a:pPr fontAlgn="b"/>
            <a:r>
              <a:rPr lang="en-US" sz="2000" b="1" dirty="0"/>
              <a:t>Azerbaijan</a:t>
            </a:r>
          </a:p>
          <a:p>
            <a:pPr fontAlgn="b"/>
            <a:r>
              <a:rPr lang="en-US" sz="2000" b="1" dirty="0"/>
              <a:t>Bahrain</a:t>
            </a:r>
          </a:p>
          <a:p>
            <a:pPr fontAlgn="b"/>
            <a:r>
              <a:rPr lang="en-US" sz="2000" b="1" dirty="0"/>
              <a:t>Belgium</a:t>
            </a:r>
          </a:p>
          <a:p>
            <a:pPr fontAlgn="b"/>
            <a:r>
              <a:rPr lang="en-US" sz="2000" b="1" dirty="0"/>
              <a:t>Bhutan</a:t>
            </a:r>
          </a:p>
          <a:p>
            <a:pPr fontAlgn="b"/>
            <a:r>
              <a:rPr lang="en-US" sz="2000" b="1" dirty="0"/>
              <a:t>Brunei Darussalam </a:t>
            </a:r>
          </a:p>
          <a:p>
            <a:pPr fontAlgn="b"/>
            <a:r>
              <a:rPr lang="en-US" sz="2000" b="1" dirty="0"/>
              <a:t>Canada</a:t>
            </a:r>
          </a:p>
          <a:p>
            <a:pPr fontAlgn="b"/>
            <a:r>
              <a:rPr lang="en-US" sz="2000" b="1" dirty="0"/>
              <a:t>China</a:t>
            </a:r>
          </a:p>
          <a:p>
            <a:pPr fontAlgn="b"/>
            <a:r>
              <a:rPr lang="en-US" sz="2000" b="1" dirty="0"/>
              <a:t>Côte d'Ivoire </a:t>
            </a:r>
          </a:p>
          <a:p>
            <a:pPr fontAlgn="b"/>
            <a:r>
              <a:rPr lang="en-US" sz="2000" b="1" dirty="0"/>
              <a:t>Cuba</a:t>
            </a:r>
          </a:p>
          <a:p>
            <a:pPr fontAlgn="b"/>
            <a:r>
              <a:rPr lang="en-US" sz="2000" b="1" dirty="0"/>
              <a:t>Cyprus</a:t>
            </a:r>
          </a:p>
          <a:p>
            <a:pPr fontAlgn="b"/>
            <a:r>
              <a:rPr lang="en-US" sz="2000" b="1" dirty="0"/>
              <a:t>Denmark</a:t>
            </a:r>
          </a:p>
          <a:p>
            <a:pPr fontAlgn="b"/>
            <a:r>
              <a:rPr lang="en-US" sz="2000" b="1" dirty="0"/>
              <a:t>Estonia</a:t>
            </a:r>
          </a:p>
          <a:p>
            <a:pPr marL="365125" indent="-365125" defTabSz="973138">
              <a:lnSpc>
                <a:spcPct val="80000"/>
              </a:lnSpc>
              <a:spcBef>
                <a:spcPct val="20000"/>
              </a:spcBef>
            </a:pPr>
            <a:endParaRPr lang="en-US" altLang="en-US" sz="2000" b="1" dirty="0"/>
          </a:p>
          <a:p>
            <a:pPr marL="365125" indent="-365125" defTabSz="973138">
              <a:lnSpc>
                <a:spcPct val="80000"/>
              </a:lnSpc>
              <a:spcBef>
                <a:spcPct val="20000"/>
              </a:spcBef>
            </a:pPr>
            <a:endParaRPr lang="en-US" altLang="en-US" sz="2000" b="1" dirty="0"/>
          </a:p>
          <a:p>
            <a:pPr marL="365125" indent="-365125" defTabSz="973138">
              <a:lnSpc>
                <a:spcPct val="80000"/>
              </a:lnSpc>
              <a:spcBef>
                <a:spcPct val="20000"/>
              </a:spcBef>
            </a:pPr>
            <a:endParaRPr lang="en-US" altLang="en-US" sz="2000" b="1" dirty="0"/>
          </a:p>
          <a:p>
            <a:pPr marL="365125" indent="-365125" defTabSz="973138">
              <a:lnSpc>
                <a:spcPct val="80000"/>
              </a:lnSpc>
              <a:spcBef>
                <a:spcPct val="20000"/>
              </a:spcBef>
            </a:pPr>
            <a:endParaRPr lang="en-US" altLang="en-US" sz="2000" b="1" dirty="0"/>
          </a:p>
        </p:txBody>
      </p:sp>
      <p:sp>
        <p:nvSpPr>
          <p:cNvPr id="24" name="Rectangle 251"/>
          <p:cNvSpPr>
            <a:spLocks noChangeArrowheads="1"/>
          </p:cNvSpPr>
          <p:nvPr/>
        </p:nvSpPr>
        <p:spPr bwMode="auto">
          <a:xfrm>
            <a:off x="3149219" y="1862524"/>
            <a:ext cx="1887941" cy="4251828"/>
          </a:xfrm>
          <a:prstGeom prst="rect">
            <a:avLst/>
          </a:prstGeom>
          <a:noFill/>
          <a:ln w="9525">
            <a:noFill/>
            <a:miter lim="800000"/>
            <a:headEnd/>
            <a:tailEnd/>
          </a:ln>
        </p:spPr>
        <p:txBody>
          <a:bodyPr lIns="97234" tIns="48617" rIns="97234" bIns="48617"/>
          <a:lstStyle/>
          <a:p>
            <a:pPr fontAlgn="b"/>
            <a:r>
              <a:rPr lang="en-US" sz="2000" b="1" dirty="0"/>
              <a:t>Finland</a:t>
            </a:r>
          </a:p>
          <a:p>
            <a:pPr fontAlgn="b"/>
            <a:r>
              <a:rPr lang="en-US" sz="2000" b="1" dirty="0"/>
              <a:t>Germany</a:t>
            </a:r>
          </a:p>
          <a:p>
            <a:pPr fontAlgn="b"/>
            <a:r>
              <a:rPr lang="en-US" sz="2000" b="1" dirty="0"/>
              <a:t>Hungary</a:t>
            </a:r>
          </a:p>
          <a:p>
            <a:pPr fontAlgn="b"/>
            <a:r>
              <a:rPr lang="en-US" sz="2000" b="1" dirty="0"/>
              <a:t>Iceland</a:t>
            </a:r>
          </a:p>
          <a:p>
            <a:pPr fontAlgn="b"/>
            <a:r>
              <a:rPr lang="en-US" sz="2000" b="1" dirty="0"/>
              <a:t>India</a:t>
            </a:r>
          </a:p>
          <a:p>
            <a:pPr fontAlgn="b"/>
            <a:r>
              <a:rPr lang="en-US" sz="2000" b="1" dirty="0"/>
              <a:t>Ireland</a:t>
            </a:r>
          </a:p>
          <a:p>
            <a:pPr fontAlgn="b"/>
            <a:r>
              <a:rPr lang="en-US" sz="2000" b="1" dirty="0"/>
              <a:t>Italy</a:t>
            </a:r>
          </a:p>
          <a:p>
            <a:pPr fontAlgn="b"/>
            <a:r>
              <a:rPr lang="en-US" sz="2000" b="1" dirty="0"/>
              <a:t>Kuwait</a:t>
            </a:r>
          </a:p>
          <a:p>
            <a:pPr fontAlgn="b"/>
            <a:r>
              <a:rPr lang="en-US" sz="2000" b="1" dirty="0"/>
              <a:t>Latvia</a:t>
            </a:r>
          </a:p>
          <a:p>
            <a:pPr fontAlgn="b"/>
            <a:r>
              <a:rPr lang="en-US" sz="2000" b="1" dirty="0"/>
              <a:t>Liberia</a:t>
            </a:r>
          </a:p>
          <a:p>
            <a:pPr fontAlgn="b"/>
            <a:r>
              <a:rPr lang="en-US" sz="2000" b="1" dirty="0"/>
              <a:t>Liechtenstein</a:t>
            </a:r>
          </a:p>
          <a:p>
            <a:pPr fontAlgn="b"/>
            <a:r>
              <a:rPr lang="en-US" sz="2000" b="1" dirty="0"/>
              <a:t>Luxembourg</a:t>
            </a:r>
          </a:p>
          <a:p>
            <a:pPr fontAlgn="b"/>
            <a:r>
              <a:rPr lang="en-US" sz="2000" b="1" dirty="0"/>
              <a:t>Monaco</a:t>
            </a:r>
          </a:p>
          <a:p>
            <a:pPr fontAlgn="b"/>
            <a:r>
              <a:rPr lang="en-US" sz="2000" b="1" dirty="0"/>
              <a:t>Namibia</a:t>
            </a:r>
          </a:p>
          <a:p>
            <a:pPr marL="365125" indent="-365125" defTabSz="973138">
              <a:lnSpc>
                <a:spcPct val="80000"/>
              </a:lnSpc>
              <a:spcBef>
                <a:spcPct val="20000"/>
              </a:spcBef>
            </a:pPr>
            <a:endParaRPr lang="en-US" altLang="en-US" sz="2000" b="1" dirty="0"/>
          </a:p>
          <a:p>
            <a:pPr marL="365125" indent="-365125" defTabSz="973138">
              <a:lnSpc>
                <a:spcPct val="80000"/>
              </a:lnSpc>
              <a:spcBef>
                <a:spcPct val="20000"/>
              </a:spcBef>
            </a:pPr>
            <a:endParaRPr lang="en-US" altLang="en-US" sz="1600" b="1" dirty="0"/>
          </a:p>
          <a:p>
            <a:pPr marL="365125" indent="-365125" defTabSz="973138">
              <a:lnSpc>
                <a:spcPct val="80000"/>
              </a:lnSpc>
              <a:spcBef>
                <a:spcPct val="20000"/>
              </a:spcBef>
            </a:pPr>
            <a:endParaRPr lang="en-US" altLang="en-US" sz="1600" b="1" dirty="0"/>
          </a:p>
        </p:txBody>
      </p:sp>
      <p:sp>
        <p:nvSpPr>
          <p:cNvPr id="25" name="Rectangle 251"/>
          <p:cNvSpPr>
            <a:spLocks noChangeArrowheads="1"/>
          </p:cNvSpPr>
          <p:nvPr/>
        </p:nvSpPr>
        <p:spPr bwMode="auto">
          <a:xfrm>
            <a:off x="5709336" y="1836989"/>
            <a:ext cx="1571624" cy="3702381"/>
          </a:xfrm>
          <a:prstGeom prst="rect">
            <a:avLst/>
          </a:prstGeom>
          <a:noFill/>
          <a:ln w="9525">
            <a:noFill/>
            <a:miter lim="800000"/>
            <a:headEnd/>
            <a:tailEnd/>
          </a:ln>
        </p:spPr>
        <p:txBody>
          <a:bodyPr lIns="97234" tIns="48617" rIns="97234" bIns="48617"/>
          <a:lstStyle/>
          <a:p>
            <a:pPr fontAlgn="b"/>
            <a:r>
              <a:rPr lang="en-US" sz="2000" b="1" dirty="0"/>
              <a:t>Netherlands</a:t>
            </a:r>
          </a:p>
          <a:p>
            <a:pPr fontAlgn="b"/>
            <a:r>
              <a:rPr lang="en-US" sz="2000" b="1" dirty="0"/>
              <a:t>New Zealand</a:t>
            </a:r>
          </a:p>
          <a:p>
            <a:pPr fontAlgn="b"/>
            <a:r>
              <a:rPr lang="en-US" sz="2000" b="1" dirty="0"/>
              <a:t>Nicaragua</a:t>
            </a:r>
          </a:p>
          <a:p>
            <a:pPr fontAlgn="b"/>
            <a:r>
              <a:rPr lang="en-US" sz="2000" b="1" dirty="0"/>
              <a:t>Norway</a:t>
            </a:r>
          </a:p>
          <a:p>
            <a:pPr fontAlgn="b"/>
            <a:r>
              <a:rPr lang="en-GB" sz="2000" b="1" dirty="0"/>
              <a:t>Poland</a:t>
            </a:r>
          </a:p>
          <a:p>
            <a:pPr fontAlgn="b"/>
            <a:r>
              <a:rPr lang="en-GB" sz="2000" b="1" dirty="0"/>
              <a:t>Qatar</a:t>
            </a:r>
          </a:p>
          <a:p>
            <a:pPr fontAlgn="b"/>
            <a:r>
              <a:rPr lang="en-GB" sz="2000" b="1" dirty="0"/>
              <a:t>Samoa</a:t>
            </a:r>
          </a:p>
          <a:p>
            <a:pPr fontAlgn="b"/>
            <a:r>
              <a:rPr lang="en-GB" sz="2000" b="1" dirty="0"/>
              <a:t>Singapore</a:t>
            </a:r>
          </a:p>
          <a:p>
            <a:pPr fontAlgn="b"/>
            <a:r>
              <a:rPr lang="en-GB" sz="2000" b="1" dirty="0"/>
              <a:t>Slovakia</a:t>
            </a:r>
          </a:p>
          <a:p>
            <a:pPr fontAlgn="b"/>
            <a:r>
              <a:rPr lang="en-GB" sz="2000" b="1" dirty="0"/>
              <a:t>Slovenia</a:t>
            </a:r>
          </a:p>
          <a:p>
            <a:pPr fontAlgn="b"/>
            <a:r>
              <a:rPr lang="en-GB" sz="2000" b="1" dirty="0"/>
              <a:t>Sweden</a:t>
            </a:r>
          </a:p>
          <a:p>
            <a:pPr fontAlgn="b"/>
            <a:r>
              <a:rPr lang="en-GB" sz="2000" b="1" dirty="0"/>
              <a:t>Switzerland</a:t>
            </a:r>
          </a:p>
          <a:p>
            <a:pPr fontAlgn="b"/>
            <a:r>
              <a:rPr lang="en-GB" sz="2000" b="1" dirty="0"/>
              <a:t>Tuvalu</a:t>
            </a:r>
          </a:p>
          <a:p>
            <a:pPr marL="365125" indent="-365125" defTabSz="973138">
              <a:lnSpc>
                <a:spcPct val="80000"/>
              </a:lnSpc>
              <a:spcBef>
                <a:spcPct val="20000"/>
              </a:spcBef>
            </a:pPr>
            <a:endParaRPr lang="en-US" altLang="en-US" sz="1600" b="1" dirty="0"/>
          </a:p>
          <a:p>
            <a:pPr marL="365125" indent="-365125" defTabSz="973138">
              <a:lnSpc>
                <a:spcPct val="80000"/>
              </a:lnSpc>
              <a:spcBef>
                <a:spcPct val="20000"/>
              </a:spcBef>
            </a:pPr>
            <a:endParaRPr lang="en-US" altLang="en-US" sz="1600"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6"/>
          <p:cNvSpPr>
            <a:spLocks noGrp="1" noChangeArrowheads="1"/>
          </p:cNvSpPr>
          <p:nvPr>
            <p:ph type="sldNum" sz="quarter" idx="12"/>
          </p:nvPr>
        </p:nvSpPr>
        <p:spPr>
          <a:noFill/>
        </p:spPr>
        <p:txBody>
          <a:bodyPr/>
          <a:lstStyle/>
          <a:p>
            <a:r>
              <a:rPr lang="en-GB" altLang="en-US">
                <a:latin typeface="Calibri" pitchFamily="34" charset="0"/>
              </a:rPr>
              <a:t>2</a:t>
            </a:r>
          </a:p>
        </p:txBody>
      </p:sp>
      <p:sp>
        <p:nvSpPr>
          <p:cNvPr id="20482" name="Text Box 7"/>
          <p:cNvSpPr txBox="1">
            <a:spLocks noChangeArrowheads="1"/>
          </p:cNvSpPr>
          <p:nvPr/>
        </p:nvSpPr>
        <p:spPr bwMode="auto">
          <a:xfrm>
            <a:off x="1127125" y="5347828"/>
            <a:ext cx="184150" cy="381397"/>
          </a:xfrm>
          <a:prstGeom prst="rect">
            <a:avLst/>
          </a:prstGeom>
          <a:noFill/>
          <a:ln w="9525">
            <a:noFill/>
            <a:miter lim="800000"/>
            <a:headEnd/>
            <a:tailEnd/>
          </a:ln>
        </p:spPr>
        <p:txBody>
          <a:bodyPr wrap="none">
            <a:spAutoFit/>
          </a:bodyPr>
          <a:lstStyle/>
          <a:p>
            <a:endParaRPr lang="en-US" altLang="en-US" sz="1800">
              <a:latin typeface="Arial" charset="0"/>
            </a:endParaRPr>
          </a:p>
        </p:txBody>
      </p:sp>
      <p:graphicFrame>
        <p:nvGraphicFramePr>
          <p:cNvPr id="19498" name="Group 42"/>
          <p:cNvGraphicFramePr>
            <a:graphicFrameLocks noGrp="1"/>
          </p:cNvGraphicFramePr>
          <p:nvPr>
            <p:extLst>
              <p:ext uri="{D42A27DB-BD31-4B8C-83A1-F6EECF244321}">
                <p14:modId xmlns:p14="http://schemas.microsoft.com/office/powerpoint/2010/main" val="2642980361"/>
              </p:ext>
            </p:extLst>
          </p:nvPr>
        </p:nvGraphicFramePr>
        <p:xfrm>
          <a:off x="152400" y="2610060"/>
          <a:ext cx="7289801" cy="2258190"/>
        </p:xfrm>
        <a:graphic>
          <a:graphicData uri="http://schemas.openxmlformats.org/drawingml/2006/table">
            <a:tbl>
              <a:tblPr/>
              <a:tblGrid>
                <a:gridCol w="1955801">
                  <a:extLst>
                    <a:ext uri="{9D8B030D-6E8A-4147-A177-3AD203B41FA5}">
                      <a16:colId xmlns:a16="http://schemas.microsoft.com/office/drawing/2014/main" val="20000"/>
                    </a:ext>
                  </a:extLst>
                </a:gridCol>
                <a:gridCol w="1219200">
                  <a:extLst>
                    <a:ext uri="{9D8B030D-6E8A-4147-A177-3AD203B41FA5}">
                      <a16:colId xmlns:a16="http://schemas.microsoft.com/office/drawing/2014/main" val="20001"/>
                    </a:ext>
                  </a:extLst>
                </a:gridCol>
                <a:gridCol w="1447800">
                  <a:extLst>
                    <a:ext uri="{9D8B030D-6E8A-4147-A177-3AD203B41FA5}">
                      <a16:colId xmlns:a16="http://schemas.microsoft.com/office/drawing/2014/main" val="20002"/>
                    </a:ext>
                  </a:extLst>
                </a:gridCol>
                <a:gridCol w="1371600">
                  <a:extLst>
                    <a:ext uri="{9D8B030D-6E8A-4147-A177-3AD203B41FA5}">
                      <a16:colId xmlns:a16="http://schemas.microsoft.com/office/drawing/2014/main" val="20003"/>
                    </a:ext>
                  </a:extLst>
                </a:gridCol>
                <a:gridCol w="1295400">
                  <a:extLst>
                    <a:ext uri="{9D8B030D-6E8A-4147-A177-3AD203B41FA5}">
                      <a16:colId xmlns:a16="http://schemas.microsoft.com/office/drawing/2014/main" val="20004"/>
                    </a:ext>
                  </a:extLst>
                </a:gridCol>
              </a:tblGrid>
              <a:tr h="499059">
                <a:tc>
                  <a:txBody>
                    <a:bodyPr/>
                    <a:lstStyle>
                      <a:lvl1pPr eaLnBrk="0" hangingPunct="0">
                        <a:spcBef>
                          <a:spcPct val="20000"/>
                        </a:spcBef>
                        <a:defRPr sz="2800">
                          <a:solidFill>
                            <a:schemeClr val="tx1"/>
                          </a:solidFill>
                          <a:latin typeface="Arial" charset="0"/>
                          <a:cs typeface="Arial" charset="0"/>
                        </a:defRPr>
                      </a:lvl1pPr>
                      <a:lvl2pPr marL="37931725" indent="-3747452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Calibri" pitchFamily="34" charset="0"/>
                        <a:cs typeface="Arial" charset="0"/>
                      </a:endParaRPr>
                    </a:p>
                  </a:txBody>
                  <a:tcPr marT="47559" marB="47559"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marL="37931725" indent="-3747452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US" altLang="en-US" sz="1600" b="1" i="0" u="none" strike="noStrike" cap="none" normalizeH="0" baseline="0" dirty="0">
                          <a:ln>
                            <a:noFill/>
                          </a:ln>
                          <a:solidFill>
                            <a:schemeClr val="tx1"/>
                          </a:solidFill>
                          <a:effectLst/>
                          <a:latin typeface="Calibri" pitchFamily="34" charset="0"/>
                          <a:cs typeface="Arial" charset="0"/>
                        </a:rPr>
                        <a:t>31 Dec 2016</a:t>
                      </a:r>
                    </a:p>
                  </a:txBody>
                  <a:tcPr marT="47559" marB="47559"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marL="37931725" indent="-3747452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US" altLang="en-US" sz="1600" b="1" i="0" u="none" strike="noStrike" cap="none" normalizeH="0" baseline="0" dirty="0">
                          <a:ln>
                            <a:noFill/>
                          </a:ln>
                          <a:solidFill>
                            <a:schemeClr val="tx1"/>
                          </a:solidFill>
                          <a:effectLst/>
                          <a:latin typeface="Calibri" pitchFamily="34" charset="0"/>
                          <a:cs typeface="Arial" charset="0"/>
                        </a:rPr>
                        <a:t>30 Apr 2017</a:t>
                      </a:r>
                    </a:p>
                  </a:txBody>
                  <a:tcPr marT="47559" marB="47559"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marL="37931725" indent="-3747452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US" altLang="en-US" sz="1600" b="1" i="0" u="none" strike="noStrike" cap="none" normalizeH="0" baseline="0" dirty="0">
                          <a:ln>
                            <a:noFill/>
                          </a:ln>
                          <a:solidFill>
                            <a:schemeClr val="tx1"/>
                          </a:solidFill>
                          <a:effectLst/>
                          <a:latin typeface="Calibri" pitchFamily="34" charset="0"/>
                          <a:cs typeface="Arial" charset="0"/>
                        </a:rPr>
                        <a:t>31 Dec 2017</a:t>
                      </a:r>
                    </a:p>
                  </a:txBody>
                  <a:tcPr marT="47559" marB="47559"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marL="37931725" indent="-3747452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US" altLang="en-US" sz="1600" b="1" i="0" u="none" strike="noStrike" cap="none" normalizeH="0" baseline="0" dirty="0">
                          <a:ln>
                            <a:noFill/>
                          </a:ln>
                          <a:solidFill>
                            <a:schemeClr val="tx1"/>
                          </a:solidFill>
                          <a:effectLst/>
                          <a:latin typeface="Calibri" pitchFamily="34" charset="0"/>
                          <a:cs typeface="Arial" charset="0"/>
                        </a:rPr>
                        <a:t>30 Apr 2018</a:t>
                      </a:r>
                    </a:p>
                  </a:txBody>
                  <a:tcPr marT="47559" marB="47559"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81000">
                <a:tc>
                  <a:txBody>
                    <a:bodyPr/>
                    <a:lstStyle>
                      <a:lvl1pPr eaLnBrk="0" hangingPunct="0">
                        <a:spcBef>
                          <a:spcPct val="20000"/>
                        </a:spcBef>
                        <a:defRPr sz="2800">
                          <a:solidFill>
                            <a:schemeClr val="tx1"/>
                          </a:solidFill>
                          <a:latin typeface="Arial" charset="0"/>
                          <a:cs typeface="Arial" charset="0"/>
                        </a:defRPr>
                      </a:lvl1pPr>
                      <a:lvl2pPr marL="37931725" indent="-3747452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600" b="0" i="0" u="none" strike="noStrike" cap="none" normalizeH="0" baseline="0" dirty="0">
                          <a:ln>
                            <a:noFill/>
                          </a:ln>
                          <a:solidFill>
                            <a:schemeClr val="tx1"/>
                          </a:solidFill>
                          <a:effectLst/>
                          <a:latin typeface="Calibri" pitchFamily="34" charset="0"/>
                          <a:cs typeface="Arial" charset="0"/>
                        </a:rPr>
                        <a:t>Prior year’s balance*</a:t>
                      </a:r>
                    </a:p>
                  </a:txBody>
                  <a:tcPr marT="47559" marB="47559"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marL="37931725" indent="-3747452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US" altLang="en-US" sz="1600" b="0" i="0" u="none" strike="noStrike" cap="none" normalizeH="0" baseline="0" dirty="0">
                          <a:ln>
                            <a:noFill/>
                          </a:ln>
                          <a:solidFill>
                            <a:schemeClr val="tx1"/>
                          </a:solidFill>
                          <a:effectLst/>
                          <a:latin typeface="Calibri" pitchFamily="34" charset="0"/>
                          <a:cs typeface="Arial" charset="0"/>
                        </a:rPr>
                        <a:t>533</a:t>
                      </a:r>
                    </a:p>
                  </a:txBody>
                  <a:tcPr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marL="37931725" indent="-3747452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14400" rtl="0" eaLnBrk="0" fontAlgn="base" latinLnBrk="0" hangingPunct="0">
                        <a:lnSpc>
                          <a:spcPct val="100000"/>
                        </a:lnSpc>
                        <a:spcBef>
                          <a:spcPct val="20000"/>
                        </a:spcBef>
                        <a:spcAft>
                          <a:spcPct val="0"/>
                        </a:spcAft>
                        <a:buClrTx/>
                        <a:buSzTx/>
                        <a:buFontTx/>
                        <a:buNone/>
                        <a:tabLst/>
                        <a:defRPr/>
                      </a:pPr>
                      <a:r>
                        <a:rPr kumimoji="0" lang="en-US" altLang="en-US" sz="1600" b="0" i="0" u="none" strike="noStrike" cap="none" normalizeH="0" baseline="0" dirty="0">
                          <a:ln>
                            <a:noFill/>
                          </a:ln>
                          <a:solidFill>
                            <a:schemeClr val="tx1"/>
                          </a:solidFill>
                          <a:effectLst/>
                          <a:latin typeface="Calibri" pitchFamily="34" charset="0"/>
                          <a:cs typeface="Arial" charset="0"/>
                        </a:rPr>
                        <a:t>409</a:t>
                      </a:r>
                    </a:p>
                  </a:txBody>
                  <a:tcPr marT="47559" marB="47559"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marL="37931725" indent="-3747452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US" altLang="en-US" sz="1600" b="0" i="0" u="none" strike="noStrike" cap="none" normalizeH="0" baseline="0" dirty="0">
                          <a:ln>
                            <a:noFill/>
                          </a:ln>
                          <a:solidFill>
                            <a:schemeClr val="tx1"/>
                          </a:solidFill>
                          <a:effectLst/>
                          <a:latin typeface="Calibri" pitchFamily="34" charset="0"/>
                          <a:cs typeface="Arial" charset="0"/>
                        </a:rPr>
                        <a:t>409</a:t>
                      </a:r>
                    </a:p>
                  </a:txBody>
                  <a:tcPr marT="47559" marB="47559"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marL="37931725" indent="-3747452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US" altLang="en-US" sz="1600" b="0" i="0" u="none" strike="noStrike" cap="none" normalizeH="0" baseline="0" dirty="0">
                          <a:ln>
                            <a:noFill/>
                          </a:ln>
                          <a:solidFill>
                            <a:schemeClr val="tx1"/>
                          </a:solidFill>
                          <a:effectLst/>
                          <a:latin typeface="Calibri" pitchFamily="34" charset="0"/>
                          <a:cs typeface="Arial" charset="0"/>
                        </a:rPr>
                        <a:t>531</a:t>
                      </a:r>
                    </a:p>
                  </a:txBody>
                  <a:tcPr marT="47559" marB="47559"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9328">
                <a:tc>
                  <a:txBody>
                    <a:bodyPr/>
                    <a:lstStyle>
                      <a:lvl1pPr eaLnBrk="0" hangingPunct="0">
                        <a:spcBef>
                          <a:spcPct val="20000"/>
                        </a:spcBef>
                        <a:defRPr sz="2800">
                          <a:solidFill>
                            <a:schemeClr val="tx1"/>
                          </a:solidFill>
                          <a:latin typeface="Arial" charset="0"/>
                          <a:cs typeface="Arial" charset="0"/>
                        </a:defRPr>
                      </a:lvl1pPr>
                      <a:lvl2pPr marL="37931725" indent="-3747452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600" b="0" i="0" u="none" strike="noStrike" cap="none" normalizeH="0" baseline="0" dirty="0">
                          <a:ln>
                            <a:noFill/>
                          </a:ln>
                          <a:solidFill>
                            <a:schemeClr val="tx1"/>
                          </a:solidFill>
                          <a:effectLst/>
                          <a:latin typeface="Calibri" pitchFamily="34" charset="0"/>
                          <a:cs typeface="Arial" charset="0"/>
                        </a:rPr>
                        <a:t>Assessments</a:t>
                      </a:r>
                    </a:p>
                  </a:txBody>
                  <a:tcPr marT="47559" marB="47559"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marL="37931725" indent="-3747452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US" altLang="en-US" sz="1600" b="0" i="0" u="none" strike="noStrike" cap="none" normalizeH="0" baseline="0" dirty="0">
                          <a:ln>
                            <a:noFill/>
                          </a:ln>
                          <a:solidFill>
                            <a:schemeClr val="tx1"/>
                          </a:solidFill>
                          <a:effectLst/>
                          <a:latin typeface="Calibri" pitchFamily="34" charset="0"/>
                          <a:cs typeface="Arial" charset="0"/>
                        </a:rPr>
                        <a:t>2,549</a:t>
                      </a:r>
                    </a:p>
                  </a:txBody>
                  <a:tcPr marT="47559" marB="47559"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marL="37931725" indent="-3747452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US" altLang="en-US" sz="1600" b="0" i="0" u="none" strike="noStrike" cap="none" normalizeH="0" baseline="0" dirty="0">
                          <a:ln>
                            <a:noFill/>
                          </a:ln>
                          <a:solidFill>
                            <a:schemeClr val="tx1"/>
                          </a:solidFill>
                          <a:effectLst/>
                          <a:latin typeface="Calibri" pitchFamily="34" charset="0"/>
                          <a:cs typeface="Arial" charset="0"/>
                        </a:rPr>
                        <a:t>2,578</a:t>
                      </a:r>
                    </a:p>
                  </a:txBody>
                  <a:tcPr marT="47559" marB="47559"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marL="37931725" indent="-3747452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14400" rtl="0" eaLnBrk="0" fontAlgn="base" latinLnBrk="0" hangingPunct="0">
                        <a:lnSpc>
                          <a:spcPct val="100000"/>
                        </a:lnSpc>
                        <a:spcBef>
                          <a:spcPct val="20000"/>
                        </a:spcBef>
                        <a:spcAft>
                          <a:spcPct val="0"/>
                        </a:spcAft>
                        <a:buClrTx/>
                        <a:buSzTx/>
                        <a:buFontTx/>
                        <a:buNone/>
                        <a:tabLst/>
                        <a:defRPr/>
                      </a:pPr>
                      <a:r>
                        <a:rPr kumimoji="0" lang="en-US" altLang="en-US" sz="1600" b="0" i="0" u="none" strike="noStrike" cap="none" normalizeH="0" baseline="0" dirty="0">
                          <a:ln>
                            <a:noFill/>
                          </a:ln>
                          <a:solidFill>
                            <a:schemeClr val="tx1"/>
                          </a:solidFill>
                          <a:effectLst/>
                          <a:latin typeface="Calibri" pitchFamily="34" charset="0"/>
                          <a:cs typeface="Arial" charset="0"/>
                        </a:rPr>
                        <a:t>2,578</a:t>
                      </a:r>
                    </a:p>
                  </a:txBody>
                  <a:tcPr marT="47559" marB="47559"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marL="37931725" indent="-3747452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US" altLang="en-US" sz="1600" b="0" i="0" u="none" strike="noStrike" cap="none" normalizeH="0" baseline="0" dirty="0">
                          <a:ln>
                            <a:noFill/>
                          </a:ln>
                          <a:solidFill>
                            <a:schemeClr val="tx1"/>
                          </a:solidFill>
                          <a:effectLst/>
                          <a:latin typeface="Calibri" pitchFamily="34" charset="0"/>
                          <a:cs typeface="Arial" charset="0"/>
                        </a:rPr>
                        <a:t>2,487</a:t>
                      </a:r>
                    </a:p>
                  </a:txBody>
                  <a:tcPr marT="47559" marB="47559"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extLst>
                  <a:ext uri="{0D108BD9-81ED-4DB2-BD59-A6C34878D82A}">
                    <a16:rowId xmlns:a16="http://schemas.microsoft.com/office/drawing/2014/main" val="10002"/>
                  </a:ext>
                </a:extLst>
              </a:tr>
              <a:tr h="369328">
                <a:tc>
                  <a:txBody>
                    <a:bodyPr/>
                    <a:lstStyle>
                      <a:lvl1pPr eaLnBrk="0" hangingPunct="0">
                        <a:spcBef>
                          <a:spcPct val="20000"/>
                        </a:spcBef>
                        <a:defRPr sz="2800">
                          <a:solidFill>
                            <a:schemeClr val="tx1"/>
                          </a:solidFill>
                          <a:latin typeface="Arial" charset="0"/>
                          <a:cs typeface="Arial" charset="0"/>
                        </a:defRPr>
                      </a:lvl1pPr>
                      <a:lvl2pPr marL="37931725" indent="-3747452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600" b="0" i="0" u="none" strike="noStrike" cap="none" normalizeH="0" baseline="0" dirty="0">
                          <a:ln>
                            <a:noFill/>
                          </a:ln>
                          <a:solidFill>
                            <a:schemeClr val="tx1"/>
                          </a:solidFill>
                          <a:effectLst/>
                          <a:latin typeface="Calibri" pitchFamily="34" charset="0"/>
                          <a:cs typeface="Arial" charset="0"/>
                        </a:rPr>
                        <a:t>Payments received</a:t>
                      </a:r>
                    </a:p>
                  </a:txBody>
                  <a:tcPr marT="47559" marB="47559"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marL="37931725" indent="-3747452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US" altLang="en-US" sz="1600" b="0" i="0" u="none" strike="noStrike" cap="none" normalizeH="0" baseline="0" dirty="0">
                          <a:ln>
                            <a:noFill/>
                          </a:ln>
                          <a:solidFill>
                            <a:schemeClr val="tx1"/>
                          </a:solidFill>
                          <a:effectLst/>
                          <a:latin typeface="Calibri" pitchFamily="34" charset="0"/>
                          <a:cs typeface="Arial" charset="0"/>
                        </a:rPr>
                        <a:t>2,673</a:t>
                      </a:r>
                    </a:p>
                  </a:txBody>
                  <a:tcPr marT="47559" marB="47559"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marL="37931725" indent="-3747452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US" altLang="en-US" sz="1600" b="0" i="0" u="none" strike="noStrike" cap="none" normalizeH="0" baseline="0" dirty="0">
                          <a:ln>
                            <a:noFill/>
                          </a:ln>
                          <a:solidFill>
                            <a:schemeClr val="tx1"/>
                          </a:solidFill>
                          <a:effectLst/>
                          <a:latin typeface="Calibri" pitchFamily="34" charset="0"/>
                          <a:cs typeface="Arial" charset="0"/>
                        </a:rPr>
                        <a:t>1,592</a:t>
                      </a:r>
                    </a:p>
                  </a:txBody>
                  <a:tcPr marT="47559" marB="47559"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marL="37931725" indent="-3747452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US" altLang="en-US" sz="1600" b="0" i="0" u="none" strike="noStrike" cap="none" normalizeH="0" baseline="0" dirty="0">
                          <a:ln>
                            <a:noFill/>
                          </a:ln>
                          <a:solidFill>
                            <a:schemeClr val="tx1"/>
                          </a:solidFill>
                          <a:effectLst/>
                          <a:latin typeface="Calibri" pitchFamily="34" charset="0"/>
                          <a:cs typeface="Arial" charset="0"/>
                        </a:rPr>
                        <a:t>2,456</a:t>
                      </a:r>
                    </a:p>
                  </a:txBody>
                  <a:tcPr marT="47559" marB="47559" horzOverflow="overflow">
                    <a:lnL>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marL="37931725" indent="-3747452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US" altLang="en-US" sz="1600" b="0" i="0" u="none" strike="noStrike" cap="none" normalizeH="0" baseline="0" dirty="0">
                          <a:ln>
                            <a:noFill/>
                          </a:ln>
                          <a:solidFill>
                            <a:schemeClr val="tx1"/>
                          </a:solidFill>
                          <a:effectLst/>
                          <a:latin typeface="Calibri" pitchFamily="34" charset="0"/>
                          <a:cs typeface="Arial" charset="0"/>
                        </a:rPr>
                        <a:t>1,457</a:t>
                      </a:r>
                    </a:p>
                  </a:txBody>
                  <a:tcPr marT="47559" marB="47559"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3"/>
                  </a:ext>
                </a:extLst>
              </a:tr>
              <a:tr h="639475">
                <a:tc>
                  <a:txBody>
                    <a:bodyPr/>
                    <a:lstStyle>
                      <a:lvl1pPr eaLnBrk="0" hangingPunct="0">
                        <a:spcBef>
                          <a:spcPct val="20000"/>
                        </a:spcBef>
                        <a:defRPr sz="2800">
                          <a:solidFill>
                            <a:schemeClr val="tx1"/>
                          </a:solidFill>
                          <a:latin typeface="Arial" charset="0"/>
                          <a:cs typeface="Arial" charset="0"/>
                        </a:defRPr>
                      </a:lvl1pPr>
                      <a:lvl2pPr marL="37931725" indent="-3747452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600" b="0" i="0" u="none" strike="noStrike" cap="none" normalizeH="0" baseline="0" dirty="0">
                          <a:ln>
                            <a:noFill/>
                          </a:ln>
                          <a:solidFill>
                            <a:schemeClr val="tx1"/>
                          </a:solidFill>
                          <a:effectLst/>
                          <a:latin typeface="Calibri" pitchFamily="34" charset="0"/>
                          <a:cs typeface="Arial" charset="0"/>
                        </a:rPr>
                        <a:t>Unpaid assessments</a:t>
                      </a:r>
                    </a:p>
                  </a:txBody>
                  <a:tcPr marT="47559" marB="47559"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marL="37931725" indent="-3747452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US" altLang="en-US" sz="1600" b="0" i="0" u="none" strike="noStrike" cap="none" normalizeH="0" baseline="0" dirty="0">
                          <a:ln>
                            <a:noFill/>
                          </a:ln>
                          <a:solidFill>
                            <a:schemeClr val="tx1"/>
                          </a:solidFill>
                          <a:effectLst/>
                          <a:latin typeface="Calibri" pitchFamily="34" charset="0"/>
                          <a:cs typeface="Arial" charset="0"/>
                        </a:rPr>
                        <a:t>409</a:t>
                      </a:r>
                    </a:p>
                  </a:txBody>
                  <a:tcPr marT="47559" marB="47559"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marL="37931725" indent="-3747452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US" altLang="en-US" sz="1600" b="0" i="0" u="none" strike="noStrike" cap="none" normalizeH="0" baseline="0" dirty="0">
                          <a:ln>
                            <a:noFill/>
                          </a:ln>
                          <a:solidFill>
                            <a:schemeClr val="tx1"/>
                          </a:solidFill>
                          <a:effectLst/>
                          <a:latin typeface="Calibri" pitchFamily="34" charset="0"/>
                          <a:cs typeface="Arial" charset="0"/>
                        </a:rPr>
                        <a:t>1,395</a:t>
                      </a:r>
                    </a:p>
                  </a:txBody>
                  <a:tcPr marT="47559" marB="47559"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marL="37931725" indent="-3747452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US" altLang="en-US" sz="1600" b="0" i="0" u="none" strike="noStrike" cap="none" normalizeH="0" baseline="0" dirty="0">
                          <a:ln>
                            <a:noFill/>
                          </a:ln>
                          <a:solidFill>
                            <a:schemeClr val="tx1"/>
                          </a:solidFill>
                          <a:effectLst/>
                          <a:latin typeface="Calibri" pitchFamily="34" charset="0"/>
                          <a:cs typeface="Arial" charset="0"/>
                        </a:rPr>
                        <a:t>531</a:t>
                      </a:r>
                    </a:p>
                  </a:txBody>
                  <a:tcPr marT="47559" marB="47559"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marL="37931725" indent="-37474525"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US" altLang="en-US" sz="1600" b="0" i="0" u="none" strike="noStrike" cap="none" normalizeH="0" baseline="0" dirty="0">
                          <a:ln>
                            <a:noFill/>
                          </a:ln>
                          <a:solidFill>
                            <a:schemeClr val="tx1"/>
                          </a:solidFill>
                          <a:effectLst/>
                          <a:latin typeface="Calibri" pitchFamily="34" charset="0"/>
                          <a:cs typeface="Arial" charset="0"/>
                        </a:rPr>
                        <a:t>1,561</a:t>
                      </a:r>
                    </a:p>
                  </a:txBody>
                  <a:tcPr marT="47559" marB="47559"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
        <p:nvSpPr>
          <p:cNvPr id="20508" name="Text Box 55"/>
          <p:cNvSpPr txBox="1">
            <a:spLocks noChangeArrowheads="1"/>
          </p:cNvSpPr>
          <p:nvPr/>
        </p:nvSpPr>
        <p:spPr bwMode="auto">
          <a:xfrm>
            <a:off x="228600" y="6102368"/>
            <a:ext cx="1752600" cy="350028"/>
          </a:xfrm>
          <a:prstGeom prst="rect">
            <a:avLst/>
          </a:prstGeom>
          <a:noFill/>
          <a:ln w="9525">
            <a:noFill/>
            <a:miter lim="800000"/>
            <a:headEnd/>
            <a:tailEnd/>
          </a:ln>
        </p:spPr>
        <p:txBody>
          <a:bodyPr>
            <a:spAutoFit/>
          </a:bodyPr>
          <a:lstStyle/>
          <a:p>
            <a:r>
              <a:rPr lang="en-US" altLang="en-US" sz="1600"/>
              <a:t>* As at 1 January</a:t>
            </a:r>
          </a:p>
        </p:txBody>
      </p:sp>
      <p:pic>
        <p:nvPicPr>
          <p:cNvPr id="20509" name="Picture 56"/>
          <p:cNvPicPr>
            <a:picLocks noChangeAspect="1" noChangeArrowheads="1"/>
          </p:cNvPicPr>
          <p:nvPr/>
        </p:nvPicPr>
        <p:blipFill>
          <a:blip r:embed="rId2"/>
          <a:srcRect/>
          <a:stretch>
            <a:fillRect/>
          </a:stretch>
        </p:blipFill>
        <p:spPr bwMode="auto">
          <a:xfrm>
            <a:off x="7772400" y="396258"/>
            <a:ext cx="1066800" cy="998900"/>
          </a:xfrm>
          <a:prstGeom prst="rect">
            <a:avLst/>
          </a:prstGeom>
          <a:noFill/>
          <a:ln w="9525">
            <a:noFill/>
            <a:miter lim="800000"/>
            <a:headEnd/>
            <a:tailEnd/>
          </a:ln>
        </p:spPr>
      </p:pic>
      <p:sp>
        <p:nvSpPr>
          <p:cNvPr id="20510" name="Rectangle 48"/>
          <p:cNvSpPr>
            <a:spLocks/>
          </p:cNvSpPr>
          <p:nvPr/>
        </p:nvSpPr>
        <p:spPr bwMode="auto">
          <a:xfrm>
            <a:off x="7543800" y="209687"/>
            <a:ext cx="76200" cy="6764448"/>
          </a:xfrm>
          <a:prstGeom prst="rect">
            <a:avLst/>
          </a:prstGeom>
          <a:solidFill>
            <a:srgbClr val="C00000"/>
          </a:solidFill>
          <a:ln w="9525">
            <a:noFill/>
            <a:miter lim="800000"/>
            <a:headEnd/>
            <a:tailEnd/>
          </a:ln>
        </p:spPr>
        <p:txBody>
          <a:bodyPr lIns="182880" rIns="182880" anchor="ctr"/>
          <a:lstStyle/>
          <a:p>
            <a:pPr>
              <a:spcAft>
                <a:spcPts val="1000"/>
              </a:spcAft>
            </a:pPr>
            <a:endParaRPr lang="en-US" altLang="ja-JP" sz="800" i="1">
              <a:solidFill>
                <a:srgbClr val="FFFFFF"/>
              </a:solidFill>
              <a:latin typeface="Cambria" pitchFamily="18" charset="0"/>
              <a:ea typeface="SimSun" pitchFamily="2" charset="-122"/>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p:txBody>
      </p:sp>
      <p:sp>
        <p:nvSpPr>
          <p:cNvPr id="20511" name="Text Box 6"/>
          <p:cNvSpPr txBox="1">
            <a:spLocks noChangeArrowheads="1"/>
          </p:cNvSpPr>
          <p:nvPr/>
        </p:nvSpPr>
        <p:spPr bwMode="auto">
          <a:xfrm>
            <a:off x="7664450" y="1505779"/>
            <a:ext cx="1441450" cy="475509"/>
          </a:xfrm>
          <a:prstGeom prst="rect">
            <a:avLst/>
          </a:prstGeom>
          <a:noFill/>
          <a:ln w="9525">
            <a:noFill/>
            <a:miter lim="800000"/>
            <a:headEnd/>
            <a:tailEnd/>
          </a:ln>
        </p:spPr>
        <p:txBody>
          <a:bodyPr wrap="none">
            <a:spAutoFit/>
          </a:bodyPr>
          <a:lstStyle/>
          <a:p>
            <a:r>
              <a:rPr lang="en-US" altLang="zh-CN" sz="1200" b="1" i="1">
                <a:solidFill>
                  <a:srgbClr val="336699"/>
                </a:solidFill>
                <a:ea typeface="SimSun" pitchFamily="2" charset="-122"/>
              </a:rPr>
              <a:t>The United Nations </a:t>
            </a:r>
            <a:br>
              <a:rPr lang="en-US" altLang="zh-CN" sz="1200" b="1" i="1">
                <a:solidFill>
                  <a:srgbClr val="336699"/>
                </a:solidFill>
                <a:ea typeface="SimSun" pitchFamily="2" charset="-122"/>
              </a:rPr>
            </a:br>
            <a:r>
              <a:rPr lang="en-US" altLang="zh-CN" sz="1200" b="1" i="1">
                <a:solidFill>
                  <a:srgbClr val="336699"/>
                </a:solidFill>
                <a:ea typeface="SimSun" pitchFamily="2" charset="-122"/>
              </a:rPr>
              <a:t>Financial Situation</a:t>
            </a:r>
            <a:endParaRPr lang="en-GB" altLang="en-US" sz="1200" b="1" i="1">
              <a:solidFill>
                <a:srgbClr val="336699"/>
              </a:solidFill>
            </a:endParaRPr>
          </a:p>
        </p:txBody>
      </p:sp>
      <p:sp>
        <p:nvSpPr>
          <p:cNvPr id="20512" name="Text Box 59"/>
          <p:cNvSpPr txBox="1">
            <a:spLocks noChangeArrowheads="1"/>
          </p:cNvSpPr>
          <p:nvPr/>
        </p:nvSpPr>
        <p:spPr bwMode="auto">
          <a:xfrm>
            <a:off x="152400" y="208035"/>
            <a:ext cx="7433702" cy="584775"/>
          </a:xfrm>
          <a:prstGeom prst="rect">
            <a:avLst/>
          </a:prstGeom>
          <a:noFill/>
          <a:ln w="9525">
            <a:noFill/>
            <a:miter lim="800000"/>
            <a:headEnd/>
            <a:tailEnd/>
          </a:ln>
        </p:spPr>
        <p:txBody>
          <a:bodyPr wrap="none">
            <a:spAutoFit/>
          </a:bodyPr>
          <a:lstStyle/>
          <a:p>
            <a:r>
              <a:rPr lang="en-GB" altLang="en-US" sz="3200" dirty="0"/>
              <a:t>Chart 2 - </a:t>
            </a:r>
            <a:r>
              <a:rPr lang="en-GB" altLang="en-US" sz="3200" dirty="0">
                <a:solidFill>
                  <a:srgbClr val="CC0000"/>
                </a:solidFill>
              </a:rPr>
              <a:t>Regular Budget Assessment Status</a:t>
            </a:r>
            <a:endParaRPr lang="en-GB" altLang="en-US" sz="3200" dirty="0"/>
          </a:p>
        </p:txBody>
      </p:sp>
      <p:sp>
        <p:nvSpPr>
          <p:cNvPr id="20513" name="Text Box 60"/>
          <p:cNvSpPr txBox="1">
            <a:spLocks noChangeArrowheads="1"/>
          </p:cNvSpPr>
          <p:nvPr/>
        </p:nvSpPr>
        <p:spPr bwMode="auto">
          <a:xfrm>
            <a:off x="204952" y="753185"/>
            <a:ext cx="2324100" cy="412768"/>
          </a:xfrm>
          <a:prstGeom prst="rect">
            <a:avLst/>
          </a:prstGeom>
          <a:noFill/>
          <a:ln w="9525">
            <a:noFill/>
            <a:miter lim="800000"/>
            <a:headEnd/>
            <a:tailEnd/>
          </a:ln>
        </p:spPr>
        <p:txBody>
          <a:bodyPr wrap="none">
            <a:spAutoFit/>
          </a:bodyPr>
          <a:lstStyle/>
          <a:p>
            <a:r>
              <a:rPr lang="en-US" altLang="en-US" sz="2000" dirty="0"/>
              <a:t>Actual (US$ millions)</a:t>
            </a:r>
          </a:p>
        </p:txBody>
      </p:sp>
      <p:grpSp>
        <p:nvGrpSpPr>
          <p:cNvPr id="20514" name="Group 99"/>
          <p:cNvGrpSpPr>
            <a:grpSpLocks/>
          </p:cNvGrpSpPr>
          <p:nvPr/>
        </p:nvGrpSpPr>
        <p:grpSpPr bwMode="auto">
          <a:xfrm>
            <a:off x="7658101" y="2190975"/>
            <a:ext cx="1162050" cy="630710"/>
            <a:chOff x="4824" y="1327"/>
            <a:chExt cx="732" cy="382"/>
          </a:xfrm>
        </p:grpSpPr>
        <p:grpSp>
          <p:nvGrpSpPr>
            <p:cNvPr id="20515" name="Group 98"/>
            <p:cNvGrpSpPr>
              <a:grpSpLocks/>
            </p:cNvGrpSpPr>
            <p:nvPr/>
          </p:nvGrpSpPr>
          <p:grpSpPr bwMode="auto">
            <a:xfrm>
              <a:off x="4830" y="1327"/>
              <a:ext cx="726" cy="382"/>
              <a:chOff x="4830" y="1327"/>
              <a:chExt cx="726" cy="382"/>
            </a:xfrm>
          </p:grpSpPr>
          <p:sp>
            <p:nvSpPr>
              <p:cNvPr id="20517" name="Text Box 92"/>
              <p:cNvSpPr txBox="1">
                <a:spLocks noChangeArrowheads="1"/>
              </p:cNvSpPr>
              <p:nvPr/>
            </p:nvSpPr>
            <p:spPr bwMode="auto">
              <a:xfrm>
                <a:off x="4830" y="1327"/>
                <a:ext cx="726" cy="173"/>
              </a:xfrm>
              <a:prstGeom prst="rect">
                <a:avLst/>
              </a:prstGeom>
              <a:noFill/>
              <a:ln w="9525">
                <a:noFill/>
                <a:miter lim="800000"/>
                <a:headEnd/>
                <a:tailEnd/>
              </a:ln>
            </p:spPr>
            <p:txBody>
              <a:bodyPr wrap="none">
                <a:spAutoFit/>
              </a:bodyPr>
              <a:lstStyle/>
              <a:p>
                <a:r>
                  <a:rPr lang="en-US" altLang="en-US" sz="1200" b="1">
                    <a:solidFill>
                      <a:srgbClr val="CC0000"/>
                    </a:solidFill>
                  </a:rPr>
                  <a:t>Regular budget</a:t>
                </a:r>
              </a:p>
            </p:txBody>
          </p:sp>
          <p:sp>
            <p:nvSpPr>
              <p:cNvPr id="20518" name="Text Box 94"/>
              <p:cNvSpPr txBox="1">
                <a:spLocks noChangeArrowheads="1"/>
              </p:cNvSpPr>
              <p:nvPr/>
            </p:nvSpPr>
            <p:spPr bwMode="auto">
              <a:xfrm>
                <a:off x="4830" y="1429"/>
                <a:ext cx="666" cy="173"/>
              </a:xfrm>
              <a:prstGeom prst="rect">
                <a:avLst/>
              </a:prstGeom>
              <a:noFill/>
              <a:ln w="9525">
                <a:noFill/>
                <a:miter lim="800000"/>
                <a:headEnd/>
                <a:tailEnd/>
              </a:ln>
            </p:spPr>
            <p:txBody>
              <a:bodyPr wrap="none">
                <a:spAutoFit/>
              </a:bodyPr>
              <a:lstStyle/>
              <a:p>
                <a:r>
                  <a:rPr lang="en-US" altLang="en-US" sz="1200" b="1">
                    <a:solidFill>
                      <a:srgbClr val="B2B2B2"/>
                    </a:solidFill>
                  </a:rPr>
                  <a:t>Peacekeeping</a:t>
                </a:r>
              </a:p>
            </p:txBody>
          </p:sp>
          <p:sp>
            <p:nvSpPr>
              <p:cNvPr id="20519" name="Text Box 95"/>
              <p:cNvSpPr txBox="1">
                <a:spLocks noChangeArrowheads="1"/>
              </p:cNvSpPr>
              <p:nvPr/>
            </p:nvSpPr>
            <p:spPr bwMode="auto">
              <a:xfrm>
                <a:off x="4830" y="1536"/>
                <a:ext cx="487" cy="173"/>
              </a:xfrm>
              <a:prstGeom prst="rect">
                <a:avLst/>
              </a:prstGeom>
              <a:noFill/>
              <a:ln w="9525">
                <a:noFill/>
                <a:miter lim="800000"/>
                <a:headEnd/>
                <a:tailEnd/>
              </a:ln>
            </p:spPr>
            <p:txBody>
              <a:bodyPr wrap="none">
                <a:spAutoFit/>
              </a:bodyPr>
              <a:lstStyle/>
              <a:p>
                <a:r>
                  <a:rPr lang="en-US" altLang="en-US" sz="1200" b="1">
                    <a:solidFill>
                      <a:srgbClr val="B2B2B2"/>
                    </a:solidFill>
                  </a:rPr>
                  <a:t>Tribunals</a:t>
                </a:r>
              </a:p>
            </p:txBody>
          </p:sp>
        </p:grpSp>
        <p:sp>
          <p:nvSpPr>
            <p:cNvPr id="20516" name="Rectangle 93"/>
            <p:cNvSpPr>
              <a:spLocks noChangeArrowheads="1"/>
            </p:cNvSpPr>
            <p:nvPr/>
          </p:nvSpPr>
          <p:spPr bwMode="auto">
            <a:xfrm flipH="1">
              <a:off x="4824" y="1392"/>
              <a:ext cx="48" cy="48"/>
            </a:xfrm>
            <a:prstGeom prst="rect">
              <a:avLst/>
            </a:prstGeom>
            <a:solidFill>
              <a:srgbClr val="CC0000"/>
            </a:solidFill>
            <a:ln w="9525">
              <a:solidFill>
                <a:srgbClr val="CC0000"/>
              </a:solidFill>
              <a:miter lim="800000"/>
              <a:headEnd/>
              <a:tailEnd/>
            </a:ln>
          </p:spPr>
          <p:txBody>
            <a:bodyPr wrap="none" anchor="ctr"/>
            <a:lstStyle/>
            <a:p>
              <a:endParaRPr lang="en-US" altLang="en-US" sz="1800"/>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6"/>
          <p:cNvSpPr txBox="1">
            <a:spLocks noGrp="1" noChangeArrowheads="1"/>
          </p:cNvSpPr>
          <p:nvPr/>
        </p:nvSpPr>
        <p:spPr bwMode="auto">
          <a:xfrm>
            <a:off x="6597650" y="6415627"/>
            <a:ext cx="2133600" cy="495322"/>
          </a:xfrm>
          <a:prstGeom prst="rect">
            <a:avLst/>
          </a:prstGeom>
          <a:noFill/>
          <a:ln w="9525">
            <a:noFill/>
            <a:miter lim="800000"/>
            <a:headEnd/>
            <a:tailEnd/>
          </a:ln>
        </p:spPr>
        <p:txBody>
          <a:bodyPr/>
          <a:lstStyle/>
          <a:p>
            <a:pPr algn="r"/>
            <a:r>
              <a:rPr lang="en-GB" altLang="en-US" sz="1400"/>
              <a:t>3</a:t>
            </a:r>
          </a:p>
        </p:txBody>
      </p:sp>
      <p:sp>
        <p:nvSpPr>
          <p:cNvPr id="21506" name="Text Box 7"/>
          <p:cNvSpPr txBox="1">
            <a:spLocks noChangeArrowheads="1"/>
          </p:cNvSpPr>
          <p:nvPr/>
        </p:nvSpPr>
        <p:spPr bwMode="auto">
          <a:xfrm>
            <a:off x="1127125" y="5347828"/>
            <a:ext cx="184150" cy="381397"/>
          </a:xfrm>
          <a:prstGeom prst="rect">
            <a:avLst/>
          </a:prstGeom>
          <a:noFill/>
          <a:ln w="9525">
            <a:noFill/>
            <a:miter lim="800000"/>
            <a:headEnd/>
            <a:tailEnd/>
          </a:ln>
        </p:spPr>
        <p:txBody>
          <a:bodyPr wrap="none">
            <a:spAutoFit/>
          </a:bodyPr>
          <a:lstStyle/>
          <a:p>
            <a:endParaRPr lang="en-US" altLang="en-US" sz="1800">
              <a:latin typeface="Arial" charset="0"/>
            </a:endParaRPr>
          </a:p>
        </p:txBody>
      </p:sp>
      <p:pic>
        <p:nvPicPr>
          <p:cNvPr id="21507" name="Picture 3"/>
          <p:cNvPicPr>
            <a:picLocks noChangeAspect="1" noChangeArrowheads="1"/>
          </p:cNvPicPr>
          <p:nvPr/>
        </p:nvPicPr>
        <p:blipFill>
          <a:blip r:embed="rId2"/>
          <a:srcRect/>
          <a:stretch>
            <a:fillRect/>
          </a:stretch>
        </p:blipFill>
        <p:spPr bwMode="auto">
          <a:xfrm>
            <a:off x="7772400" y="396258"/>
            <a:ext cx="1066800" cy="998900"/>
          </a:xfrm>
          <a:prstGeom prst="rect">
            <a:avLst/>
          </a:prstGeom>
          <a:noFill/>
          <a:ln w="9525">
            <a:noFill/>
            <a:miter lim="800000"/>
            <a:headEnd/>
            <a:tailEnd/>
          </a:ln>
        </p:spPr>
      </p:pic>
      <p:sp>
        <p:nvSpPr>
          <p:cNvPr id="21508" name="Rectangle 48"/>
          <p:cNvSpPr>
            <a:spLocks/>
          </p:cNvSpPr>
          <p:nvPr/>
        </p:nvSpPr>
        <p:spPr bwMode="auto">
          <a:xfrm>
            <a:off x="7543800" y="209687"/>
            <a:ext cx="76200" cy="6764448"/>
          </a:xfrm>
          <a:prstGeom prst="rect">
            <a:avLst/>
          </a:prstGeom>
          <a:solidFill>
            <a:srgbClr val="C00000"/>
          </a:solidFill>
          <a:ln w="9525">
            <a:noFill/>
            <a:miter lim="800000"/>
            <a:headEnd/>
            <a:tailEnd/>
          </a:ln>
        </p:spPr>
        <p:txBody>
          <a:bodyPr lIns="182880" rIns="182880" anchor="ctr"/>
          <a:lstStyle/>
          <a:p>
            <a:pPr>
              <a:spcAft>
                <a:spcPts val="1000"/>
              </a:spcAft>
            </a:pPr>
            <a:endParaRPr lang="en-US" altLang="ja-JP" sz="800" i="1">
              <a:solidFill>
                <a:srgbClr val="FFFFFF"/>
              </a:solidFill>
              <a:latin typeface="Cambria" pitchFamily="18" charset="0"/>
              <a:ea typeface="SimSun" pitchFamily="2" charset="-122"/>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p:txBody>
      </p:sp>
      <p:sp>
        <p:nvSpPr>
          <p:cNvPr id="21509" name="Text Box 6"/>
          <p:cNvSpPr txBox="1">
            <a:spLocks noChangeArrowheads="1"/>
          </p:cNvSpPr>
          <p:nvPr/>
        </p:nvSpPr>
        <p:spPr bwMode="auto">
          <a:xfrm>
            <a:off x="7664450" y="1505779"/>
            <a:ext cx="1441450" cy="475509"/>
          </a:xfrm>
          <a:prstGeom prst="rect">
            <a:avLst/>
          </a:prstGeom>
          <a:noFill/>
          <a:ln w="9525">
            <a:noFill/>
            <a:miter lim="800000"/>
            <a:headEnd/>
            <a:tailEnd/>
          </a:ln>
        </p:spPr>
        <p:txBody>
          <a:bodyPr wrap="none">
            <a:spAutoFit/>
          </a:bodyPr>
          <a:lstStyle/>
          <a:p>
            <a:r>
              <a:rPr lang="en-US" altLang="zh-CN" sz="1200" b="1" i="1">
                <a:solidFill>
                  <a:srgbClr val="336699"/>
                </a:solidFill>
                <a:ea typeface="SimSun" pitchFamily="2" charset="-122"/>
              </a:rPr>
              <a:t>The United Nations </a:t>
            </a:r>
            <a:br>
              <a:rPr lang="en-US" altLang="zh-CN" sz="1200" b="1" i="1">
                <a:solidFill>
                  <a:srgbClr val="336699"/>
                </a:solidFill>
                <a:ea typeface="SimSun" pitchFamily="2" charset="-122"/>
              </a:rPr>
            </a:br>
            <a:r>
              <a:rPr lang="en-US" altLang="zh-CN" sz="1200" b="1" i="1">
                <a:solidFill>
                  <a:srgbClr val="336699"/>
                </a:solidFill>
                <a:ea typeface="SimSun" pitchFamily="2" charset="-122"/>
              </a:rPr>
              <a:t>Financial Situation</a:t>
            </a:r>
            <a:endParaRPr lang="en-GB" altLang="en-US" sz="1200" b="1" i="1">
              <a:solidFill>
                <a:srgbClr val="336699"/>
              </a:solidFill>
            </a:endParaRPr>
          </a:p>
        </p:txBody>
      </p:sp>
      <p:sp>
        <p:nvSpPr>
          <p:cNvPr id="21510" name="Text Box 6"/>
          <p:cNvSpPr txBox="1">
            <a:spLocks noChangeArrowheads="1"/>
          </p:cNvSpPr>
          <p:nvPr/>
        </p:nvSpPr>
        <p:spPr bwMode="auto">
          <a:xfrm>
            <a:off x="152400" y="208035"/>
            <a:ext cx="6471067" cy="892552"/>
          </a:xfrm>
          <a:prstGeom prst="rect">
            <a:avLst/>
          </a:prstGeom>
          <a:noFill/>
          <a:ln w="9525">
            <a:noFill/>
            <a:miter lim="800000"/>
            <a:headEnd/>
            <a:tailEnd/>
          </a:ln>
        </p:spPr>
        <p:txBody>
          <a:bodyPr wrap="none">
            <a:spAutoFit/>
          </a:bodyPr>
          <a:lstStyle/>
          <a:p>
            <a:r>
              <a:rPr lang="en-GB" altLang="ja-JP" sz="3200" dirty="0">
                <a:ea typeface="ＭＳ Ｐゴシック" pitchFamily="34" charset="-128"/>
              </a:rPr>
              <a:t>Chart 3 - </a:t>
            </a:r>
            <a:r>
              <a:rPr lang="en-GB" altLang="en-US" sz="3200" dirty="0">
                <a:solidFill>
                  <a:srgbClr val="CC0000"/>
                </a:solidFill>
              </a:rPr>
              <a:t>Regular Budget Assessments</a:t>
            </a:r>
            <a:br>
              <a:rPr lang="en-GB" altLang="en-US" sz="3600" dirty="0">
                <a:solidFill>
                  <a:srgbClr val="CC0000"/>
                </a:solidFill>
              </a:rPr>
            </a:br>
            <a:r>
              <a:rPr lang="en-GB" altLang="en-US" sz="2000" dirty="0"/>
              <a:t>Number of Member States paying in full at Year-End</a:t>
            </a:r>
          </a:p>
        </p:txBody>
      </p:sp>
      <p:grpSp>
        <p:nvGrpSpPr>
          <p:cNvPr id="21511" name="Group 17"/>
          <p:cNvGrpSpPr>
            <a:grpSpLocks/>
          </p:cNvGrpSpPr>
          <p:nvPr/>
        </p:nvGrpSpPr>
        <p:grpSpPr bwMode="auto">
          <a:xfrm>
            <a:off x="7658101" y="2190975"/>
            <a:ext cx="1162050" cy="630710"/>
            <a:chOff x="4824" y="1327"/>
            <a:chExt cx="732" cy="382"/>
          </a:xfrm>
        </p:grpSpPr>
        <p:grpSp>
          <p:nvGrpSpPr>
            <p:cNvPr id="21515" name="Group 18"/>
            <p:cNvGrpSpPr>
              <a:grpSpLocks/>
            </p:cNvGrpSpPr>
            <p:nvPr/>
          </p:nvGrpSpPr>
          <p:grpSpPr bwMode="auto">
            <a:xfrm>
              <a:off x="4830" y="1327"/>
              <a:ext cx="726" cy="382"/>
              <a:chOff x="4830" y="1327"/>
              <a:chExt cx="726" cy="382"/>
            </a:xfrm>
          </p:grpSpPr>
          <p:sp>
            <p:nvSpPr>
              <p:cNvPr id="21517" name="Text Box 19"/>
              <p:cNvSpPr txBox="1">
                <a:spLocks noChangeArrowheads="1"/>
              </p:cNvSpPr>
              <p:nvPr/>
            </p:nvSpPr>
            <p:spPr bwMode="auto">
              <a:xfrm>
                <a:off x="4830" y="1327"/>
                <a:ext cx="726" cy="173"/>
              </a:xfrm>
              <a:prstGeom prst="rect">
                <a:avLst/>
              </a:prstGeom>
              <a:noFill/>
              <a:ln w="9525">
                <a:noFill/>
                <a:miter lim="800000"/>
                <a:headEnd/>
                <a:tailEnd/>
              </a:ln>
            </p:spPr>
            <p:txBody>
              <a:bodyPr wrap="none">
                <a:spAutoFit/>
              </a:bodyPr>
              <a:lstStyle/>
              <a:p>
                <a:r>
                  <a:rPr lang="en-US" altLang="en-US" sz="1200" b="1">
                    <a:solidFill>
                      <a:srgbClr val="CC0000"/>
                    </a:solidFill>
                  </a:rPr>
                  <a:t>Regular budget</a:t>
                </a:r>
              </a:p>
            </p:txBody>
          </p:sp>
          <p:sp>
            <p:nvSpPr>
              <p:cNvPr id="21518" name="Text Box 20"/>
              <p:cNvSpPr txBox="1">
                <a:spLocks noChangeArrowheads="1"/>
              </p:cNvSpPr>
              <p:nvPr/>
            </p:nvSpPr>
            <p:spPr bwMode="auto">
              <a:xfrm>
                <a:off x="4830" y="1429"/>
                <a:ext cx="666" cy="173"/>
              </a:xfrm>
              <a:prstGeom prst="rect">
                <a:avLst/>
              </a:prstGeom>
              <a:noFill/>
              <a:ln w="9525">
                <a:noFill/>
                <a:miter lim="800000"/>
                <a:headEnd/>
                <a:tailEnd/>
              </a:ln>
            </p:spPr>
            <p:txBody>
              <a:bodyPr wrap="none">
                <a:spAutoFit/>
              </a:bodyPr>
              <a:lstStyle/>
              <a:p>
                <a:r>
                  <a:rPr lang="en-US" altLang="en-US" sz="1200" b="1">
                    <a:solidFill>
                      <a:srgbClr val="B2B2B2"/>
                    </a:solidFill>
                  </a:rPr>
                  <a:t>Peacekeeping</a:t>
                </a:r>
              </a:p>
            </p:txBody>
          </p:sp>
          <p:sp>
            <p:nvSpPr>
              <p:cNvPr id="21519" name="Text Box 21"/>
              <p:cNvSpPr txBox="1">
                <a:spLocks noChangeArrowheads="1"/>
              </p:cNvSpPr>
              <p:nvPr/>
            </p:nvSpPr>
            <p:spPr bwMode="auto">
              <a:xfrm>
                <a:off x="4830" y="1536"/>
                <a:ext cx="487" cy="173"/>
              </a:xfrm>
              <a:prstGeom prst="rect">
                <a:avLst/>
              </a:prstGeom>
              <a:noFill/>
              <a:ln w="9525">
                <a:noFill/>
                <a:miter lim="800000"/>
                <a:headEnd/>
                <a:tailEnd/>
              </a:ln>
            </p:spPr>
            <p:txBody>
              <a:bodyPr wrap="none">
                <a:spAutoFit/>
              </a:bodyPr>
              <a:lstStyle/>
              <a:p>
                <a:r>
                  <a:rPr lang="en-US" altLang="en-US" sz="1200" b="1">
                    <a:solidFill>
                      <a:srgbClr val="B2B2B2"/>
                    </a:solidFill>
                  </a:rPr>
                  <a:t>Tribunals</a:t>
                </a:r>
              </a:p>
            </p:txBody>
          </p:sp>
        </p:grpSp>
        <p:sp>
          <p:nvSpPr>
            <p:cNvPr id="21516" name="Rectangle 23"/>
            <p:cNvSpPr>
              <a:spLocks noChangeArrowheads="1"/>
            </p:cNvSpPr>
            <p:nvPr/>
          </p:nvSpPr>
          <p:spPr bwMode="auto">
            <a:xfrm flipH="1">
              <a:off x="4824" y="1392"/>
              <a:ext cx="48" cy="48"/>
            </a:xfrm>
            <a:prstGeom prst="rect">
              <a:avLst/>
            </a:prstGeom>
            <a:solidFill>
              <a:srgbClr val="CC0000"/>
            </a:solidFill>
            <a:ln w="9525">
              <a:solidFill>
                <a:srgbClr val="CC0000"/>
              </a:solidFill>
              <a:miter lim="800000"/>
              <a:headEnd/>
              <a:tailEnd/>
            </a:ln>
          </p:spPr>
          <p:txBody>
            <a:bodyPr wrap="none" anchor="ctr"/>
            <a:lstStyle/>
            <a:p>
              <a:endParaRPr lang="en-US" altLang="en-US" sz="1800"/>
            </a:p>
          </p:txBody>
        </p:sp>
      </p:grpSp>
      <p:sp>
        <p:nvSpPr>
          <p:cNvPr id="21513" name="Text Box 16"/>
          <p:cNvSpPr txBox="1">
            <a:spLocks noChangeArrowheads="1"/>
          </p:cNvSpPr>
          <p:nvPr/>
        </p:nvSpPr>
        <p:spPr bwMode="auto">
          <a:xfrm>
            <a:off x="7015163" y="4703909"/>
            <a:ext cx="273050" cy="317006"/>
          </a:xfrm>
          <a:prstGeom prst="rect">
            <a:avLst/>
          </a:prstGeom>
          <a:noFill/>
          <a:ln w="9525">
            <a:noFill/>
            <a:miter lim="800000"/>
            <a:headEnd/>
            <a:tailEnd/>
          </a:ln>
        </p:spPr>
        <p:txBody>
          <a:bodyPr>
            <a:spAutoFit/>
          </a:bodyPr>
          <a:lstStyle/>
          <a:p>
            <a:r>
              <a:rPr lang="en-GB" altLang="en-US" sz="1400"/>
              <a:t>*</a:t>
            </a:r>
          </a:p>
        </p:txBody>
      </p:sp>
      <p:sp>
        <p:nvSpPr>
          <p:cNvPr id="21514" name="Text Box 20"/>
          <p:cNvSpPr txBox="1">
            <a:spLocks noChangeArrowheads="1"/>
          </p:cNvSpPr>
          <p:nvPr/>
        </p:nvSpPr>
        <p:spPr bwMode="auto">
          <a:xfrm>
            <a:off x="457200" y="6340123"/>
            <a:ext cx="5513369" cy="323165"/>
          </a:xfrm>
          <a:prstGeom prst="rect">
            <a:avLst/>
          </a:prstGeom>
          <a:noFill/>
          <a:ln w="9525">
            <a:noFill/>
            <a:miter lim="800000"/>
            <a:headEnd/>
            <a:tailEnd/>
          </a:ln>
        </p:spPr>
        <p:txBody>
          <a:bodyPr wrap="none">
            <a:spAutoFit/>
          </a:bodyPr>
          <a:lstStyle/>
          <a:p>
            <a:r>
              <a:rPr lang="en-GB" altLang="ja-JP" dirty="0">
                <a:ea typeface="ＭＳ Ｐゴシック" charset="-128"/>
              </a:rPr>
              <a:t>* At 30 April 2018, compared to 92 Member States at 30 April 2017  </a:t>
            </a:r>
          </a:p>
        </p:txBody>
      </p:sp>
      <p:graphicFrame>
        <p:nvGraphicFramePr>
          <p:cNvPr id="3" name="Object 1"/>
          <p:cNvGraphicFramePr>
            <a:graphicFrameLocks noChangeAspect="1"/>
          </p:cNvGraphicFramePr>
          <p:nvPr>
            <p:extLst>
              <p:ext uri="{D42A27DB-BD31-4B8C-83A1-F6EECF244321}">
                <p14:modId xmlns:p14="http://schemas.microsoft.com/office/powerpoint/2010/main" val="1500143683"/>
              </p:ext>
            </p:extLst>
          </p:nvPr>
        </p:nvGraphicFramePr>
        <p:xfrm>
          <a:off x="279400" y="2034123"/>
          <a:ext cx="7213600" cy="3975785"/>
        </p:xfrm>
        <a:graphic>
          <a:graphicData uri="http://schemas.openxmlformats.org/drawingml/2006/chart">
            <c:chart xmlns:c="http://schemas.openxmlformats.org/drawingml/2006/chart" xmlns:r="http://schemas.openxmlformats.org/officeDocument/2006/relationships" r:id="rId3"/>
          </a:graphicData>
        </a:graphic>
      </p:graphicFrame>
      <p:sp>
        <p:nvSpPr>
          <p:cNvPr id="19" name="Text Box 16"/>
          <p:cNvSpPr txBox="1">
            <a:spLocks noChangeArrowheads="1"/>
          </p:cNvSpPr>
          <p:nvPr/>
        </p:nvSpPr>
        <p:spPr bwMode="auto">
          <a:xfrm>
            <a:off x="7067551" y="4246503"/>
            <a:ext cx="273050" cy="317006"/>
          </a:xfrm>
          <a:prstGeom prst="rect">
            <a:avLst/>
          </a:prstGeom>
          <a:noFill/>
          <a:ln w="9525">
            <a:noFill/>
            <a:miter lim="800000"/>
            <a:headEnd/>
            <a:tailEnd/>
          </a:ln>
        </p:spPr>
        <p:txBody>
          <a:bodyPr>
            <a:spAutoFit/>
          </a:bodyPr>
          <a:lstStyle/>
          <a:p>
            <a:r>
              <a:rPr lang="en-GB" altLang="en-US" sz="1400" dirty="0"/>
              <a:t>*</a:t>
            </a:r>
          </a:p>
        </p:txBody>
      </p:sp>
      <p:sp>
        <p:nvSpPr>
          <p:cNvPr id="20" name="Text Box 7"/>
          <p:cNvSpPr txBox="1">
            <a:spLocks noChangeArrowheads="1"/>
          </p:cNvSpPr>
          <p:nvPr/>
        </p:nvSpPr>
        <p:spPr bwMode="auto">
          <a:xfrm>
            <a:off x="1127125" y="5347828"/>
            <a:ext cx="184150" cy="381397"/>
          </a:xfrm>
          <a:prstGeom prst="rect">
            <a:avLst/>
          </a:prstGeom>
          <a:noFill/>
          <a:ln w="9525">
            <a:noFill/>
            <a:miter lim="800000"/>
            <a:headEnd/>
            <a:tailEnd/>
          </a:ln>
        </p:spPr>
        <p:txBody>
          <a:bodyPr wrap="none">
            <a:spAutoFit/>
          </a:bodyPr>
          <a:lstStyle/>
          <a:p>
            <a:endParaRPr lang="en-US" altLang="en-US" sz="1800">
              <a:latin typeface="Arial" charset="0"/>
            </a:endParaRPr>
          </a:p>
        </p:txBody>
      </p:sp>
      <p:sp>
        <p:nvSpPr>
          <p:cNvPr id="21" name="Text Box 16"/>
          <p:cNvSpPr txBox="1">
            <a:spLocks noChangeArrowheads="1"/>
          </p:cNvSpPr>
          <p:nvPr/>
        </p:nvSpPr>
        <p:spPr bwMode="auto">
          <a:xfrm>
            <a:off x="7015163" y="4703909"/>
            <a:ext cx="273050" cy="317006"/>
          </a:xfrm>
          <a:prstGeom prst="rect">
            <a:avLst/>
          </a:prstGeom>
          <a:noFill/>
          <a:ln w="9525">
            <a:noFill/>
            <a:miter lim="800000"/>
            <a:headEnd/>
            <a:tailEnd/>
          </a:ln>
        </p:spPr>
        <p:txBody>
          <a:bodyPr>
            <a:spAutoFit/>
          </a:bodyPr>
          <a:lstStyle/>
          <a:p>
            <a:r>
              <a:rPr lang="en-GB" altLang="en-US" sz="1400"/>
              <a:t>*</a:t>
            </a:r>
          </a:p>
        </p:txBody>
      </p:sp>
      <p:graphicFrame>
        <p:nvGraphicFramePr>
          <p:cNvPr id="22" name="Object 1"/>
          <p:cNvGraphicFramePr>
            <a:graphicFrameLocks noChangeAspect="1"/>
          </p:cNvGraphicFramePr>
          <p:nvPr>
            <p:extLst>
              <p:ext uri="{D42A27DB-BD31-4B8C-83A1-F6EECF244321}">
                <p14:modId xmlns:p14="http://schemas.microsoft.com/office/powerpoint/2010/main" val="2816845937"/>
              </p:ext>
            </p:extLst>
          </p:nvPr>
        </p:nvGraphicFramePr>
        <p:xfrm>
          <a:off x="279400" y="2034123"/>
          <a:ext cx="7213600" cy="3975785"/>
        </p:xfrm>
        <a:graphic>
          <a:graphicData uri="http://schemas.openxmlformats.org/drawingml/2006/chart">
            <c:chart xmlns:c="http://schemas.openxmlformats.org/drawingml/2006/chart" xmlns:r="http://schemas.openxmlformats.org/officeDocument/2006/relationships" r:id="rId4"/>
          </a:graphicData>
        </a:graphic>
      </p:graphicFrame>
      <p:sp>
        <p:nvSpPr>
          <p:cNvPr id="23" name="Text Box 16"/>
          <p:cNvSpPr txBox="1">
            <a:spLocks noChangeArrowheads="1"/>
          </p:cNvSpPr>
          <p:nvPr/>
        </p:nvSpPr>
        <p:spPr bwMode="auto">
          <a:xfrm>
            <a:off x="7007226" y="3995286"/>
            <a:ext cx="273050" cy="317006"/>
          </a:xfrm>
          <a:prstGeom prst="rect">
            <a:avLst/>
          </a:prstGeom>
          <a:noFill/>
          <a:ln w="9525">
            <a:noFill/>
            <a:miter lim="800000"/>
            <a:headEnd/>
            <a:tailEnd/>
          </a:ln>
        </p:spPr>
        <p:txBody>
          <a:bodyPr>
            <a:spAutoFit/>
          </a:bodyPr>
          <a:lstStyle/>
          <a:p>
            <a:r>
              <a:rPr lang="en-GB" altLang="en-US" sz="1400" dirty="0"/>
              <a: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6"/>
          <p:cNvSpPr>
            <a:spLocks noGrp="1" noChangeArrowheads="1"/>
          </p:cNvSpPr>
          <p:nvPr>
            <p:ph type="sldNum" sz="quarter" idx="12"/>
          </p:nvPr>
        </p:nvSpPr>
        <p:spPr>
          <a:noFill/>
        </p:spPr>
        <p:txBody>
          <a:bodyPr/>
          <a:lstStyle/>
          <a:p>
            <a:r>
              <a:rPr lang="en-GB" altLang="en-US">
                <a:latin typeface="Calibri" pitchFamily="34" charset="0"/>
              </a:rPr>
              <a:t>4</a:t>
            </a:r>
          </a:p>
        </p:txBody>
      </p:sp>
      <p:grpSp>
        <p:nvGrpSpPr>
          <p:cNvPr id="22530" name="Group 78"/>
          <p:cNvGrpSpPr>
            <a:grpSpLocks/>
          </p:cNvGrpSpPr>
          <p:nvPr/>
        </p:nvGrpSpPr>
        <p:grpSpPr bwMode="auto">
          <a:xfrm>
            <a:off x="152401" y="1426528"/>
            <a:ext cx="7343775" cy="8101818"/>
            <a:chOff x="96" y="912"/>
            <a:chExt cx="4626" cy="4907"/>
          </a:xfrm>
        </p:grpSpPr>
        <p:sp>
          <p:nvSpPr>
            <p:cNvPr id="22555" name="Rectangle 53"/>
            <p:cNvSpPr>
              <a:spLocks noChangeArrowheads="1"/>
            </p:cNvSpPr>
            <p:nvPr/>
          </p:nvSpPr>
          <p:spPr bwMode="auto">
            <a:xfrm>
              <a:off x="3708" y="977"/>
              <a:ext cx="1014" cy="2957"/>
            </a:xfrm>
            <a:prstGeom prst="rect">
              <a:avLst/>
            </a:prstGeom>
            <a:noFill/>
            <a:ln w="9525">
              <a:noFill/>
              <a:miter lim="800000"/>
              <a:headEnd/>
              <a:tailEnd/>
            </a:ln>
          </p:spPr>
          <p:txBody>
            <a:bodyPr lIns="101823" tIns="50911" rIns="101823" bIns="50911"/>
            <a:lstStyle/>
            <a:p>
              <a:pPr defTabSz="1019175"/>
              <a:r>
                <a:rPr lang="en-US" altLang="en-US" sz="1000" dirty="0"/>
                <a:t>South Sudan</a:t>
              </a:r>
            </a:p>
            <a:p>
              <a:pPr defTabSz="1019175"/>
              <a:r>
                <a:rPr lang="en-US" altLang="en-US" sz="1000" dirty="0"/>
                <a:t>Spain</a:t>
              </a:r>
            </a:p>
            <a:p>
              <a:pPr defTabSz="1019175"/>
              <a:r>
                <a:rPr lang="en-US" altLang="en-US" sz="1000" dirty="0"/>
                <a:t>Sri Lanka</a:t>
              </a:r>
            </a:p>
            <a:p>
              <a:pPr defTabSz="1019175"/>
              <a:r>
                <a:rPr lang="en-US" altLang="en-US" sz="1000" dirty="0"/>
                <a:t>Sudan</a:t>
              </a:r>
            </a:p>
            <a:p>
              <a:pPr defTabSz="1019175"/>
              <a:r>
                <a:rPr lang="en-US" altLang="en-US" sz="1000" dirty="0"/>
                <a:t>Swaziland</a:t>
              </a:r>
            </a:p>
            <a:p>
              <a:pPr defTabSz="1019175"/>
              <a:r>
                <a:rPr lang="en-US" altLang="en-US" sz="1000" dirty="0"/>
                <a:t>Sweden</a:t>
              </a:r>
            </a:p>
            <a:p>
              <a:pPr defTabSz="1019175"/>
              <a:r>
                <a:rPr lang="en-US" altLang="en-US" sz="1000" dirty="0"/>
                <a:t>Switzerland</a:t>
              </a:r>
            </a:p>
            <a:p>
              <a:pPr defTabSz="1019175"/>
              <a:r>
                <a:rPr lang="en-US" altLang="en-US" sz="1000" dirty="0"/>
                <a:t>Syrian Arab Republic</a:t>
              </a:r>
            </a:p>
            <a:p>
              <a:pPr defTabSz="1019175"/>
              <a:r>
                <a:rPr lang="en-US" altLang="en-US" sz="1000" dirty="0"/>
                <a:t>Thailand</a:t>
              </a:r>
            </a:p>
            <a:p>
              <a:pPr defTabSz="1019175"/>
              <a:r>
                <a:rPr lang="en-US" altLang="en-US" sz="1000" dirty="0"/>
                <a:t>The former Yugoslav Republic of Macedonia</a:t>
              </a:r>
            </a:p>
            <a:p>
              <a:pPr defTabSz="1019175"/>
              <a:r>
                <a:rPr lang="en-US" altLang="en-US" sz="1000" dirty="0"/>
                <a:t>Tonga</a:t>
              </a:r>
            </a:p>
            <a:p>
              <a:pPr defTabSz="1019175"/>
              <a:r>
                <a:rPr lang="en-US" altLang="en-US" sz="1000" dirty="0"/>
                <a:t>Trinidad and Tobago</a:t>
              </a:r>
            </a:p>
            <a:p>
              <a:pPr defTabSz="1019175"/>
              <a:r>
                <a:rPr lang="en-US" altLang="en-US" sz="1000" dirty="0"/>
                <a:t>Tunisia</a:t>
              </a:r>
            </a:p>
            <a:p>
              <a:pPr defTabSz="1019175"/>
              <a:r>
                <a:rPr lang="en-US" altLang="en-US" sz="1000" dirty="0"/>
                <a:t>Turkey</a:t>
              </a:r>
            </a:p>
            <a:p>
              <a:pPr defTabSz="1019175"/>
              <a:r>
                <a:rPr lang="en-US" altLang="en-US" sz="1000" dirty="0"/>
                <a:t>Turkmenistan</a:t>
              </a:r>
            </a:p>
            <a:p>
              <a:pPr defTabSz="1019175"/>
              <a:r>
                <a:rPr lang="en-US" altLang="en-US" sz="1000" dirty="0"/>
                <a:t>Tuvalu</a:t>
              </a:r>
            </a:p>
            <a:p>
              <a:pPr defTabSz="1019175"/>
              <a:r>
                <a:rPr lang="en-US" altLang="en-US" sz="1000" dirty="0"/>
                <a:t>Uganda</a:t>
              </a:r>
            </a:p>
            <a:p>
              <a:pPr defTabSz="1019175"/>
              <a:r>
                <a:rPr lang="en-US" altLang="en-US" sz="1000" dirty="0"/>
                <a:t>Ukraine</a:t>
              </a:r>
            </a:p>
            <a:p>
              <a:pPr defTabSz="1019175"/>
              <a:r>
                <a:rPr lang="en-US" altLang="en-US" sz="1000" dirty="0"/>
                <a:t>United Arab Emirates</a:t>
              </a:r>
            </a:p>
            <a:p>
              <a:pPr defTabSz="1019175"/>
              <a:r>
                <a:rPr lang="en-US" altLang="en-US" sz="1000" dirty="0"/>
                <a:t>United Kingdom of Great Britain and Northern Ireland</a:t>
              </a:r>
            </a:p>
            <a:p>
              <a:pPr defTabSz="1019175"/>
              <a:r>
                <a:rPr lang="en-US" altLang="en-US" sz="1000" dirty="0"/>
                <a:t>Uruguay</a:t>
              </a:r>
            </a:p>
            <a:p>
              <a:pPr defTabSz="1019175"/>
              <a:r>
                <a:rPr lang="en-US" altLang="en-US" sz="1000" dirty="0"/>
                <a:t>Uzbekistan</a:t>
              </a:r>
            </a:p>
            <a:p>
              <a:pPr defTabSz="1019175"/>
              <a:r>
                <a:rPr lang="en-US" altLang="en-US" sz="1000" dirty="0"/>
                <a:t>Vanuatu</a:t>
              </a:r>
            </a:p>
            <a:p>
              <a:pPr defTabSz="1019175"/>
              <a:r>
                <a:rPr lang="en-US" altLang="en-US" sz="1000" dirty="0"/>
                <a:t>Viet Nam</a:t>
              </a:r>
            </a:p>
            <a:p>
              <a:pPr defTabSz="1019175"/>
              <a:r>
                <a:rPr lang="en-US" altLang="en-US" sz="1000" dirty="0"/>
                <a:t>Zambia</a:t>
              </a:r>
            </a:p>
            <a:p>
              <a:pPr defTabSz="1019175"/>
              <a:r>
                <a:rPr lang="en-US" altLang="en-US" sz="1000" dirty="0"/>
                <a:t>Zimbabwe</a:t>
              </a:r>
            </a:p>
            <a:p>
              <a:pPr defTabSz="1019175"/>
              <a:endParaRPr lang="en-US" altLang="en-US" sz="1000" dirty="0"/>
            </a:p>
            <a:p>
              <a:pPr defTabSz="1019175" eaLnBrk="0" hangingPunct="0">
                <a:spcBef>
                  <a:spcPct val="20000"/>
                </a:spcBef>
              </a:pPr>
              <a:endParaRPr lang="en-US" altLang="en-US" sz="1000" dirty="0"/>
            </a:p>
          </p:txBody>
        </p:sp>
        <p:sp>
          <p:nvSpPr>
            <p:cNvPr id="22556" name="Rectangle 54"/>
            <p:cNvSpPr>
              <a:spLocks noChangeArrowheads="1"/>
            </p:cNvSpPr>
            <p:nvPr/>
          </p:nvSpPr>
          <p:spPr bwMode="auto">
            <a:xfrm>
              <a:off x="2839" y="971"/>
              <a:ext cx="981" cy="4848"/>
            </a:xfrm>
            <a:prstGeom prst="rect">
              <a:avLst/>
            </a:prstGeom>
            <a:noFill/>
            <a:ln w="9525">
              <a:noFill/>
              <a:miter lim="800000"/>
              <a:headEnd/>
              <a:tailEnd/>
            </a:ln>
          </p:spPr>
          <p:txBody>
            <a:bodyPr lIns="101823" tIns="50911" rIns="101823" bIns="50911"/>
            <a:lstStyle/>
            <a:p>
              <a:pPr defTabSz="1019175"/>
              <a:r>
                <a:rPr lang="en-US" altLang="en-US" sz="1000" dirty="0"/>
                <a:t>Morocco</a:t>
              </a:r>
            </a:p>
            <a:p>
              <a:pPr defTabSz="1019175"/>
              <a:r>
                <a:rPr lang="en-US" altLang="en-US" sz="1000" dirty="0"/>
                <a:t>Myanmar</a:t>
              </a:r>
            </a:p>
            <a:p>
              <a:pPr defTabSz="1019175"/>
              <a:r>
                <a:rPr lang="en-US" altLang="en-US" sz="1000" dirty="0"/>
                <a:t>Namibia</a:t>
              </a:r>
            </a:p>
            <a:p>
              <a:pPr defTabSz="1019175"/>
              <a:r>
                <a:rPr lang="en-US" altLang="en-US" sz="1000" dirty="0"/>
                <a:t>Nepal</a:t>
              </a:r>
            </a:p>
            <a:p>
              <a:pPr defTabSz="1019175"/>
              <a:r>
                <a:rPr lang="en-US" altLang="en-US" sz="1000" dirty="0"/>
                <a:t>Netherlands</a:t>
              </a:r>
            </a:p>
            <a:p>
              <a:pPr defTabSz="1019175"/>
              <a:r>
                <a:rPr lang="en-US" altLang="en-US" sz="1000" dirty="0"/>
                <a:t>New Zealand</a:t>
              </a:r>
            </a:p>
            <a:p>
              <a:pPr defTabSz="1019175"/>
              <a:r>
                <a:rPr lang="en-US" altLang="en-US" sz="1000" dirty="0"/>
                <a:t>Nicaragua</a:t>
              </a:r>
            </a:p>
            <a:p>
              <a:pPr defTabSz="1019175"/>
              <a:r>
                <a:rPr lang="en-US" altLang="en-US" sz="1000" dirty="0"/>
                <a:t>Norway</a:t>
              </a:r>
            </a:p>
            <a:p>
              <a:pPr defTabSz="1019175"/>
              <a:r>
                <a:rPr lang="en-US" altLang="en-US" sz="1000" dirty="0"/>
                <a:t>Oman      </a:t>
              </a:r>
            </a:p>
            <a:p>
              <a:pPr defTabSz="1019175"/>
              <a:r>
                <a:rPr lang="en-US" altLang="en-US" sz="1000" dirty="0"/>
                <a:t>Papua New Guinea</a:t>
              </a:r>
            </a:p>
            <a:p>
              <a:pPr defTabSz="1019175"/>
              <a:r>
                <a:rPr lang="en-US" altLang="en-US" sz="1000" dirty="0"/>
                <a:t>Philippines      </a:t>
              </a:r>
            </a:p>
            <a:p>
              <a:pPr defTabSz="1019175"/>
              <a:r>
                <a:rPr lang="en-US" altLang="en-US" sz="1000" dirty="0"/>
                <a:t>Poland</a:t>
              </a:r>
            </a:p>
            <a:p>
              <a:pPr defTabSz="1019175"/>
              <a:r>
                <a:rPr lang="en-US" altLang="en-US" sz="1000" dirty="0"/>
                <a:t>Portugal</a:t>
              </a:r>
            </a:p>
            <a:p>
              <a:pPr defTabSz="1019175"/>
              <a:r>
                <a:rPr lang="en-US" altLang="en-US" sz="1000" dirty="0"/>
                <a:t>Qatar</a:t>
              </a:r>
            </a:p>
            <a:p>
              <a:pPr defTabSz="1019175"/>
              <a:r>
                <a:rPr lang="en-US" altLang="en-US" sz="1000" dirty="0"/>
                <a:t>Republic of Korea</a:t>
              </a:r>
            </a:p>
            <a:p>
              <a:pPr defTabSz="1019175"/>
              <a:r>
                <a:rPr lang="en-US" altLang="en-US" sz="1000" dirty="0"/>
                <a:t>Republic of Moldova</a:t>
              </a:r>
            </a:p>
            <a:p>
              <a:pPr defTabSz="1019175"/>
              <a:r>
                <a:rPr lang="en-US" altLang="en-US" sz="1000" dirty="0"/>
                <a:t>Romania</a:t>
              </a:r>
            </a:p>
            <a:p>
              <a:pPr defTabSz="1019175"/>
              <a:r>
                <a:rPr lang="en-US" altLang="en-US" sz="1000" dirty="0"/>
                <a:t>Russian Federation</a:t>
              </a:r>
            </a:p>
            <a:p>
              <a:pPr defTabSz="1019175"/>
              <a:r>
                <a:rPr lang="en-US" altLang="en-US" sz="1000" dirty="0"/>
                <a:t>Rwanda</a:t>
              </a:r>
            </a:p>
            <a:p>
              <a:pPr defTabSz="1019175"/>
              <a:r>
                <a:rPr lang="en-US" altLang="en-US" sz="1000" dirty="0"/>
                <a:t>Saint Kitts and Nevis</a:t>
              </a:r>
            </a:p>
            <a:p>
              <a:pPr defTabSz="1019175"/>
              <a:r>
                <a:rPr lang="en-US" altLang="en-US" sz="1000" dirty="0"/>
                <a:t>Saint Lucia          </a:t>
              </a:r>
            </a:p>
            <a:p>
              <a:pPr defTabSz="1019175"/>
              <a:r>
                <a:rPr lang="en-US" altLang="en-US" sz="1000" dirty="0"/>
                <a:t>Samoa</a:t>
              </a:r>
            </a:p>
            <a:p>
              <a:pPr defTabSz="1019175"/>
              <a:r>
                <a:rPr lang="en-US" altLang="en-US" sz="1000" dirty="0"/>
                <a:t>San Marino</a:t>
              </a:r>
            </a:p>
            <a:p>
              <a:pPr defTabSz="1019175"/>
              <a:r>
                <a:rPr lang="en-US" altLang="en-US" sz="1000" dirty="0"/>
                <a:t>Senegal</a:t>
              </a:r>
            </a:p>
            <a:p>
              <a:pPr defTabSz="1019175"/>
              <a:r>
                <a:rPr lang="en-US" altLang="en-US" sz="1000" dirty="0"/>
                <a:t>Serbia  </a:t>
              </a:r>
            </a:p>
            <a:p>
              <a:pPr defTabSz="1019175"/>
              <a:r>
                <a:rPr lang="en-US" altLang="en-US" sz="1000" dirty="0"/>
                <a:t>Seychelles</a:t>
              </a:r>
            </a:p>
            <a:p>
              <a:pPr defTabSz="1019175"/>
              <a:r>
                <a:rPr lang="en-US" altLang="en-US" sz="1000" dirty="0"/>
                <a:t>Singapore</a:t>
              </a:r>
            </a:p>
            <a:p>
              <a:pPr defTabSz="1019175"/>
              <a:r>
                <a:rPr lang="en-US" altLang="en-US" sz="1000" dirty="0"/>
                <a:t>Slovakia</a:t>
              </a:r>
            </a:p>
            <a:p>
              <a:pPr defTabSz="1019175"/>
              <a:r>
                <a:rPr lang="en-US" altLang="en-US" sz="1000" dirty="0"/>
                <a:t>Slovenia</a:t>
              </a:r>
            </a:p>
            <a:p>
              <a:pPr defTabSz="1019175"/>
              <a:r>
                <a:rPr lang="en-US" altLang="en-US" sz="1000" dirty="0"/>
                <a:t>Solomon Islands</a:t>
              </a:r>
            </a:p>
            <a:p>
              <a:pPr defTabSz="1019175"/>
              <a:r>
                <a:rPr lang="en-US" altLang="en-US" sz="1000" dirty="0"/>
                <a:t>South Africa  </a:t>
              </a:r>
            </a:p>
            <a:p>
              <a:pPr defTabSz="1019175"/>
              <a:endParaRPr lang="en-US" altLang="en-US" sz="1000" dirty="0"/>
            </a:p>
            <a:p>
              <a:pPr defTabSz="1019175"/>
              <a:endParaRPr lang="en-US" altLang="en-US" sz="1000" dirty="0"/>
            </a:p>
            <a:p>
              <a:pPr defTabSz="1019175"/>
              <a:endParaRPr lang="en-US" altLang="en-US" sz="1000" dirty="0"/>
            </a:p>
            <a:p>
              <a:pPr defTabSz="1019175" eaLnBrk="0" hangingPunct="0">
                <a:spcBef>
                  <a:spcPct val="20000"/>
                </a:spcBef>
              </a:pPr>
              <a:endParaRPr lang="en-US" altLang="en-US" sz="1000" dirty="0"/>
            </a:p>
            <a:p>
              <a:pPr defTabSz="1019175" eaLnBrk="0" hangingPunct="0">
                <a:spcBef>
                  <a:spcPct val="20000"/>
                </a:spcBef>
              </a:pPr>
              <a:endParaRPr lang="en-US" altLang="en-US" sz="900" dirty="0">
                <a:solidFill>
                  <a:srgbClr val="000000"/>
                </a:solidFill>
              </a:endParaRPr>
            </a:p>
            <a:p>
              <a:pPr defTabSz="1019175" eaLnBrk="0" hangingPunct="0">
                <a:spcBef>
                  <a:spcPct val="20000"/>
                </a:spcBef>
              </a:pPr>
              <a:endParaRPr lang="en-US" altLang="en-US" sz="900" dirty="0">
                <a:solidFill>
                  <a:srgbClr val="000000"/>
                </a:solidFill>
              </a:endParaRPr>
            </a:p>
            <a:p>
              <a:pPr defTabSz="1019175" eaLnBrk="0" hangingPunct="0">
                <a:spcBef>
                  <a:spcPct val="20000"/>
                </a:spcBef>
              </a:pPr>
              <a:endParaRPr lang="en-US" altLang="en-US" sz="900" dirty="0">
                <a:solidFill>
                  <a:srgbClr val="000000"/>
                </a:solidFill>
              </a:endParaRPr>
            </a:p>
          </p:txBody>
        </p:sp>
        <p:sp>
          <p:nvSpPr>
            <p:cNvPr id="22557" name="Rectangle 55"/>
            <p:cNvSpPr>
              <a:spLocks noChangeArrowheads="1"/>
            </p:cNvSpPr>
            <p:nvPr/>
          </p:nvSpPr>
          <p:spPr bwMode="auto">
            <a:xfrm>
              <a:off x="1961" y="941"/>
              <a:ext cx="982" cy="4848"/>
            </a:xfrm>
            <a:prstGeom prst="rect">
              <a:avLst/>
            </a:prstGeom>
            <a:noFill/>
            <a:ln w="9525">
              <a:noFill/>
              <a:miter lim="800000"/>
              <a:headEnd/>
              <a:tailEnd/>
            </a:ln>
          </p:spPr>
          <p:txBody>
            <a:bodyPr lIns="101823" tIns="50911" rIns="101823" bIns="50911"/>
            <a:lstStyle/>
            <a:p>
              <a:r>
                <a:rPr lang="en-US" altLang="en-US" sz="1000" dirty="0"/>
                <a:t>Iceland</a:t>
              </a:r>
            </a:p>
            <a:p>
              <a:r>
                <a:rPr lang="en-US" altLang="en-US" sz="1000" dirty="0"/>
                <a:t>India</a:t>
              </a:r>
            </a:p>
            <a:p>
              <a:pPr defTabSz="1019175"/>
              <a:r>
                <a:rPr lang="en-US" altLang="en-US" sz="1000" dirty="0"/>
                <a:t>Indonesia</a:t>
              </a:r>
            </a:p>
            <a:p>
              <a:pPr defTabSz="1019175"/>
              <a:r>
                <a:rPr lang="en-US" altLang="en-US" sz="1000" dirty="0"/>
                <a:t>Iraq</a:t>
              </a:r>
            </a:p>
            <a:p>
              <a:pPr defTabSz="1019175"/>
              <a:r>
                <a:rPr lang="en-US" altLang="en-US" sz="1000" dirty="0"/>
                <a:t>Ireland</a:t>
              </a:r>
            </a:p>
            <a:p>
              <a:pPr defTabSz="1019175"/>
              <a:r>
                <a:rPr lang="en-US" altLang="en-US" sz="1000" dirty="0"/>
                <a:t>Italy</a:t>
              </a:r>
            </a:p>
            <a:p>
              <a:pPr defTabSz="1019175"/>
              <a:r>
                <a:rPr lang="en-US" altLang="en-US" sz="1000" dirty="0"/>
                <a:t>Jamaica</a:t>
              </a:r>
            </a:p>
            <a:p>
              <a:pPr defTabSz="1019175"/>
              <a:r>
                <a:rPr lang="en-US" altLang="en-US" sz="1000" dirty="0"/>
                <a:t>Japan</a:t>
              </a:r>
            </a:p>
            <a:p>
              <a:pPr defTabSz="1019175"/>
              <a:r>
                <a:rPr lang="en-US" altLang="en-US" sz="1000" dirty="0"/>
                <a:t>Jordan</a:t>
              </a:r>
            </a:p>
            <a:p>
              <a:pPr defTabSz="1019175"/>
              <a:r>
                <a:rPr lang="en-US" altLang="en-US" sz="1000" dirty="0"/>
                <a:t>Kazakhstan</a:t>
              </a:r>
            </a:p>
            <a:p>
              <a:pPr defTabSz="1019175"/>
              <a:r>
                <a:rPr lang="en-US" altLang="en-US" sz="1000" dirty="0"/>
                <a:t>Kenya</a:t>
              </a:r>
            </a:p>
            <a:p>
              <a:pPr defTabSz="1019175"/>
              <a:r>
                <a:rPr lang="en-US" altLang="en-US" sz="1000" dirty="0"/>
                <a:t>Kuwait</a:t>
              </a:r>
            </a:p>
            <a:p>
              <a:pPr defTabSz="1019175"/>
              <a:r>
                <a:rPr lang="en-US" altLang="en-US" sz="1000" dirty="0"/>
                <a:t>Kyrgyzstan</a:t>
              </a:r>
            </a:p>
            <a:p>
              <a:pPr defTabSz="1019175"/>
              <a:r>
                <a:rPr lang="en-US" altLang="en-US" sz="1000" dirty="0"/>
                <a:t>Lao People’s </a:t>
              </a:r>
            </a:p>
            <a:p>
              <a:pPr defTabSz="1019175"/>
              <a:r>
                <a:rPr lang="en-US" altLang="en-US" sz="1000" dirty="0"/>
                <a:t>  Democratic Republic</a:t>
              </a:r>
            </a:p>
            <a:p>
              <a:pPr defTabSz="1019175"/>
              <a:r>
                <a:rPr lang="en-US" altLang="en-US" sz="1000" dirty="0"/>
                <a:t>Latvia </a:t>
              </a:r>
            </a:p>
            <a:p>
              <a:pPr defTabSz="1019175"/>
              <a:r>
                <a:rPr lang="en-US" altLang="en-US" sz="1000" dirty="0"/>
                <a:t>Lebanon</a:t>
              </a:r>
            </a:p>
            <a:p>
              <a:pPr defTabSz="1019175"/>
              <a:r>
                <a:rPr lang="en-US" altLang="en-US" sz="1000" dirty="0"/>
                <a:t>Liberia</a:t>
              </a:r>
            </a:p>
            <a:p>
              <a:pPr defTabSz="1019175"/>
              <a:r>
                <a:rPr lang="en-US" altLang="en-US" sz="1000" dirty="0"/>
                <a:t>Liechtenstein</a:t>
              </a:r>
            </a:p>
            <a:p>
              <a:pPr defTabSz="1019175"/>
              <a:r>
                <a:rPr lang="en-US" altLang="en-US" sz="1000" dirty="0"/>
                <a:t>Lithuania </a:t>
              </a:r>
            </a:p>
            <a:p>
              <a:pPr defTabSz="1019175"/>
              <a:r>
                <a:rPr lang="en-US" altLang="en-US" sz="1000" dirty="0"/>
                <a:t>Luxembourg</a:t>
              </a:r>
            </a:p>
            <a:p>
              <a:pPr defTabSz="1019175"/>
              <a:r>
                <a:rPr lang="en-US" altLang="en-US" sz="1000" dirty="0"/>
                <a:t>Malawi</a:t>
              </a:r>
            </a:p>
            <a:p>
              <a:pPr defTabSz="1019175"/>
              <a:r>
                <a:rPr lang="en-US" altLang="en-US" sz="1000" dirty="0"/>
                <a:t>Mali</a:t>
              </a:r>
            </a:p>
            <a:p>
              <a:pPr defTabSz="1019175"/>
              <a:r>
                <a:rPr lang="en-US" altLang="en-US" sz="1000" dirty="0"/>
                <a:t>Malta</a:t>
              </a:r>
            </a:p>
            <a:p>
              <a:pPr defTabSz="1019175"/>
              <a:r>
                <a:rPr lang="en-US" altLang="en-US" sz="1000" dirty="0"/>
                <a:t>Marshall Islands</a:t>
              </a:r>
            </a:p>
            <a:p>
              <a:pPr defTabSz="1019175"/>
              <a:r>
                <a:rPr lang="en-US" altLang="en-US" sz="1000" dirty="0"/>
                <a:t>Mauritania</a:t>
              </a:r>
            </a:p>
            <a:p>
              <a:pPr defTabSz="1019175"/>
              <a:r>
                <a:rPr lang="en-US" altLang="en-US" sz="1000" dirty="0"/>
                <a:t>Mauritius</a:t>
              </a:r>
            </a:p>
            <a:p>
              <a:pPr defTabSz="1019175"/>
              <a:r>
                <a:rPr lang="en-US" altLang="en-US" sz="1000" dirty="0"/>
                <a:t>Micronesia (Federated</a:t>
              </a:r>
            </a:p>
            <a:p>
              <a:pPr defTabSz="1019175"/>
              <a:r>
                <a:rPr lang="en-US" altLang="en-US" sz="1000" dirty="0"/>
                <a:t>   States of)</a:t>
              </a:r>
            </a:p>
            <a:p>
              <a:pPr defTabSz="1019175"/>
              <a:r>
                <a:rPr lang="en-US" altLang="en-US" sz="1000" dirty="0"/>
                <a:t>Monaco</a:t>
              </a:r>
            </a:p>
            <a:p>
              <a:pPr defTabSz="1019175"/>
              <a:r>
                <a:rPr lang="en-US" altLang="en-US" sz="1000" dirty="0"/>
                <a:t>Montenegro </a:t>
              </a:r>
            </a:p>
            <a:p>
              <a:pPr defTabSz="1019175"/>
              <a:endParaRPr lang="en-US" altLang="en-US" sz="1000" dirty="0"/>
            </a:p>
            <a:p>
              <a:pPr defTabSz="1019175"/>
              <a:endParaRPr lang="en-US" altLang="en-US" sz="1000" dirty="0"/>
            </a:p>
            <a:p>
              <a:pPr defTabSz="1019175"/>
              <a:endParaRPr lang="en-US" altLang="en-US" sz="1000" dirty="0"/>
            </a:p>
            <a:p>
              <a:pPr defTabSz="1019175"/>
              <a:endParaRPr lang="en-US" altLang="en-US" sz="1000" dirty="0"/>
            </a:p>
            <a:p>
              <a:pPr defTabSz="1019175"/>
              <a:endParaRPr lang="en-US" altLang="en-US" sz="1000" dirty="0"/>
            </a:p>
            <a:p>
              <a:pPr defTabSz="1019175"/>
              <a:endParaRPr lang="en-US" altLang="en-US" sz="1000" dirty="0"/>
            </a:p>
            <a:p>
              <a:pPr defTabSz="1019175"/>
              <a:endParaRPr lang="en-US" altLang="en-US" sz="1000" dirty="0"/>
            </a:p>
            <a:p>
              <a:pPr defTabSz="1019175" eaLnBrk="0" hangingPunct="0">
                <a:spcBef>
                  <a:spcPct val="20000"/>
                </a:spcBef>
              </a:pPr>
              <a:endParaRPr lang="en-US" altLang="en-US" sz="900" dirty="0"/>
            </a:p>
          </p:txBody>
        </p:sp>
        <p:sp>
          <p:nvSpPr>
            <p:cNvPr id="22558" name="Rectangle 56"/>
            <p:cNvSpPr>
              <a:spLocks noChangeArrowheads="1"/>
            </p:cNvSpPr>
            <p:nvPr/>
          </p:nvSpPr>
          <p:spPr bwMode="auto">
            <a:xfrm>
              <a:off x="986" y="912"/>
              <a:ext cx="982" cy="4848"/>
            </a:xfrm>
            <a:prstGeom prst="rect">
              <a:avLst/>
            </a:prstGeom>
            <a:noFill/>
            <a:ln w="9525">
              <a:noFill/>
              <a:miter lim="800000"/>
              <a:headEnd/>
              <a:tailEnd/>
            </a:ln>
          </p:spPr>
          <p:txBody>
            <a:bodyPr lIns="101823" tIns="50911" rIns="101823" bIns="50911"/>
            <a:lstStyle/>
            <a:p>
              <a:pPr defTabSz="644525">
                <a:tabLst>
                  <a:tab pos="1600200" algn="l"/>
                </a:tabLst>
              </a:pPr>
              <a:endParaRPr lang="en-US" altLang="en-US" sz="1000" dirty="0"/>
            </a:p>
          </p:txBody>
        </p:sp>
        <p:sp>
          <p:nvSpPr>
            <p:cNvPr id="22559" name="Rectangle 57"/>
            <p:cNvSpPr>
              <a:spLocks noChangeArrowheads="1"/>
            </p:cNvSpPr>
            <p:nvPr/>
          </p:nvSpPr>
          <p:spPr bwMode="auto">
            <a:xfrm>
              <a:off x="96" y="912"/>
              <a:ext cx="937" cy="4848"/>
            </a:xfrm>
            <a:prstGeom prst="rect">
              <a:avLst/>
            </a:prstGeom>
            <a:noFill/>
            <a:ln w="9525">
              <a:noFill/>
              <a:miter lim="800000"/>
              <a:headEnd/>
              <a:tailEnd/>
            </a:ln>
          </p:spPr>
          <p:txBody>
            <a:bodyPr lIns="101823" tIns="50911" rIns="101823" bIns="50911"/>
            <a:lstStyle/>
            <a:p>
              <a:pPr defTabSz="1019175" eaLnBrk="0" hangingPunct="0">
                <a:spcBef>
                  <a:spcPct val="20000"/>
                </a:spcBef>
              </a:pPr>
              <a:endParaRPr lang="en-US" altLang="en-US" sz="1000" dirty="0"/>
            </a:p>
          </p:txBody>
        </p:sp>
      </p:grpSp>
      <p:sp>
        <p:nvSpPr>
          <p:cNvPr id="22531" name="Text Box 7"/>
          <p:cNvSpPr txBox="1">
            <a:spLocks noChangeArrowheads="1"/>
          </p:cNvSpPr>
          <p:nvPr/>
        </p:nvSpPr>
        <p:spPr bwMode="auto">
          <a:xfrm>
            <a:off x="1127125" y="5347828"/>
            <a:ext cx="184150" cy="381397"/>
          </a:xfrm>
          <a:prstGeom prst="rect">
            <a:avLst/>
          </a:prstGeom>
          <a:noFill/>
          <a:ln w="9525">
            <a:noFill/>
            <a:miter lim="800000"/>
            <a:headEnd/>
            <a:tailEnd/>
          </a:ln>
        </p:spPr>
        <p:txBody>
          <a:bodyPr wrap="none">
            <a:spAutoFit/>
          </a:bodyPr>
          <a:lstStyle/>
          <a:p>
            <a:endParaRPr lang="en-US" altLang="en-US" sz="1800">
              <a:latin typeface="Arial" charset="0"/>
            </a:endParaRPr>
          </a:p>
        </p:txBody>
      </p:sp>
      <p:pic>
        <p:nvPicPr>
          <p:cNvPr id="22532" name="Picture 39"/>
          <p:cNvPicPr>
            <a:picLocks noChangeAspect="1" noChangeArrowheads="1"/>
          </p:cNvPicPr>
          <p:nvPr/>
        </p:nvPicPr>
        <p:blipFill>
          <a:blip r:embed="rId2"/>
          <a:srcRect/>
          <a:stretch>
            <a:fillRect/>
          </a:stretch>
        </p:blipFill>
        <p:spPr bwMode="auto">
          <a:xfrm>
            <a:off x="7772400" y="396258"/>
            <a:ext cx="1066800" cy="998900"/>
          </a:xfrm>
          <a:prstGeom prst="rect">
            <a:avLst/>
          </a:prstGeom>
          <a:noFill/>
          <a:ln w="9525">
            <a:noFill/>
            <a:miter lim="800000"/>
            <a:headEnd/>
            <a:tailEnd/>
          </a:ln>
        </p:spPr>
      </p:pic>
      <p:sp>
        <p:nvSpPr>
          <p:cNvPr id="22533" name="Rectangle 48"/>
          <p:cNvSpPr>
            <a:spLocks/>
          </p:cNvSpPr>
          <p:nvPr/>
        </p:nvSpPr>
        <p:spPr bwMode="auto">
          <a:xfrm>
            <a:off x="7543800" y="209687"/>
            <a:ext cx="76200" cy="6764448"/>
          </a:xfrm>
          <a:prstGeom prst="rect">
            <a:avLst/>
          </a:prstGeom>
          <a:solidFill>
            <a:srgbClr val="C00000"/>
          </a:solidFill>
          <a:ln w="9525">
            <a:noFill/>
            <a:miter lim="800000"/>
            <a:headEnd/>
            <a:tailEnd/>
          </a:ln>
        </p:spPr>
        <p:txBody>
          <a:bodyPr lIns="182880" rIns="182880" anchor="ctr"/>
          <a:lstStyle/>
          <a:p>
            <a:pPr>
              <a:spcAft>
                <a:spcPts val="1000"/>
              </a:spcAft>
            </a:pPr>
            <a:endParaRPr lang="en-US" altLang="ja-JP" sz="800" i="1">
              <a:solidFill>
                <a:srgbClr val="FFFFFF"/>
              </a:solidFill>
              <a:latin typeface="Cambria" pitchFamily="18" charset="0"/>
              <a:ea typeface="SimSun" pitchFamily="2" charset="-122"/>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p:txBody>
      </p:sp>
      <p:sp>
        <p:nvSpPr>
          <p:cNvPr id="22534" name="Text Box 6"/>
          <p:cNvSpPr txBox="1">
            <a:spLocks noChangeArrowheads="1"/>
          </p:cNvSpPr>
          <p:nvPr/>
        </p:nvSpPr>
        <p:spPr bwMode="auto">
          <a:xfrm>
            <a:off x="7664450" y="1505779"/>
            <a:ext cx="1441450" cy="475509"/>
          </a:xfrm>
          <a:prstGeom prst="rect">
            <a:avLst/>
          </a:prstGeom>
          <a:noFill/>
          <a:ln w="9525">
            <a:noFill/>
            <a:miter lim="800000"/>
            <a:headEnd/>
            <a:tailEnd/>
          </a:ln>
        </p:spPr>
        <p:txBody>
          <a:bodyPr wrap="none">
            <a:spAutoFit/>
          </a:bodyPr>
          <a:lstStyle/>
          <a:p>
            <a:r>
              <a:rPr lang="en-US" altLang="zh-CN" sz="1200" b="1" i="1">
                <a:solidFill>
                  <a:srgbClr val="336699"/>
                </a:solidFill>
                <a:ea typeface="SimSun" pitchFamily="2" charset="-122"/>
              </a:rPr>
              <a:t>The United Nations </a:t>
            </a:r>
            <a:br>
              <a:rPr lang="en-US" altLang="zh-CN" sz="1200" b="1" i="1">
                <a:solidFill>
                  <a:srgbClr val="336699"/>
                </a:solidFill>
                <a:ea typeface="SimSun" pitchFamily="2" charset="-122"/>
              </a:rPr>
            </a:br>
            <a:r>
              <a:rPr lang="en-US" altLang="zh-CN" sz="1200" b="1" i="1">
                <a:solidFill>
                  <a:srgbClr val="336699"/>
                </a:solidFill>
                <a:ea typeface="SimSun" pitchFamily="2" charset="-122"/>
              </a:rPr>
              <a:t>Financial Situation</a:t>
            </a:r>
            <a:endParaRPr lang="en-GB" altLang="en-US" sz="1200" b="1" i="1">
              <a:solidFill>
                <a:srgbClr val="336699"/>
              </a:solidFill>
            </a:endParaRPr>
          </a:p>
        </p:txBody>
      </p:sp>
      <p:sp>
        <p:nvSpPr>
          <p:cNvPr id="22535" name="Line 58"/>
          <p:cNvSpPr>
            <a:spLocks noChangeShapeType="1"/>
          </p:cNvSpPr>
          <p:nvPr/>
        </p:nvSpPr>
        <p:spPr bwMode="auto">
          <a:xfrm>
            <a:off x="152400" y="1505779"/>
            <a:ext cx="1487488" cy="0"/>
          </a:xfrm>
          <a:prstGeom prst="line">
            <a:avLst/>
          </a:prstGeom>
          <a:noFill/>
          <a:ln w="9525">
            <a:noFill/>
            <a:round/>
            <a:headEnd/>
            <a:tailEnd/>
          </a:ln>
        </p:spPr>
        <p:txBody>
          <a:bodyPr wrap="none"/>
          <a:lstStyle/>
          <a:p>
            <a:r>
              <a:rPr lang="en-US" sz="1000" dirty="0"/>
              <a:t>Afghanistan</a:t>
            </a:r>
          </a:p>
          <a:p>
            <a:r>
              <a:rPr lang="en-US" sz="1000" dirty="0"/>
              <a:t>Albania</a:t>
            </a:r>
          </a:p>
          <a:p>
            <a:r>
              <a:rPr lang="en-US" sz="1000" dirty="0"/>
              <a:t>Algeria</a:t>
            </a:r>
          </a:p>
          <a:p>
            <a:r>
              <a:rPr lang="en-US" sz="1000" dirty="0"/>
              <a:t>Andorra</a:t>
            </a:r>
          </a:p>
          <a:p>
            <a:r>
              <a:rPr lang="en-US" sz="1000" dirty="0"/>
              <a:t>Angola</a:t>
            </a:r>
          </a:p>
          <a:p>
            <a:r>
              <a:rPr lang="en-US" sz="1000" dirty="0"/>
              <a:t>Antigua and Barbuda</a:t>
            </a:r>
          </a:p>
          <a:p>
            <a:r>
              <a:rPr lang="en-US" sz="1000" dirty="0"/>
              <a:t>Armenia</a:t>
            </a:r>
          </a:p>
          <a:p>
            <a:r>
              <a:rPr lang="en-US" sz="1000" dirty="0"/>
              <a:t>Australia</a:t>
            </a:r>
          </a:p>
          <a:p>
            <a:r>
              <a:rPr lang="en-US" sz="1000" dirty="0"/>
              <a:t>Austria</a:t>
            </a:r>
          </a:p>
          <a:p>
            <a:r>
              <a:rPr lang="en-US" sz="1000" dirty="0"/>
              <a:t>Azerbaijan</a:t>
            </a:r>
          </a:p>
          <a:p>
            <a:r>
              <a:rPr lang="en-US" sz="1000" dirty="0"/>
              <a:t>Bahamas</a:t>
            </a:r>
          </a:p>
          <a:p>
            <a:r>
              <a:rPr lang="en-US" sz="1000" dirty="0"/>
              <a:t>Bahrain</a:t>
            </a:r>
          </a:p>
          <a:p>
            <a:r>
              <a:rPr lang="en-US" sz="1000" dirty="0"/>
              <a:t>Barbados</a:t>
            </a:r>
          </a:p>
          <a:p>
            <a:r>
              <a:rPr lang="en-US" sz="1000" dirty="0"/>
              <a:t>Belarus</a:t>
            </a:r>
          </a:p>
          <a:p>
            <a:r>
              <a:rPr lang="en-US" sz="1000" dirty="0"/>
              <a:t>Belgium</a:t>
            </a:r>
          </a:p>
          <a:p>
            <a:r>
              <a:rPr lang="en-US" sz="1000" dirty="0"/>
              <a:t>Benin</a:t>
            </a:r>
          </a:p>
          <a:p>
            <a:r>
              <a:rPr lang="en-US" sz="1000" dirty="0"/>
              <a:t>Bhutan</a:t>
            </a:r>
          </a:p>
          <a:p>
            <a:r>
              <a:rPr lang="en-US" sz="1000" dirty="0"/>
              <a:t>Bolivia (</a:t>
            </a:r>
            <a:r>
              <a:rPr lang="en-US" sz="1000" dirty="0" err="1"/>
              <a:t>Plurinational</a:t>
            </a:r>
            <a:r>
              <a:rPr lang="en-US" sz="1000" dirty="0"/>
              <a:t> </a:t>
            </a:r>
          </a:p>
          <a:p>
            <a:r>
              <a:rPr lang="en-US" sz="1000" dirty="0"/>
              <a:t>  State of)</a:t>
            </a:r>
          </a:p>
          <a:p>
            <a:r>
              <a:rPr lang="en-US" sz="1000" dirty="0"/>
              <a:t>Bosnia and Herzegovina</a:t>
            </a:r>
          </a:p>
          <a:p>
            <a:r>
              <a:rPr lang="en-US" sz="1000" dirty="0"/>
              <a:t>Botswana</a:t>
            </a:r>
          </a:p>
          <a:p>
            <a:r>
              <a:rPr lang="en-US" sz="1000" dirty="0"/>
              <a:t>Brunei Darussalam</a:t>
            </a:r>
          </a:p>
          <a:p>
            <a:r>
              <a:rPr lang="en-US" sz="1000" dirty="0"/>
              <a:t>Bulgaria</a:t>
            </a:r>
          </a:p>
          <a:p>
            <a:r>
              <a:rPr lang="en-US" sz="1000" dirty="0"/>
              <a:t>Burkina Faso</a:t>
            </a:r>
          </a:p>
          <a:p>
            <a:r>
              <a:rPr lang="en-US" sz="1000" dirty="0"/>
              <a:t>Burundi</a:t>
            </a:r>
          </a:p>
          <a:p>
            <a:r>
              <a:rPr lang="en-US" sz="1000" dirty="0"/>
              <a:t>Cabo Verde</a:t>
            </a:r>
          </a:p>
          <a:p>
            <a:r>
              <a:rPr lang="en-US" sz="1000" dirty="0"/>
              <a:t>Cambodia</a:t>
            </a:r>
          </a:p>
          <a:p>
            <a:r>
              <a:rPr lang="en-US" sz="1000" dirty="0"/>
              <a:t>Cameroon</a:t>
            </a:r>
          </a:p>
          <a:p>
            <a:r>
              <a:rPr lang="en-US" sz="1000" dirty="0"/>
              <a:t>Canada</a:t>
            </a:r>
          </a:p>
          <a:p>
            <a:r>
              <a:rPr lang="en-US" sz="1000" dirty="0"/>
              <a:t>Chile</a:t>
            </a:r>
          </a:p>
          <a:p>
            <a:r>
              <a:rPr lang="en-US" sz="1000" dirty="0"/>
              <a:t>China</a:t>
            </a:r>
          </a:p>
          <a:p>
            <a:endParaRPr lang="en-US" sz="1000" dirty="0"/>
          </a:p>
        </p:txBody>
      </p:sp>
      <p:sp>
        <p:nvSpPr>
          <p:cNvPr id="22536" name="Line 59"/>
          <p:cNvSpPr>
            <a:spLocks noChangeShapeType="1"/>
          </p:cNvSpPr>
          <p:nvPr/>
        </p:nvSpPr>
        <p:spPr bwMode="auto">
          <a:xfrm>
            <a:off x="152400" y="9510184"/>
            <a:ext cx="1487488" cy="0"/>
          </a:xfrm>
          <a:prstGeom prst="line">
            <a:avLst/>
          </a:prstGeom>
          <a:noFill/>
          <a:ln w="9525">
            <a:noFill/>
            <a:round/>
            <a:headEnd/>
            <a:tailEnd/>
          </a:ln>
        </p:spPr>
        <p:txBody>
          <a:bodyPr wrap="none"/>
          <a:lstStyle/>
          <a:p>
            <a:endParaRPr lang="en-US"/>
          </a:p>
        </p:txBody>
      </p:sp>
      <p:sp>
        <p:nvSpPr>
          <p:cNvPr id="22537" name="Line 60"/>
          <p:cNvSpPr>
            <a:spLocks noChangeShapeType="1"/>
          </p:cNvSpPr>
          <p:nvPr/>
        </p:nvSpPr>
        <p:spPr bwMode="auto">
          <a:xfrm>
            <a:off x="17463" y="1505779"/>
            <a:ext cx="0" cy="8004405"/>
          </a:xfrm>
          <a:prstGeom prst="line">
            <a:avLst/>
          </a:prstGeom>
          <a:noFill/>
          <a:ln w="9525">
            <a:noFill/>
            <a:round/>
            <a:headEnd/>
            <a:tailEnd/>
          </a:ln>
        </p:spPr>
        <p:txBody>
          <a:bodyPr wrap="none"/>
          <a:lstStyle/>
          <a:p>
            <a:endParaRPr lang="en-US"/>
          </a:p>
        </p:txBody>
      </p:sp>
      <p:sp>
        <p:nvSpPr>
          <p:cNvPr id="22538" name="Line 61"/>
          <p:cNvSpPr>
            <a:spLocks noChangeShapeType="1"/>
          </p:cNvSpPr>
          <p:nvPr/>
        </p:nvSpPr>
        <p:spPr bwMode="auto">
          <a:xfrm>
            <a:off x="7924800" y="1505779"/>
            <a:ext cx="0" cy="8004405"/>
          </a:xfrm>
          <a:prstGeom prst="line">
            <a:avLst/>
          </a:prstGeom>
          <a:noFill/>
          <a:ln w="9525">
            <a:noFill/>
            <a:round/>
            <a:headEnd/>
            <a:tailEnd/>
          </a:ln>
        </p:spPr>
        <p:txBody>
          <a:bodyPr wrap="none"/>
          <a:lstStyle/>
          <a:p>
            <a:endParaRPr lang="en-US"/>
          </a:p>
        </p:txBody>
      </p:sp>
      <p:sp>
        <p:nvSpPr>
          <p:cNvPr id="22539" name="Line 62"/>
          <p:cNvSpPr>
            <a:spLocks noChangeShapeType="1"/>
          </p:cNvSpPr>
          <p:nvPr/>
        </p:nvSpPr>
        <p:spPr bwMode="auto">
          <a:xfrm>
            <a:off x="1563689" y="1474858"/>
            <a:ext cx="1484312" cy="0"/>
          </a:xfrm>
          <a:prstGeom prst="line">
            <a:avLst/>
          </a:prstGeom>
          <a:noFill/>
          <a:ln w="9525">
            <a:noFill/>
            <a:round/>
            <a:headEnd/>
            <a:tailEnd/>
          </a:ln>
        </p:spPr>
        <p:txBody>
          <a:bodyPr wrap="none"/>
          <a:lstStyle/>
          <a:p>
            <a:endParaRPr lang="en-US"/>
          </a:p>
        </p:txBody>
      </p:sp>
      <p:sp>
        <p:nvSpPr>
          <p:cNvPr id="22540" name="Line 63"/>
          <p:cNvSpPr>
            <a:spLocks noChangeShapeType="1"/>
          </p:cNvSpPr>
          <p:nvPr/>
        </p:nvSpPr>
        <p:spPr bwMode="auto">
          <a:xfrm>
            <a:off x="1639889" y="9510184"/>
            <a:ext cx="1558925" cy="0"/>
          </a:xfrm>
          <a:prstGeom prst="line">
            <a:avLst/>
          </a:prstGeom>
          <a:noFill/>
          <a:ln w="9525">
            <a:noFill/>
            <a:round/>
            <a:headEnd/>
            <a:tailEnd/>
          </a:ln>
        </p:spPr>
        <p:txBody>
          <a:bodyPr wrap="none"/>
          <a:lstStyle/>
          <a:p>
            <a:endParaRPr lang="en-US"/>
          </a:p>
        </p:txBody>
      </p:sp>
      <p:sp>
        <p:nvSpPr>
          <p:cNvPr id="22541" name="Line 64"/>
          <p:cNvSpPr>
            <a:spLocks noChangeShapeType="1"/>
          </p:cNvSpPr>
          <p:nvPr/>
        </p:nvSpPr>
        <p:spPr bwMode="auto">
          <a:xfrm>
            <a:off x="3198814" y="1505779"/>
            <a:ext cx="1558925" cy="0"/>
          </a:xfrm>
          <a:prstGeom prst="line">
            <a:avLst/>
          </a:prstGeom>
          <a:noFill/>
          <a:ln w="9525">
            <a:noFill/>
            <a:round/>
            <a:headEnd/>
            <a:tailEnd/>
          </a:ln>
        </p:spPr>
        <p:txBody>
          <a:bodyPr wrap="none"/>
          <a:lstStyle/>
          <a:p>
            <a:endParaRPr lang="en-US"/>
          </a:p>
        </p:txBody>
      </p:sp>
      <p:sp>
        <p:nvSpPr>
          <p:cNvPr id="22542" name="Line 65"/>
          <p:cNvSpPr>
            <a:spLocks noChangeShapeType="1"/>
          </p:cNvSpPr>
          <p:nvPr/>
        </p:nvSpPr>
        <p:spPr bwMode="auto">
          <a:xfrm>
            <a:off x="3198814" y="9510184"/>
            <a:ext cx="1558925" cy="0"/>
          </a:xfrm>
          <a:prstGeom prst="line">
            <a:avLst/>
          </a:prstGeom>
          <a:noFill/>
          <a:ln w="9525">
            <a:noFill/>
            <a:round/>
            <a:headEnd/>
            <a:tailEnd/>
          </a:ln>
        </p:spPr>
        <p:txBody>
          <a:bodyPr wrap="none"/>
          <a:lstStyle/>
          <a:p>
            <a:endParaRPr lang="en-US"/>
          </a:p>
        </p:txBody>
      </p:sp>
      <p:sp>
        <p:nvSpPr>
          <p:cNvPr id="22543" name="Line 66"/>
          <p:cNvSpPr>
            <a:spLocks noChangeShapeType="1"/>
          </p:cNvSpPr>
          <p:nvPr/>
        </p:nvSpPr>
        <p:spPr bwMode="auto">
          <a:xfrm>
            <a:off x="4757739" y="1585031"/>
            <a:ext cx="1557337" cy="0"/>
          </a:xfrm>
          <a:prstGeom prst="line">
            <a:avLst/>
          </a:prstGeom>
          <a:noFill/>
          <a:ln w="9525">
            <a:noFill/>
            <a:round/>
            <a:headEnd/>
            <a:tailEnd/>
          </a:ln>
        </p:spPr>
        <p:txBody>
          <a:bodyPr wrap="none"/>
          <a:lstStyle/>
          <a:p>
            <a:endParaRPr lang="en-US"/>
          </a:p>
        </p:txBody>
      </p:sp>
      <p:sp>
        <p:nvSpPr>
          <p:cNvPr id="22544" name="Line 67"/>
          <p:cNvSpPr>
            <a:spLocks noChangeShapeType="1"/>
          </p:cNvSpPr>
          <p:nvPr/>
        </p:nvSpPr>
        <p:spPr bwMode="auto">
          <a:xfrm>
            <a:off x="4757739" y="9510184"/>
            <a:ext cx="1557337" cy="0"/>
          </a:xfrm>
          <a:prstGeom prst="line">
            <a:avLst/>
          </a:prstGeom>
          <a:noFill/>
          <a:ln w="9525">
            <a:noFill/>
            <a:round/>
            <a:headEnd/>
            <a:tailEnd/>
          </a:ln>
        </p:spPr>
        <p:txBody>
          <a:bodyPr wrap="none"/>
          <a:lstStyle/>
          <a:p>
            <a:endParaRPr lang="en-US"/>
          </a:p>
        </p:txBody>
      </p:sp>
      <p:sp>
        <p:nvSpPr>
          <p:cNvPr id="22545" name="Line 68"/>
          <p:cNvSpPr>
            <a:spLocks noChangeShapeType="1"/>
          </p:cNvSpPr>
          <p:nvPr/>
        </p:nvSpPr>
        <p:spPr bwMode="auto">
          <a:xfrm>
            <a:off x="6315076" y="1505779"/>
            <a:ext cx="1609725" cy="0"/>
          </a:xfrm>
          <a:prstGeom prst="line">
            <a:avLst/>
          </a:prstGeom>
          <a:noFill/>
          <a:ln w="9525">
            <a:noFill/>
            <a:round/>
            <a:headEnd/>
            <a:tailEnd/>
          </a:ln>
        </p:spPr>
        <p:txBody>
          <a:bodyPr wrap="none"/>
          <a:lstStyle/>
          <a:p>
            <a:endParaRPr lang="en-US"/>
          </a:p>
        </p:txBody>
      </p:sp>
      <p:sp>
        <p:nvSpPr>
          <p:cNvPr id="22546" name="Line 69"/>
          <p:cNvSpPr>
            <a:spLocks noChangeShapeType="1"/>
          </p:cNvSpPr>
          <p:nvPr/>
        </p:nvSpPr>
        <p:spPr bwMode="auto">
          <a:xfrm>
            <a:off x="6315076" y="9510184"/>
            <a:ext cx="1609725" cy="0"/>
          </a:xfrm>
          <a:prstGeom prst="line">
            <a:avLst/>
          </a:prstGeom>
          <a:noFill/>
          <a:ln w="9525">
            <a:noFill/>
            <a:round/>
            <a:headEnd/>
            <a:tailEnd/>
          </a:ln>
        </p:spPr>
        <p:txBody>
          <a:bodyPr wrap="none"/>
          <a:lstStyle/>
          <a:p>
            <a:endParaRPr lang="en-US"/>
          </a:p>
        </p:txBody>
      </p:sp>
      <p:sp>
        <p:nvSpPr>
          <p:cNvPr id="22547" name="Text Box 77"/>
          <p:cNvSpPr txBox="1">
            <a:spLocks noChangeArrowheads="1"/>
          </p:cNvSpPr>
          <p:nvPr/>
        </p:nvSpPr>
        <p:spPr bwMode="auto">
          <a:xfrm>
            <a:off x="108409" y="236067"/>
            <a:ext cx="6471067" cy="892552"/>
          </a:xfrm>
          <a:prstGeom prst="rect">
            <a:avLst/>
          </a:prstGeom>
          <a:noFill/>
          <a:ln w="9525">
            <a:noFill/>
            <a:miter lim="800000"/>
            <a:headEnd/>
            <a:tailEnd/>
          </a:ln>
        </p:spPr>
        <p:txBody>
          <a:bodyPr wrap="none">
            <a:spAutoFit/>
          </a:bodyPr>
          <a:lstStyle/>
          <a:p>
            <a:r>
              <a:rPr lang="en-GB" altLang="ja-JP" sz="3200" dirty="0">
                <a:ea typeface="ＭＳ Ｐゴシック" pitchFamily="34" charset="-128"/>
              </a:rPr>
              <a:t>Chart 4 - </a:t>
            </a:r>
            <a:r>
              <a:rPr lang="en-GB" altLang="en-US" sz="3200" dirty="0">
                <a:solidFill>
                  <a:srgbClr val="CC0000"/>
                </a:solidFill>
              </a:rPr>
              <a:t>Regular Budget Assessments</a:t>
            </a:r>
            <a:br>
              <a:rPr lang="en-GB" altLang="en-US" sz="3600" dirty="0"/>
            </a:br>
            <a:r>
              <a:rPr lang="en-GB" altLang="en-US" sz="2000" dirty="0"/>
              <a:t>Fully paid at 31 December 2017: 145 Member States</a:t>
            </a:r>
          </a:p>
        </p:txBody>
      </p:sp>
      <p:grpSp>
        <p:nvGrpSpPr>
          <p:cNvPr id="22548" name="Group 82"/>
          <p:cNvGrpSpPr>
            <a:grpSpLocks/>
          </p:cNvGrpSpPr>
          <p:nvPr/>
        </p:nvGrpSpPr>
        <p:grpSpPr bwMode="auto">
          <a:xfrm>
            <a:off x="7658101" y="2190975"/>
            <a:ext cx="1162050" cy="630710"/>
            <a:chOff x="4824" y="1327"/>
            <a:chExt cx="732" cy="382"/>
          </a:xfrm>
        </p:grpSpPr>
        <p:grpSp>
          <p:nvGrpSpPr>
            <p:cNvPr id="22549" name="Group 83"/>
            <p:cNvGrpSpPr>
              <a:grpSpLocks/>
            </p:cNvGrpSpPr>
            <p:nvPr/>
          </p:nvGrpSpPr>
          <p:grpSpPr bwMode="auto">
            <a:xfrm>
              <a:off x="4830" y="1327"/>
              <a:ext cx="726" cy="382"/>
              <a:chOff x="4830" y="1327"/>
              <a:chExt cx="726" cy="382"/>
            </a:xfrm>
          </p:grpSpPr>
          <p:sp>
            <p:nvSpPr>
              <p:cNvPr id="22551" name="Text Box 84"/>
              <p:cNvSpPr txBox="1">
                <a:spLocks noChangeArrowheads="1"/>
              </p:cNvSpPr>
              <p:nvPr/>
            </p:nvSpPr>
            <p:spPr bwMode="auto">
              <a:xfrm>
                <a:off x="4830" y="1327"/>
                <a:ext cx="726" cy="173"/>
              </a:xfrm>
              <a:prstGeom prst="rect">
                <a:avLst/>
              </a:prstGeom>
              <a:noFill/>
              <a:ln w="9525">
                <a:noFill/>
                <a:miter lim="800000"/>
                <a:headEnd/>
                <a:tailEnd/>
              </a:ln>
            </p:spPr>
            <p:txBody>
              <a:bodyPr wrap="none">
                <a:spAutoFit/>
              </a:bodyPr>
              <a:lstStyle/>
              <a:p>
                <a:r>
                  <a:rPr lang="en-US" altLang="en-US" sz="1200" b="1">
                    <a:solidFill>
                      <a:srgbClr val="CC0000"/>
                    </a:solidFill>
                  </a:rPr>
                  <a:t>Regular budget</a:t>
                </a:r>
              </a:p>
            </p:txBody>
          </p:sp>
          <p:sp>
            <p:nvSpPr>
              <p:cNvPr id="22552" name="Text Box 85"/>
              <p:cNvSpPr txBox="1">
                <a:spLocks noChangeArrowheads="1"/>
              </p:cNvSpPr>
              <p:nvPr/>
            </p:nvSpPr>
            <p:spPr bwMode="auto">
              <a:xfrm>
                <a:off x="4830" y="1429"/>
                <a:ext cx="666" cy="173"/>
              </a:xfrm>
              <a:prstGeom prst="rect">
                <a:avLst/>
              </a:prstGeom>
              <a:noFill/>
              <a:ln w="9525">
                <a:noFill/>
                <a:miter lim="800000"/>
                <a:headEnd/>
                <a:tailEnd/>
              </a:ln>
            </p:spPr>
            <p:txBody>
              <a:bodyPr wrap="none">
                <a:spAutoFit/>
              </a:bodyPr>
              <a:lstStyle/>
              <a:p>
                <a:r>
                  <a:rPr lang="en-US" altLang="en-US" sz="1200" b="1">
                    <a:solidFill>
                      <a:srgbClr val="B2B2B2"/>
                    </a:solidFill>
                  </a:rPr>
                  <a:t>Peacekeeping</a:t>
                </a:r>
              </a:p>
            </p:txBody>
          </p:sp>
          <p:sp>
            <p:nvSpPr>
              <p:cNvPr id="22553" name="Text Box 86"/>
              <p:cNvSpPr txBox="1">
                <a:spLocks noChangeArrowheads="1"/>
              </p:cNvSpPr>
              <p:nvPr/>
            </p:nvSpPr>
            <p:spPr bwMode="auto">
              <a:xfrm>
                <a:off x="4830" y="1536"/>
                <a:ext cx="487" cy="173"/>
              </a:xfrm>
              <a:prstGeom prst="rect">
                <a:avLst/>
              </a:prstGeom>
              <a:noFill/>
              <a:ln w="9525">
                <a:noFill/>
                <a:miter lim="800000"/>
                <a:headEnd/>
                <a:tailEnd/>
              </a:ln>
            </p:spPr>
            <p:txBody>
              <a:bodyPr wrap="none">
                <a:spAutoFit/>
              </a:bodyPr>
              <a:lstStyle/>
              <a:p>
                <a:r>
                  <a:rPr lang="en-US" altLang="en-US" sz="1200" b="1">
                    <a:solidFill>
                      <a:srgbClr val="B2B2B2"/>
                    </a:solidFill>
                  </a:rPr>
                  <a:t>Tribunals</a:t>
                </a:r>
              </a:p>
            </p:txBody>
          </p:sp>
        </p:grpSp>
        <p:sp>
          <p:nvSpPr>
            <p:cNvPr id="22550" name="Rectangle 88"/>
            <p:cNvSpPr>
              <a:spLocks noChangeArrowheads="1"/>
            </p:cNvSpPr>
            <p:nvPr/>
          </p:nvSpPr>
          <p:spPr bwMode="auto">
            <a:xfrm flipH="1">
              <a:off x="4824" y="1392"/>
              <a:ext cx="48" cy="48"/>
            </a:xfrm>
            <a:prstGeom prst="rect">
              <a:avLst/>
            </a:prstGeom>
            <a:solidFill>
              <a:srgbClr val="CC0000"/>
            </a:solidFill>
            <a:ln w="9525">
              <a:solidFill>
                <a:srgbClr val="CC0000"/>
              </a:solidFill>
              <a:miter lim="800000"/>
              <a:headEnd/>
              <a:tailEnd/>
            </a:ln>
          </p:spPr>
          <p:txBody>
            <a:bodyPr wrap="none" anchor="ctr"/>
            <a:lstStyle/>
            <a:p>
              <a:endParaRPr lang="en-US" altLang="en-US" sz="1800"/>
            </a:p>
          </p:txBody>
        </p:sp>
      </p:grpSp>
      <p:sp>
        <p:nvSpPr>
          <p:cNvPr id="2" name="Rectangle 1">
            <a:extLst>
              <a:ext uri="{FF2B5EF4-FFF2-40B4-BE49-F238E27FC236}">
                <a16:creationId xmlns:a16="http://schemas.microsoft.com/office/drawing/2014/main" id="{4091905A-E762-437E-BE84-59507B9A01AF}"/>
              </a:ext>
            </a:extLst>
          </p:cNvPr>
          <p:cNvSpPr/>
          <p:nvPr/>
        </p:nvSpPr>
        <p:spPr>
          <a:xfrm>
            <a:off x="1433513" y="1478566"/>
            <a:ext cx="1871663" cy="5016758"/>
          </a:xfrm>
          <a:prstGeom prst="rect">
            <a:avLst/>
          </a:prstGeom>
        </p:spPr>
        <p:txBody>
          <a:bodyPr wrap="square">
            <a:spAutoFit/>
          </a:bodyPr>
          <a:lstStyle/>
          <a:p>
            <a:r>
              <a:rPr lang="en-US" sz="1000" dirty="0"/>
              <a:t>Costa Rica</a:t>
            </a:r>
          </a:p>
          <a:p>
            <a:r>
              <a:rPr lang="en-US" sz="1000" dirty="0"/>
              <a:t>Côte d'Ivoire</a:t>
            </a:r>
          </a:p>
          <a:p>
            <a:r>
              <a:rPr lang="en-US" sz="1000" dirty="0"/>
              <a:t>Croatia</a:t>
            </a:r>
          </a:p>
          <a:p>
            <a:r>
              <a:rPr lang="en-US" sz="1000" dirty="0"/>
              <a:t>Cuba</a:t>
            </a:r>
          </a:p>
          <a:p>
            <a:r>
              <a:rPr lang="en-US" sz="1000" dirty="0"/>
              <a:t>Cyprus</a:t>
            </a:r>
          </a:p>
          <a:p>
            <a:r>
              <a:rPr lang="en-US" sz="1000" dirty="0"/>
              <a:t>Czech Republic</a:t>
            </a:r>
          </a:p>
          <a:p>
            <a:r>
              <a:rPr lang="en-US" sz="1000" dirty="0"/>
              <a:t>Democratic People’s </a:t>
            </a:r>
          </a:p>
          <a:p>
            <a:r>
              <a:rPr lang="en-US" sz="1000" dirty="0"/>
              <a:t>   Republic of Korea</a:t>
            </a:r>
          </a:p>
          <a:p>
            <a:r>
              <a:rPr lang="en-US" sz="1000" dirty="0"/>
              <a:t>Democratic Republic </a:t>
            </a:r>
          </a:p>
          <a:p>
            <a:r>
              <a:rPr lang="en-US" sz="1000" dirty="0"/>
              <a:t>   of the Congo</a:t>
            </a:r>
          </a:p>
          <a:p>
            <a:r>
              <a:rPr lang="en-US" sz="1000" dirty="0"/>
              <a:t>Denmark</a:t>
            </a:r>
          </a:p>
          <a:p>
            <a:r>
              <a:rPr lang="en-US" sz="1000" dirty="0"/>
              <a:t>Djibouti</a:t>
            </a:r>
          </a:p>
          <a:p>
            <a:r>
              <a:rPr lang="en-US" sz="1000" dirty="0"/>
              <a:t>Dominica</a:t>
            </a:r>
          </a:p>
          <a:p>
            <a:r>
              <a:rPr lang="en-US" sz="1000" dirty="0"/>
              <a:t>Dominican Republic     </a:t>
            </a:r>
          </a:p>
          <a:p>
            <a:r>
              <a:rPr lang="en-US" sz="1000" dirty="0"/>
              <a:t>Ecuador</a:t>
            </a:r>
          </a:p>
          <a:p>
            <a:r>
              <a:rPr lang="en-US" sz="1000" dirty="0"/>
              <a:t>El Salvador</a:t>
            </a:r>
          </a:p>
          <a:p>
            <a:r>
              <a:rPr lang="en-US" sz="1000" dirty="0"/>
              <a:t>Eritrea</a:t>
            </a:r>
          </a:p>
          <a:p>
            <a:r>
              <a:rPr lang="en-US" sz="1000" dirty="0"/>
              <a:t>Estonia </a:t>
            </a:r>
          </a:p>
          <a:p>
            <a:r>
              <a:rPr lang="en-US" sz="1000" dirty="0"/>
              <a:t>Ethiopia</a:t>
            </a:r>
          </a:p>
          <a:p>
            <a:r>
              <a:rPr lang="en-US" sz="1000" dirty="0"/>
              <a:t>Finland</a:t>
            </a:r>
          </a:p>
          <a:p>
            <a:r>
              <a:rPr lang="en-US" sz="1000" dirty="0"/>
              <a:t>France</a:t>
            </a:r>
          </a:p>
          <a:p>
            <a:r>
              <a:rPr lang="en-US" sz="1000" dirty="0"/>
              <a:t>Georgia</a:t>
            </a:r>
          </a:p>
          <a:p>
            <a:r>
              <a:rPr lang="en-US" sz="1000" dirty="0"/>
              <a:t>Germany</a:t>
            </a:r>
          </a:p>
          <a:p>
            <a:r>
              <a:rPr lang="en-US" sz="1000" dirty="0"/>
              <a:t>Ghana</a:t>
            </a:r>
          </a:p>
          <a:p>
            <a:r>
              <a:rPr lang="en-US" sz="1000" dirty="0"/>
              <a:t>Greece</a:t>
            </a:r>
          </a:p>
          <a:p>
            <a:r>
              <a:rPr lang="en-US" sz="1000" dirty="0"/>
              <a:t>Guatemala</a:t>
            </a:r>
          </a:p>
          <a:p>
            <a:r>
              <a:rPr lang="en-US" sz="1000" dirty="0"/>
              <a:t>Guinea</a:t>
            </a:r>
          </a:p>
          <a:p>
            <a:r>
              <a:rPr lang="en-US" sz="1000" dirty="0"/>
              <a:t>Guinea-Bissau</a:t>
            </a:r>
          </a:p>
          <a:p>
            <a:r>
              <a:rPr lang="en-US" sz="1000" dirty="0"/>
              <a:t>Guyana</a:t>
            </a:r>
          </a:p>
          <a:p>
            <a:r>
              <a:rPr lang="en-US" sz="1000" dirty="0"/>
              <a:t>Haiti</a:t>
            </a:r>
          </a:p>
          <a:p>
            <a:r>
              <a:rPr lang="en-US" sz="1000" dirty="0"/>
              <a:t>Hungary</a:t>
            </a:r>
          </a:p>
          <a:p>
            <a:endParaRPr lang="en-US" sz="1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6"/>
          <p:cNvSpPr txBox="1">
            <a:spLocks noGrp="1" noChangeArrowheads="1"/>
          </p:cNvSpPr>
          <p:nvPr/>
        </p:nvSpPr>
        <p:spPr bwMode="auto">
          <a:xfrm>
            <a:off x="6192889" y="6484826"/>
            <a:ext cx="2133600" cy="495322"/>
          </a:xfrm>
          <a:prstGeom prst="rect">
            <a:avLst/>
          </a:prstGeom>
          <a:noFill/>
          <a:ln w="9525">
            <a:noFill/>
            <a:miter lim="800000"/>
            <a:headEnd/>
            <a:tailEnd/>
          </a:ln>
        </p:spPr>
        <p:txBody>
          <a:bodyPr/>
          <a:lstStyle/>
          <a:p>
            <a:pPr algn="r"/>
            <a:r>
              <a:rPr lang="en-GB" altLang="en-US" sz="1400" dirty="0"/>
              <a:t>5</a:t>
            </a:r>
          </a:p>
        </p:txBody>
      </p:sp>
      <p:sp>
        <p:nvSpPr>
          <p:cNvPr id="50178" name="Text Box 26"/>
          <p:cNvSpPr txBox="1">
            <a:spLocks noChangeArrowheads="1"/>
          </p:cNvSpPr>
          <p:nvPr/>
        </p:nvSpPr>
        <p:spPr bwMode="auto">
          <a:xfrm>
            <a:off x="12700" y="125622"/>
            <a:ext cx="7280006" cy="861774"/>
          </a:xfrm>
          <a:prstGeom prst="rect">
            <a:avLst/>
          </a:prstGeom>
          <a:noFill/>
          <a:ln w="9525">
            <a:noFill/>
            <a:miter lim="800000"/>
            <a:headEnd/>
            <a:tailEnd/>
          </a:ln>
        </p:spPr>
        <p:txBody>
          <a:bodyPr wrap="none">
            <a:spAutoFit/>
          </a:bodyPr>
          <a:lstStyle/>
          <a:p>
            <a:r>
              <a:rPr lang="en-GB" altLang="ja-JP" sz="3000" dirty="0">
                <a:ea typeface="ＭＳ Ｐゴシック" pitchFamily="34" charset="-128"/>
              </a:rPr>
              <a:t>Chart 5 - </a:t>
            </a:r>
            <a:r>
              <a:rPr lang="en-GB" altLang="en-US" sz="3000" dirty="0">
                <a:solidFill>
                  <a:srgbClr val="CC0000"/>
                </a:solidFill>
              </a:rPr>
              <a:t>Unpaid Regular Budget Assessments</a:t>
            </a:r>
            <a:br>
              <a:rPr lang="en-GB" altLang="en-US" sz="3600" dirty="0"/>
            </a:br>
            <a:r>
              <a:rPr lang="en-GB" altLang="en-US" sz="2000" dirty="0"/>
              <a:t> Actual (US$ millions)</a:t>
            </a:r>
          </a:p>
        </p:txBody>
      </p:sp>
      <p:pic>
        <p:nvPicPr>
          <p:cNvPr id="50179" name="Picture 9"/>
          <p:cNvPicPr>
            <a:picLocks noChangeAspect="1" noChangeArrowheads="1"/>
          </p:cNvPicPr>
          <p:nvPr/>
        </p:nvPicPr>
        <p:blipFill>
          <a:blip r:embed="rId2"/>
          <a:srcRect/>
          <a:stretch>
            <a:fillRect/>
          </a:stretch>
        </p:blipFill>
        <p:spPr bwMode="auto">
          <a:xfrm>
            <a:off x="7772400" y="396258"/>
            <a:ext cx="1066800" cy="998900"/>
          </a:xfrm>
          <a:prstGeom prst="rect">
            <a:avLst/>
          </a:prstGeom>
          <a:noFill/>
          <a:ln w="9525">
            <a:noFill/>
            <a:miter lim="800000"/>
            <a:headEnd/>
            <a:tailEnd/>
          </a:ln>
        </p:spPr>
      </p:pic>
      <p:sp>
        <p:nvSpPr>
          <p:cNvPr id="50180" name="Rectangle 48"/>
          <p:cNvSpPr>
            <a:spLocks/>
          </p:cNvSpPr>
          <p:nvPr/>
        </p:nvSpPr>
        <p:spPr bwMode="auto">
          <a:xfrm>
            <a:off x="7543800" y="209687"/>
            <a:ext cx="76200" cy="6764448"/>
          </a:xfrm>
          <a:prstGeom prst="rect">
            <a:avLst/>
          </a:prstGeom>
          <a:solidFill>
            <a:srgbClr val="C00000"/>
          </a:solidFill>
          <a:ln w="9525">
            <a:noFill/>
            <a:miter lim="800000"/>
            <a:headEnd/>
            <a:tailEnd/>
          </a:ln>
        </p:spPr>
        <p:txBody>
          <a:bodyPr lIns="182880" rIns="182880" anchor="ctr"/>
          <a:lstStyle/>
          <a:p>
            <a:pPr>
              <a:spcAft>
                <a:spcPts val="1000"/>
              </a:spcAft>
            </a:pPr>
            <a:endParaRPr lang="en-US" altLang="ja-JP" sz="800" i="1">
              <a:solidFill>
                <a:srgbClr val="FFFFFF"/>
              </a:solidFill>
              <a:latin typeface="Cambria" pitchFamily="18" charset="0"/>
              <a:ea typeface="SimSun" pitchFamily="2" charset="-122"/>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p:txBody>
      </p:sp>
      <p:sp>
        <p:nvSpPr>
          <p:cNvPr id="50181" name="Text Box 6"/>
          <p:cNvSpPr txBox="1">
            <a:spLocks noChangeArrowheads="1"/>
          </p:cNvSpPr>
          <p:nvPr/>
        </p:nvSpPr>
        <p:spPr bwMode="auto">
          <a:xfrm>
            <a:off x="7664450" y="1505779"/>
            <a:ext cx="1441450" cy="475509"/>
          </a:xfrm>
          <a:prstGeom prst="rect">
            <a:avLst/>
          </a:prstGeom>
          <a:noFill/>
          <a:ln w="9525">
            <a:noFill/>
            <a:miter lim="800000"/>
            <a:headEnd/>
            <a:tailEnd/>
          </a:ln>
        </p:spPr>
        <p:txBody>
          <a:bodyPr wrap="none">
            <a:spAutoFit/>
          </a:bodyPr>
          <a:lstStyle/>
          <a:p>
            <a:r>
              <a:rPr lang="en-US" altLang="zh-CN" sz="1200" b="1" i="1">
                <a:solidFill>
                  <a:srgbClr val="336699"/>
                </a:solidFill>
                <a:ea typeface="SimSun" pitchFamily="2" charset="-122"/>
              </a:rPr>
              <a:t>The United Nations </a:t>
            </a:r>
            <a:br>
              <a:rPr lang="en-US" altLang="zh-CN" sz="1200" b="1" i="1">
                <a:solidFill>
                  <a:srgbClr val="336699"/>
                </a:solidFill>
                <a:ea typeface="SimSun" pitchFamily="2" charset="-122"/>
              </a:rPr>
            </a:br>
            <a:r>
              <a:rPr lang="en-US" altLang="zh-CN" sz="1200" b="1" i="1">
                <a:solidFill>
                  <a:srgbClr val="336699"/>
                </a:solidFill>
                <a:ea typeface="SimSun" pitchFamily="2" charset="-122"/>
              </a:rPr>
              <a:t>Financial Situation</a:t>
            </a:r>
            <a:endParaRPr lang="en-GB" altLang="en-US" sz="1200" b="1" i="1">
              <a:solidFill>
                <a:srgbClr val="336699"/>
              </a:solidFill>
            </a:endParaRPr>
          </a:p>
        </p:txBody>
      </p:sp>
      <p:sp>
        <p:nvSpPr>
          <p:cNvPr id="50182" name="Line 15"/>
          <p:cNvSpPr>
            <a:spLocks noChangeShapeType="1"/>
          </p:cNvSpPr>
          <p:nvPr/>
        </p:nvSpPr>
        <p:spPr bwMode="auto">
          <a:xfrm>
            <a:off x="152400" y="9510184"/>
            <a:ext cx="1487488" cy="0"/>
          </a:xfrm>
          <a:prstGeom prst="line">
            <a:avLst/>
          </a:prstGeom>
          <a:noFill/>
          <a:ln w="9525">
            <a:noFill/>
            <a:round/>
            <a:headEnd/>
            <a:tailEnd/>
          </a:ln>
        </p:spPr>
        <p:txBody>
          <a:bodyPr wrap="none"/>
          <a:lstStyle/>
          <a:p>
            <a:endParaRPr lang="en-US"/>
          </a:p>
        </p:txBody>
      </p:sp>
      <p:sp>
        <p:nvSpPr>
          <p:cNvPr id="50183" name="Line 16"/>
          <p:cNvSpPr>
            <a:spLocks noChangeShapeType="1"/>
          </p:cNvSpPr>
          <p:nvPr/>
        </p:nvSpPr>
        <p:spPr bwMode="auto">
          <a:xfrm>
            <a:off x="12700" y="1505779"/>
            <a:ext cx="0" cy="8004405"/>
          </a:xfrm>
          <a:prstGeom prst="line">
            <a:avLst/>
          </a:prstGeom>
          <a:noFill/>
          <a:ln w="9525">
            <a:noFill/>
            <a:round/>
            <a:headEnd/>
            <a:tailEnd/>
          </a:ln>
        </p:spPr>
        <p:txBody>
          <a:bodyPr wrap="none"/>
          <a:lstStyle/>
          <a:p>
            <a:endParaRPr lang="en-US"/>
          </a:p>
        </p:txBody>
      </p:sp>
      <p:sp>
        <p:nvSpPr>
          <p:cNvPr id="50184" name="Line 17"/>
          <p:cNvSpPr>
            <a:spLocks noChangeShapeType="1"/>
          </p:cNvSpPr>
          <p:nvPr/>
        </p:nvSpPr>
        <p:spPr bwMode="auto">
          <a:xfrm>
            <a:off x="7924800" y="1505779"/>
            <a:ext cx="0" cy="8004405"/>
          </a:xfrm>
          <a:prstGeom prst="line">
            <a:avLst/>
          </a:prstGeom>
          <a:noFill/>
          <a:ln w="9525">
            <a:noFill/>
            <a:round/>
            <a:headEnd/>
            <a:tailEnd/>
          </a:ln>
        </p:spPr>
        <p:txBody>
          <a:bodyPr wrap="none"/>
          <a:lstStyle/>
          <a:p>
            <a:endParaRPr lang="en-US"/>
          </a:p>
        </p:txBody>
      </p:sp>
      <p:sp>
        <p:nvSpPr>
          <p:cNvPr id="50185" name="Line 19"/>
          <p:cNvSpPr>
            <a:spLocks noChangeShapeType="1"/>
          </p:cNvSpPr>
          <p:nvPr/>
        </p:nvSpPr>
        <p:spPr bwMode="auto">
          <a:xfrm>
            <a:off x="1639889" y="9510184"/>
            <a:ext cx="1558925" cy="0"/>
          </a:xfrm>
          <a:prstGeom prst="line">
            <a:avLst/>
          </a:prstGeom>
          <a:noFill/>
          <a:ln w="9525">
            <a:noFill/>
            <a:round/>
            <a:headEnd/>
            <a:tailEnd/>
          </a:ln>
        </p:spPr>
        <p:txBody>
          <a:bodyPr wrap="none"/>
          <a:lstStyle/>
          <a:p>
            <a:endParaRPr lang="en-US"/>
          </a:p>
        </p:txBody>
      </p:sp>
      <p:sp>
        <p:nvSpPr>
          <p:cNvPr id="50186" name="Line 21"/>
          <p:cNvSpPr>
            <a:spLocks noChangeShapeType="1"/>
          </p:cNvSpPr>
          <p:nvPr/>
        </p:nvSpPr>
        <p:spPr bwMode="auto">
          <a:xfrm>
            <a:off x="3198814" y="9510184"/>
            <a:ext cx="1558925" cy="0"/>
          </a:xfrm>
          <a:prstGeom prst="line">
            <a:avLst/>
          </a:prstGeom>
          <a:noFill/>
          <a:ln w="9525">
            <a:noFill/>
            <a:round/>
            <a:headEnd/>
            <a:tailEnd/>
          </a:ln>
        </p:spPr>
        <p:txBody>
          <a:bodyPr wrap="none"/>
          <a:lstStyle/>
          <a:p>
            <a:endParaRPr lang="en-US"/>
          </a:p>
        </p:txBody>
      </p:sp>
      <p:sp>
        <p:nvSpPr>
          <p:cNvPr id="50187" name="Line 23"/>
          <p:cNvSpPr>
            <a:spLocks noChangeShapeType="1"/>
          </p:cNvSpPr>
          <p:nvPr/>
        </p:nvSpPr>
        <p:spPr bwMode="auto">
          <a:xfrm>
            <a:off x="4757739" y="9510184"/>
            <a:ext cx="1557337" cy="0"/>
          </a:xfrm>
          <a:prstGeom prst="line">
            <a:avLst/>
          </a:prstGeom>
          <a:noFill/>
          <a:ln w="9525">
            <a:noFill/>
            <a:round/>
            <a:headEnd/>
            <a:tailEnd/>
          </a:ln>
        </p:spPr>
        <p:txBody>
          <a:bodyPr wrap="none"/>
          <a:lstStyle/>
          <a:p>
            <a:endParaRPr lang="en-US"/>
          </a:p>
        </p:txBody>
      </p:sp>
      <p:sp>
        <p:nvSpPr>
          <p:cNvPr id="50188" name="Line 24"/>
          <p:cNvSpPr>
            <a:spLocks noChangeShapeType="1"/>
          </p:cNvSpPr>
          <p:nvPr/>
        </p:nvSpPr>
        <p:spPr bwMode="auto">
          <a:xfrm>
            <a:off x="6315076" y="1505779"/>
            <a:ext cx="1609725" cy="0"/>
          </a:xfrm>
          <a:prstGeom prst="line">
            <a:avLst/>
          </a:prstGeom>
          <a:noFill/>
          <a:ln w="9525">
            <a:noFill/>
            <a:round/>
            <a:headEnd/>
            <a:tailEnd/>
          </a:ln>
        </p:spPr>
        <p:txBody>
          <a:bodyPr wrap="none"/>
          <a:lstStyle/>
          <a:p>
            <a:endParaRPr lang="en-US"/>
          </a:p>
        </p:txBody>
      </p:sp>
      <p:sp>
        <p:nvSpPr>
          <p:cNvPr id="50189" name="Line 25"/>
          <p:cNvSpPr>
            <a:spLocks noChangeShapeType="1"/>
          </p:cNvSpPr>
          <p:nvPr/>
        </p:nvSpPr>
        <p:spPr bwMode="auto">
          <a:xfrm>
            <a:off x="6315076" y="9510184"/>
            <a:ext cx="1609725" cy="0"/>
          </a:xfrm>
          <a:prstGeom prst="line">
            <a:avLst/>
          </a:prstGeom>
          <a:noFill/>
          <a:ln w="9525">
            <a:noFill/>
            <a:round/>
            <a:headEnd/>
            <a:tailEnd/>
          </a:ln>
        </p:spPr>
        <p:txBody>
          <a:bodyPr wrap="none"/>
          <a:lstStyle/>
          <a:p>
            <a:endParaRPr lang="en-US"/>
          </a:p>
        </p:txBody>
      </p:sp>
      <p:grpSp>
        <p:nvGrpSpPr>
          <p:cNvPr id="50190" name="Group 119"/>
          <p:cNvGrpSpPr>
            <a:grpSpLocks/>
          </p:cNvGrpSpPr>
          <p:nvPr/>
        </p:nvGrpSpPr>
        <p:grpSpPr bwMode="auto">
          <a:xfrm>
            <a:off x="7658101" y="2190975"/>
            <a:ext cx="1162050" cy="630710"/>
            <a:chOff x="4824" y="1327"/>
            <a:chExt cx="732" cy="382"/>
          </a:xfrm>
        </p:grpSpPr>
        <p:grpSp>
          <p:nvGrpSpPr>
            <p:cNvPr id="50226" name="Group 120"/>
            <p:cNvGrpSpPr>
              <a:grpSpLocks/>
            </p:cNvGrpSpPr>
            <p:nvPr/>
          </p:nvGrpSpPr>
          <p:grpSpPr bwMode="auto">
            <a:xfrm>
              <a:off x="4830" y="1327"/>
              <a:ext cx="726" cy="382"/>
              <a:chOff x="4830" y="1327"/>
              <a:chExt cx="726" cy="382"/>
            </a:xfrm>
          </p:grpSpPr>
          <p:sp>
            <p:nvSpPr>
              <p:cNvPr id="50228" name="Text Box 121"/>
              <p:cNvSpPr txBox="1">
                <a:spLocks noChangeArrowheads="1"/>
              </p:cNvSpPr>
              <p:nvPr/>
            </p:nvSpPr>
            <p:spPr bwMode="auto">
              <a:xfrm>
                <a:off x="4830" y="1327"/>
                <a:ext cx="726" cy="173"/>
              </a:xfrm>
              <a:prstGeom prst="rect">
                <a:avLst/>
              </a:prstGeom>
              <a:noFill/>
              <a:ln w="9525">
                <a:noFill/>
                <a:miter lim="800000"/>
                <a:headEnd/>
                <a:tailEnd/>
              </a:ln>
            </p:spPr>
            <p:txBody>
              <a:bodyPr wrap="none">
                <a:spAutoFit/>
              </a:bodyPr>
              <a:lstStyle/>
              <a:p>
                <a:r>
                  <a:rPr lang="en-US" altLang="en-US" sz="1200" b="1">
                    <a:solidFill>
                      <a:srgbClr val="CC0000"/>
                    </a:solidFill>
                  </a:rPr>
                  <a:t>Regular budget</a:t>
                </a:r>
              </a:p>
            </p:txBody>
          </p:sp>
          <p:sp>
            <p:nvSpPr>
              <p:cNvPr id="50229" name="Text Box 122"/>
              <p:cNvSpPr txBox="1">
                <a:spLocks noChangeArrowheads="1"/>
              </p:cNvSpPr>
              <p:nvPr/>
            </p:nvSpPr>
            <p:spPr bwMode="auto">
              <a:xfrm>
                <a:off x="4830" y="1429"/>
                <a:ext cx="666" cy="173"/>
              </a:xfrm>
              <a:prstGeom prst="rect">
                <a:avLst/>
              </a:prstGeom>
              <a:noFill/>
              <a:ln w="9525">
                <a:noFill/>
                <a:miter lim="800000"/>
                <a:headEnd/>
                <a:tailEnd/>
              </a:ln>
            </p:spPr>
            <p:txBody>
              <a:bodyPr wrap="none">
                <a:spAutoFit/>
              </a:bodyPr>
              <a:lstStyle/>
              <a:p>
                <a:r>
                  <a:rPr lang="en-US" altLang="en-US" sz="1200" b="1">
                    <a:solidFill>
                      <a:srgbClr val="B2B2B2"/>
                    </a:solidFill>
                  </a:rPr>
                  <a:t>Peacekeeping</a:t>
                </a:r>
              </a:p>
            </p:txBody>
          </p:sp>
          <p:sp>
            <p:nvSpPr>
              <p:cNvPr id="50230" name="Text Box 123"/>
              <p:cNvSpPr txBox="1">
                <a:spLocks noChangeArrowheads="1"/>
              </p:cNvSpPr>
              <p:nvPr/>
            </p:nvSpPr>
            <p:spPr bwMode="auto">
              <a:xfrm>
                <a:off x="4830" y="1536"/>
                <a:ext cx="487" cy="173"/>
              </a:xfrm>
              <a:prstGeom prst="rect">
                <a:avLst/>
              </a:prstGeom>
              <a:noFill/>
              <a:ln w="9525">
                <a:noFill/>
                <a:miter lim="800000"/>
                <a:headEnd/>
                <a:tailEnd/>
              </a:ln>
            </p:spPr>
            <p:txBody>
              <a:bodyPr wrap="none">
                <a:spAutoFit/>
              </a:bodyPr>
              <a:lstStyle/>
              <a:p>
                <a:r>
                  <a:rPr lang="en-US" altLang="en-US" sz="1200" b="1">
                    <a:solidFill>
                      <a:srgbClr val="B2B2B2"/>
                    </a:solidFill>
                  </a:rPr>
                  <a:t>Tribunals</a:t>
                </a:r>
              </a:p>
            </p:txBody>
          </p:sp>
        </p:grpSp>
        <p:sp>
          <p:nvSpPr>
            <p:cNvPr id="50227" name="Rectangle 125"/>
            <p:cNvSpPr>
              <a:spLocks noChangeArrowheads="1"/>
            </p:cNvSpPr>
            <p:nvPr/>
          </p:nvSpPr>
          <p:spPr bwMode="auto">
            <a:xfrm flipH="1">
              <a:off x="4824" y="1392"/>
              <a:ext cx="48" cy="48"/>
            </a:xfrm>
            <a:prstGeom prst="rect">
              <a:avLst/>
            </a:prstGeom>
            <a:solidFill>
              <a:srgbClr val="CC0000"/>
            </a:solidFill>
            <a:ln w="9525">
              <a:solidFill>
                <a:srgbClr val="CC0000"/>
              </a:solidFill>
              <a:miter lim="800000"/>
              <a:headEnd/>
              <a:tailEnd/>
            </a:ln>
          </p:spPr>
          <p:txBody>
            <a:bodyPr wrap="none" anchor="ctr"/>
            <a:lstStyle/>
            <a:p>
              <a:endParaRPr lang="en-US" altLang="en-US" sz="1800"/>
            </a:p>
          </p:txBody>
        </p:sp>
      </p:grpSp>
      <p:graphicFrame>
        <p:nvGraphicFramePr>
          <p:cNvPr id="25" name="Group 24"/>
          <p:cNvGraphicFramePr>
            <a:graphicFrameLocks noGrp="1"/>
          </p:cNvGraphicFramePr>
          <p:nvPr>
            <p:extLst>
              <p:ext uri="{D42A27DB-BD31-4B8C-83A1-F6EECF244321}">
                <p14:modId xmlns:p14="http://schemas.microsoft.com/office/powerpoint/2010/main" val="2867706345"/>
              </p:ext>
            </p:extLst>
          </p:nvPr>
        </p:nvGraphicFramePr>
        <p:xfrm>
          <a:off x="914400" y="1585119"/>
          <a:ext cx="5611020" cy="4185337"/>
        </p:xfrm>
        <a:graphic>
          <a:graphicData uri="http://schemas.openxmlformats.org/drawingml/2006/table">
            <a:tbl>
              <a:tblPr/>
              <a:tblGrid>
                <a:gridCol w="1536012">
                  <a:extLst>
                    <a:ext uri="{9D8B030D-6E8A-4147-A177-3AD203B41FA5}">
                      <a16:colId xmlns:a16="http://schemas.microsoft.com/office/drawing/2014/main" val="20000"/>
                    </a:ext>
                  </a:extLst>
                </a:gridCol>
                <a:gridCol w="666922">
                  <a:extLst>
                    <a:ext uri="{9D8B030D-6E8A-4147-A177-3AD203B41FA5}">
                      <a16:colId xmlns:a16="http://schemas.microsoft.com/office/drawing/2014/main" val="20001"/>
                    </a:ext>
                  </a:extLst>
                </a:gridCol>
                <a:gridCol w="474758">
                  <a:extLst>
                    <a:ext uri="{9D8B030D-6E8A-4147-A177-3AD203B41FA5}">
                      <a16:colId xmlns:a16="http://schemas.microsoft.com/office/drawing/2014/main" val="20002"/>
                    </a:ext>
                  </a:extLst>
                </a:gridCol>
                <a:gridCol w="476172">
                  <a:extLst>
                    <a:ext uri="{9D8B030D-6E8A-4147-A177-3AD203B41FA5}">
                      <a16:colId xmlns:a16="http://schemas.microsoft.com/office/drawing/2014/main" val="20003"/>
                    </a:ext>
                  </a:extLst>
                </a:gridCol>
                <a:gridCol w="782786">
                  <a:extLst>
                    <a:ext uri="{9D8B030D-6E8A-4147-A177-3AD203B41FA5}">
                      <a16:colId xmlns:a16="http://schemas.microsoft.com/office/drawing/2014/main" val="20004"/>
                    </a:ext>
                  </a:extLst>
                </a:gridCol>
                <a:gridCol w="490300">
                  <a:extLst>
                    <a:ext uri="{9D8B030D-6E8A-4147-A177-3AD203B41FA5}">
                      <a16:colId xmlns:a16="http://schemas.microsoft.com/office/drawing/2014/main" val="20005"/>
                    </a:ext>
                  </a:extLst>
                </a:gridCol>
                <a:gridCol w="1184070">
                  <a:extLst>
                    <a:ext uri="{9D8B030D-6E8A-4147-A177-3AD203B41FA5}">
                      <a16:colId xmlns:a16="http://schemas.microsoft.com/office/drawing/2014/main" val="20006"/>
                    </a:ext>
                  </a:extLst>
                </a:gridCol>
              </a:tblGrid>
              <a:tr h="762000">
                <a:tc>
                  <a:txBody>
                    <a:bodyPr/>
                    <a:lstStyle>
                      <a:lvl1pPr defTabSz="973138" eaLnBrk="0" hangingPunct="0">
                        <a:spcBef>
                          <a:spcPct val="20000"/>
                        </a:spcBef>
                        <a:defRPr sz="2800">
                          <a:solidFill>
                            <a:schemeClr val="tx1"/>
                          </a:solidFill>
                          <a:latin typeface="Arial" charset="0"/>
                          <a:cs typeface="Arial" charset="0"/>
                        </a:defRPr>
                      </a:lvl1pPr>
                      <a:lvl2pPr marL="37931725" indent="-37474525" defTabSz="973138"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l" defTabSz="973138" rtl="0" eaLnBrk="1" fontAlgn="base" latinLnBrk="0" hangingPunct="1">
                        <a:lnSpc>
                          <a:spcPct val="100000"/>
                        </a:lnSpc>
                        <a:spcBef>
                          <a:spcPct val="20000"/>
                        </a:spcBef>
                        <a:spcAft>
                          <a:spcPct val="0"/>
                        </a:spcAft>
                        <a:buClrTx/>
                        <a:buSzTx/>
                        <a:buFontTx/>
                        <a:buNone/>
                        <a:tabLst/>
                      </a:pPr>
                      <a:r>
                        <a:rPr kumimoji="0" lang="en-US" altLang="en-US" sz="1700" b="1" i="0" u="none" strike="noStrike" cap="none" normalizeH="0" baseline="0" dirty="0">
                          <a:ln>
                            <a:noFill/>
                          </a:ln>
                          <a:solidFill>
                            <a:schemeClr val="tx1"/>
                          </a:solidFill>
                          <a:effectLst/>
                          <a:latin typeface="Calibri" pitchFamily="34" charset="0"/>
                          <a:cs typeface="Arial" charset="0"/>
                        </a:rPr>
                        <a:t>Member State</a:t>
                      </a:r>
                    </a:p>
                  </a:txBody>
                  <a:tcPr marL="91429" marR="91429" marT="47544" marB="47544" anchor="ctr" horzOverflow="overflow">
                    <a:lnL>
                      <a:noFill/>
                    </a:lnL>
                    <a:lnR>
                      <a:noFill/>
                    </a:lnR>
                    <a:lnT>
                      <a:noFill/>
                    </a:lnT>
                    <a:lnB w="19050" cap="flat" cmpd="sng" algn="ctr">
                      <a:solidFill>
                        <a:schemeClr val="bg2"/>
                      </a:solidFill>
                      <a:prstDash val="solid"/>
                      <a:round/>
                      <a:headEnd type="none" w="med" len="med"/>
                      <a:tailEnd type="none" w="med" len="med"/>
                    </a:lnB>
                    <a:lnTlToBr>
                      <a:noFill/>
                    </a:lnTlToBr>
                    <a:lnBlToTr>
                      <a:noFill/>
                    </a:lnBlToTr>
                    <a:noFill/>
                  </a:tcPr>
                </a:tc>
                <a:tc gridSpan="2">
                  <a:txBody>
                    <a:bodyPr/>
                    <a:lstStyle>
                      <a:lvl1pPr defTabSz="973138" eaLnBrk="0" hangingPunct="0">
                        <a:spcBef>
                          <a:spcPct val="20000"/>
                        </a:spcBef>
                        <a:defRPr sz="2800">
                          <a:solidFill>
                            <a:schemeClr val="tx1"/>
                          </a:solidFill>
                          <a:latin typeface="Arial" charset="0"/>
                          <a:cs typeface="Arial" charset="0"/>
                        </a:defRPr>
                      </a:lvl1pPr>
                      <a:lvl2pPr marL="37931725" indent="-37474525" defTabSz="973138"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73138" rtl="0" eaLnBrk="1" fontAlgn="base" latinLnBrk="0" hangingPunct="1">
                        <a:lnSpc>
                          <a:spcPct val="100000"/>
                        </a:lnSpc>
                        <a:spcBef>
                          <a:spcPct val="20000"/>
                        </a:spcBef>
                        <a:spcAft>
                          <a:spcPct val="0"/>
                        </a:spcAft>
                        <a:buClrTx/>
                        <a:buSzTx/>
                        <a:buFontTx/>
                        <a:buNone/>
                        <a:tabLst/>
                      </a:pPr>
                      <a:endParaRPr kumimoji="0" lang="en-US" altLang="en-US" sz="1700" b="0" i="0" u="none" strike="noStrike" cap="none" normalizeH="0" baseline="0" dirty="0">
                        <a:ln>
                          <a:noFill/>
                        </a:ln>
                        <a:solidFill>
                          <a:schemeClr val="tx1"/>
                        </a:solidFill>
                        <a:effectLst/>
                        <a:latin typeface="Calibri" pitchFamily="34" charset="0"/>
                        <a:cs typeface="Arial" charset="0"/>
                      </a:endParaRPr>
                    </a:p>
                  </a:txBody>
                  <a:tcPr marL="91429" marR="91429" marT="47544" marB="47544" anchor="ctr" horzOverflow="overflow">
                    <a:lnL>
                      <a:noFill/>
                    </a:lnL>
                    <a:lnR>
                      <a:noFill/>
                    </a:lnR>
                    <a:lnT>
                      <a:noFill/>
                    </a:lnT>
                    <a:lnB w="19050" cap="flat" cmpd="sng" algn="ctr">
                      <a:solidFill>
                        <a:schemeClr val="bg2"/>
                      </a:solidFill>
                      <a:prstDash val="solid"/>
                      <a:round/>
                      <a:headEnd type="none" w="med" len="med"/>
                      <a:tailEnd type="none" w="med" len="med"/>
                    </a:lnB>
                    <a:lnTlToBr>
                      <a:noFill/>
                    </a:lnTlToBr>
                    <a:lnBlToTr>
                      <a:noFill/>
                    </a:lnBlToTr>
                    <a:noFill/>
                  </a:tcPr>
                </a:tc>
                <a:tc hMerge="1">
                  <a:txBody>
                    <a:bodyPr/>
                    <a:lstStyle/>
                    <a:p>
                      <a:endParaRPr lang="en-GB"/>
                    </a:p>
                  </a:txBody>
                  <a:tcPr/>
                </a:tc>
                <a:tc gridSpan="2">
                  <a:txBody>
                    <a:bodyPr/>
                    <a:lstStyle>
                      <a:lvl1pPr defTabSz="973138" eaLnBrk="0" hangingPunct="0">
                        <a:spcBef>
                          <a:spcPct val="20000"/>
                        </a:spcBef>
                        <a:defRPr sz="2800">
                          <a:solidFill>
                            <a:schemeClr val="tx1"/>
                          </a:solidFill>
                          <a:latin typeface="Arial" charset="0"/>
                          <a:cs typeface="Arial" charset="0"/>
                        </a:defRPr>
                      </a:lvl1pPr>
                      <a:lvl2pPr marL="37931725" indent="-37474525" defTabSz="973138"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73138" rtl="0" eaLnBrk="1" fontAlgn="base" latinLnBrk="0" hangingPunct="1">
                        <a:lnSpc>
                          <a:spcPct val="100000"/>
                        </a:lnSpc>
                        <a:spcBef>
                          <a:spcPct val="20000"/>
                        </a:spcBef>
                        <a:spcAft>
                          <a:spcPct val="0"/>
                        </a:spcAft>
                        <a:buClrTx/>
                        <a:buSzTx/>
                        <a:buFontTx/>
                        <a:buNone/>
                        <a:tabLst/>
                      </a:pPr>
                      <a:endParaRPr kumimoji="0" lang="en-US" altLang="en-US" sz="1700" b="1" i="0" u="none" strike="noStrike" cap="none" normalizeH="0" baseline="0" dirty="0">
                        <a:ln>
                          <a:noFill/>
                        </a:ln>
                        <a:solidFill>
                          <a:schemeClr val="tx1"/>
                        </a:solidFill>
                        <a:effectLst/>
                        <a:latin typeface="Calibri" pitchFamily="34" charset="0"/>
                        <a:cs typeface="Arial" charset="0"/>
                      </a:endParaRPr>
                    </a:p>
                  </a:txBody>
                  <a:tcPr marL="91429" marR="91429" marT="47544" marB="47544" anchor="ctr" horzOverflow="overflow">
                    <a:lnL>
                      <a:noFill/>
                    </a:lnL>
                    <a:lnR>
                      <a:noFill/>
                    </a:lnR>
                    <a:lnT>
                      <a:noFill/>
                    </a:lnT>
                    <a:lnB w="19050" cap="flat" cmpd="sng" algn="ctr">
                      <a:solidFill>
                        <a:schemeClr val="bg2"/>
                      </a:solidFill>
                      <a:prstDash val="solid"/>
                      <a:round/>
                      <a:headEnd type="none" w="med" len="med"/>
                      <a:tailEnd type="none" w="med" len="med"/>
                    </a:lnB>
                    <a:lnTlToBr>
                      <a:noFill/>
                    </a:lnTlToBr>
                    <a:lnBlToTr>
                      <a:noFill/>
                    </a:lnBlToTr>
                    <a:noFill/>
                  </a:tcPr>
                </a:tc>
                <a:tc hMerge="1">
                  <a:txBody>
                    <a:bodyPr/>
                    <a:lstStyle/>
                    <a:p>
                      <a:endParaRPr lang="en-GB"/>
                    </a:p>
                  </a:txBody>
                  <a:tcPr/>
                </a:tc>
                <a:tc gridSpan="2">
                  <a:txBody>
                    <a:bodyPr/>
                    <a:lstStyle>
                      <a:lvl1pPr defTabSz="973138" eaLnBrk="0" hangingPunct="0">
                        <a:spcBef>
                          <a:spcPct val="20000"/>
                        </a:spcBef>
                        <a:defRPr sz="2800">
                          <a:solidFill>
                            <a:schemeClr val="tx1"/>
                          </a:solidFill>
                          <a:latin typeface="Arial" charset="0"/>
                          <a:cs typeface="Arial" charset="0"/>
                        </a:defRPr>
                      </a:lvl1pPr>
                      <a:lvl2pPr marL="37931725" indent="-37474525" defTabSz="973138"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73138" rtl="0" eaLnBrk="1" fontAlgn="base" latinLnBrk="0" hangingPunct="1">
                        <a:lnSpc>
                          <a:spcPct val="100000"/>
                        </a:lnSpc>
                        <a:spcBef>
                          <a:spcPct val="20000"/>
                        </a:spcBef>
                        <a:spcAft>
                          <a:spcPct val="0"/>
                        </a:spcAft>
                        <a:buClrTx/>
                        <a:buSzTx/>
                        <a:buFontTx/>
                        <a:buNone/>
                        <a:tabLst/>
                      </a:pPr>
                      <a:r>
                        <a:rPr kumimoji="0" lang="en-GB" altLang="en-US" sz="1700" b="1" i="0" u="none" strike="noStrike" cap="none" normalizeH="0" baseline="0" dirty="0">
                          <a:ln>
                            <a:noFill/>
                          </a:ln>
                          <a:solidFill>
                            <a:schemeClr val="tx1"/>
                          </a:solidFill>
                          <a:effectLst/>
                          <a:latin typeface="Calibri" pitchFamily="34" charset="0"/>
                          <a:cs typeface="Arial" charset="0"/>
                        </a:rPr>
                        <a:t>30 Apr 2018</a:t>
                      </a:r>
                    </a:p>
                  </a:txBody>
                  <a:tcPr marL="91429" marR="91429" marT="47544" marB="47544" anchor="ctr" horzOverflow="overflow">
                    <a:lnL>
                      <a:noFill/>
                    </a:lnL>
                    <a:lnR>
                      <a:noFill/>
                    </a:lnR>
                    <a:lnT>
                      <a:noFill/>
                    </a:lnT>
                    <a:lnB w="19050" cap="flat" cmpd="sng" algn="ctr">
                      <a:solidFill>
                        <a:schemeClr val="bg2"/>
                      </a:solidFill>
                      <a:prstDash val="solid"/>
                      <a:round/>
                      <a:headEnd type="none" w="med" len="med"/>
                      <a:tailEnd type="none" w="med" len="med"/>
                    </a:lnB>
                    <a:lnTlToBr>
                      <a:noFill/>
                    </a:lnTlToBr>
                    <a:lnBlToTr>
                      <a:noFill/>
                    </a:lnBlToTr>
                    <a:noFill/>
                  </a:tcPr>
                </a:tc>
                <a:tc hMerge="1">
                  <a:txBody>
                    <a:bodyPr/>
                    <a:lstStyle/>
                    <a:p>
                      <a:endParaRPr lang="en-GB"/>
                    </a:p>
                  </a:txBody>
                  <a:tcPr/>
                </a:tc>
                <a:extLst>
                  <a:ext uri="{0D108BD9-81ED-4DB2-BD59-A6C34878D82A}">
                    <a16:rowId xmlns:a16="http://schemas.microsoft.com/office/drawing/2014/main" val="10000"/>
                  </a:ext>
                </a:extLst>
              </a:tr>
              <a:tr h="519391">
                <a:tc gridSpan="4">
                  <a:txBody>
                    <a:bodyPr/>
                    <a:lstStyle>
                      <a:lvl1pPr defTabSz="973138" eaLnBrk="0" hangingPunct="0">
                        <a:spcBef>
                          <a:spcPct val="20000"/>
                        </a:spcBef>
                        <a:defRPr sz="2800">
                          <a:solidFill>
                            <a:schemeClr val="tx1"/>
                          </a:solidFill>
                          <a:latin typeface="Arial" charset="0"/>
                          <a:cs typeface="Arial" charset="0"/>
                        </a:defRPr>
                      </a:lvl1pPr>
                      <a:lvl2pPr marL="37931725" indent="-37474525" defTabSz="973138"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l" defTabSz="973138" rtl="0" eaLnBrk="1" fontAlgn="base" latinLnBrk="0" hangingPunct="1">
                        <a:lnSpc>
                          <a:spcPct val="100000"/>
                        </a:lnSpc>
                        <a:spcBef>
                          <a:spcPct val="20000"/>
                        </a:spcBef>
                        <a:spcAft>
                          <a:spcPct val="0"/>
                        </a:spcAft>
                        <a:buClrTx/>
                        <a:buSzTx/>
                        <a:buFontTx/>
                        <a:buNone/>
                        <a:tabLst/>
                      </a:pPr>
                      <a:r>
                        <a:rPr kumimoji="0" lang="en-GB" altLang="en-US" sz="1700" b="0" i="0" u="none" strike="noStrike" cap="none" normalizeH="0" baseline="0" dirty="0">
                          <a:ln>
                            <a:noFill/>
                          </a:ln>
                          <a:solidFill>
                            <a:schemeClr val="tx1"/>
                          </a:solidFill>
                          <a:effectLst/>
                          <a:latin typeface="Calibri" pitchFamily="34" charset="0"/>
                          <a:cs typeface="Arial" charset="0"/>
                        </a:rPr>
                        <a:t>United States</a:t>
                      </a:r>
                    </a:p>
                  </a:txBody>
                  <a:tcPr marL="91429" marR="91429" marT="47544" marB="47544" anchor="ctr" horzOverflow="overflow">
                    <a:lnL>
                      <a:noFill/>
                    </a:lnL>
                    <a:lnR>
                      <a:noFill/>
                    </a:lnR>
                    <a:lnT w="19050" cap="flat" cmpd="sng" algn="ctr">
                      <a:solidFill>
                        <a:schemeClr val="bg2"/>
                      </a:solidFill>
                      <a:prstDash val="solid"/>
                      <a:round/>
                      <a:headEnd type="none" w="med" len="med"/>
                      <a:tailEnd type="none" w="med" len="med"/>
                    </a:lnT>
                    <a:lnB>
                      <a:noFill/>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a:txBody>
                    <a:bodyPr/>
                    <a:lstStyle>
                      <a:lvl1pPr defTabSz="973138" eaLnBrk="0" hangingPunct="0">
                        <a:spcBef>
                          <a:spcPct val="20000"/>
                        </a:spcBef>
                        <a:defRPr sz="2800">
                          <a:solidFill>
                            <a:schemeClr val="tx1"/>
                          </a:solidFill>
                          <a:latin typeface="Arial" charset="0"/>
                          <a:cs typeface="Arial" charset="0"/>
                        </a:defRPr>
                      </a:lvl1pPr>
                      <a:lvl2pPr marL="37931725" indent="-37474525" defTabSz="973138"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73138" rtl="0" eaLnBrk="1" fontAlgn="base" latinLnBrk="0" hangingPunct="1">
                        <a:lnSpc>
                          <a:spcPct val="100000"/>
                        </a:lnSpc>
                        <a:spcBef>
                          <a:spcPct val="20000"/>
                        </a:spcBef>
                        <a:spcAft>
                          <a:spcPct val="0"/>
                        </a:spcAft>
                        <a:buClrTx/>
                        <a:buSzTx/>
                        <a:buFontTx/>
                        <a:buNone/>
                        <a:tabLst/>
                      </a:pPr>
                      <a:endParaRPr kumimoji="0" lang="en-US" altLang="en-US" sz="1700" b="0" i="0" u="none" strike="noStrike" cap="none" normalizeH="0" baseline="0">
                        <a:ln>
                          <a:noFill/>
                        </a:ln>
                        <a:solidFill>
                          <a:schemeClr val="tx1"/>
                        </a:solidFill>
                        <a:effectLst/>
                        <a:latin typeface="Calibri" pitchFamily="34" charset="0"/>
                        <a:cs typeface="Arial" charset="0"/>
                      </a:endParaRPr>
                    </a:p>
                  </a:txBody>
                  <a:tcPr marL="91429" marR="91429" marT="47544" marB="47544" anchor="ctr" horzOverflow="overflow">
                    <a:lnL>
                      <a:noFill/>
                    </a:lnL>
                    <a:lnR>
                      <a:noFill/>
                    </a:lnR>
                    <a:lnT w="19050" cap="flat" cmpd="sng" algn="ctr">
                      <a:solidFill>
                        <a:schemeClr val="bg2"/>
                      </a:solidFill>
                      <a:prstDash val="solid"/>
                      <a:round/>
                      <a:headEnd type="none" w="med" len="med"/>
                      <a:tailEnd type="none" w="med" len="med"/>
                    </a:lnT>
                    <a:lnB>
                      <a:noFill/>
                    </a:lnB>
                    <a:lnTlToBr>
                      <a:noFill/>
                    </a:lnTlToBr>
                    <a:lnBlToTr>
                      <a:noFill/>
                    </a:lnBlToTr>
                    <a:noFill/>
                  </a:tcPr>
                </a:tc>
                <a:tc>
                  <a:txBody>
                    <a:bodyPr/>
                    <a:lstStyle>
                      <a:lvl1pPr defTabSz="457200" eaLnBrk="0" hangingPunct="0">
                        <a:spcBef>
                          <a:spcPct val="20000"/>
                        </a:spcBef>
                        <a:defRPr sz="2800">
                          <a:solidFill>
                            <a:schemeClr val="tx1"/>
                          </a:solidFill>
                          <a:latin typeface="Arial" charset="0"/>
                          <a:cs typeface="Arial" charset="0"/>
                        </a:defRPr>
                      </a:lvl1pPr>
                      <a:lvl2pPr marL="37931725" indent="-37474525" defTabSz="457200"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457200" rtl="0" eaLnBrk="1" fontAlgn="base" latinLnBrk="0" hangingPunct="1">
                        <a:lnSpc>
                          <a:spcPct val="100000"/>
                        </a:lnSpc>
                        <a:spcBef>
                          <a:spcPct val="0"/>
                        </a:spcBef>
                        <a:spcAft>
                          <a:spcPct val="0"/>
                        </a:spcAft>
                        <a:buClrTx/>
                        <a:buSzTx/>
                        <a:buFontTx/>
                        <a:buNone/>
                        <a:tabLst/>
                      </a:pPr>
                      <a:endParaRPr kumimoji="0" lang="en-US" altLang="en-US" sz="1700" b="0" i="0" u="none" strike="noStrike" cap="none" normalizeH="0" baseline="0">
                        <a:ln>
                          <a:noFill/>
                        </a:ln>
                        <a:solidFill>
                          <a:schemeClr val="tx1"/>
                        </a:solidFill>
                        <a:effectLst/>
                        <a:latin typeface="Calibri" pitchFamily="34" charset="0"/>
                        <a:cs typeface="Arial" charset="0"/>
                      </a:endParaRPr>
                    </a:p>
                  </a:txBody>
                  <a:tcPr marL="91429" marR="91429" marT="47544" marB="47544" anchor="ctr" horzOverflow="overflow">
                    <a:lnL>
                      <a:noFill/>
                    </a:lnL>
                    <a:lnR>
                      <a:noFill/>
                    </a:lnR>
                    <a:lnT w="19050" cap="flat" cmpd="sng" algn="ctr">
                      <a:solidFill>
                        <a:schemeClr val="bg2"/>
                      </a:solidFill>
                      <a:prstDash val="solid"/>
                      <a:round/>
                      <a:headEnd type="none" w="med" len="med"/>
                      <a:tailEnd type="none" w="med" len="med"/>
                    </a:lnT>
                    <a:lnB>
                      <a:noFill/>
                    </a:lnB>
                    <a:lnTlToBr>
                      <a:noFill/>
                    </a:lnTlToBr>
                    <a:lnBlToTr>
                      <a:noFill/>
                    </a:lnBlToTr>
                    <a:noFill/>
                  </a:tcPr>
                </a:tc>
                <a:tc>
                  <a:txBody>
                    <a:bodyPr/>
                    <a:lstStyle>
                      <a:lvl1pPr defTabSz="457200" eaLnBrk="0" hangingPunct="0">
                        <a:spcBef>
                          <a:spcPct val="20000"/>
                        </a:spcBef>
                        <a:defRPr sz="2800">
                          <a:solidFill>
                            <a:schemeClr val="tx1"/>
                          </a:solidFill>
                          <a:latin typeface="Arial" charset="0"/>
                          <a:cs typeface="Arial" charset="0"/>
                        </a:defRPr>
                      </a:lvl1pPr>
                      <a:lvl2pPr marL="37931725" indent="-37474525" defTabSz="457200"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457200" rtl="0" eaLnBrk="1" fontAlgn="base" latinLnBrk="0" hangingPunct="1">
                        <a:lnSpc>
                          <a:spcPct val="100000"/>
                        </a:lnSpc>
                        <a:spcBef>
                          <a:spcPct val="0"/>
                        </a:spcBef>
                        <a:spcAft>
                          <a:spcPct val="0"/>
                        </a:spcAft>
                        <a:buClrTx/>
                        <a:buSzTx/>
                        <a:buFontTx/>
                        <a:buNone/>
                        <a:tabLst/>
                      </a:pPr>
                      <a:r>
                        <a:rPr kumimoji="0" lang="en-US" altLang="en-US" sz="1700" b="0" i="0" u="none" strike="noStrike" cap="none" normalizeH="0" baseline="0" dirty="0">
                          <a:ln>
                            <a:noFill/>
                          </a:ln>
                          <a:solidFill>
                            <a:schemeClr val="tx1"/>
                          </a:solidFill>
                          <a:effectLst/>
                          <a:latin typeface="Calibri" pitchFamily="34" charset="0"/>
                          <a:cs typeface="Arial" charset="0"/>
                        </a:rPr>
                        <a:t>938</a:t>
                      </a:r>
                    </a:p>
                  </a:txBody>
                  <a:tcPr marL="91429" marR="91429" marT="47544" marB="47544" anchor="ctr" horzOverflow="overflow">
                    <a:lnL>
                      <a:noFill/>
                    </a:lnL>
                    <a:lnR>
                      <a:noFill/>
                    </a:lnR>
                    <a:lnT w="19050" cap="flat" cmpd="sng" algn="ctr">
                      <a:solidFill>
                        <a:schemeClr val="bg2"/>
                      </a:solidFill>
                      <a:prstDash val="solid"/>
                      <a:round/>
                      <a:headEnd type="none" w="med" len="med"/>
                      <a:tailEnd type="none" w="med" len="med"/>
                    </a:lnT>
                    <a:lnB>
                      <a:noFill/>
                    </a:lnB>
                    <a:lnTlToBr>
                      <a:noFill/>
                    </a:lnTlToBr>
                    <a:lnBlToTr>
                      <a:noFill/>
                    </a:lnBlToTr>
                    <a:noFill/>
                  </a:tcPr>
                </a:tc>
                <a:extLst>
                  <a:ext uri="{0D108BD9-81ED-4DB2-BD59-A6C34878D82A}">
                    <a16:rowId xmlns:a16="http://schemas.microsoft.com/office/drawing/2014/main" val="10001"/>
                  </a:ext>
                </a:extLst>
              </a:tr>
              <a:tr h="519391">
                <a:tc gridSpan="4">
                  <a:txBody>
                    <a:bodyPr/>
                    <a:lstStyle/>
                    <a:p>
                      <a:pPr marL="0" marR="0" lvl="0" indent="0" algn="l" defTabSz="973138" rtl="0" eaLnBrk="1" fontAlgn="base" latinLnBrk="0" hangingPunct="1">
                        <a:lnSpc>
                          <a:spcPct val="100000"/>
                        </a:lnSpc>
                        <a:spcBef>
                          <a:spcPct val="20000"/>
                        </a:spcBef>
                        <a:spcAft>
                          <a:spcPct val="0"/>
                        </a:spcAft>
                        <a:buClrTx/>
                        <a:buSzTx/>
                        <a:buFontTx/>
                        <a:buNone/>
                        <a:tabLst/>
                        <a:defRPr/>
                      </a:pPr>
                      <a:r>
                        <a:rPr kumimoji="0" lang="en-GB" altLang="en-US" sz="1700" b="0" i="0" u="none" strike="noStrike" cap="none" normalizeH="0" baseline="0" dirty="0">
                          <a:ln>
                            <a:noFill/>
                          </a:ln>
                          <a:solidFill>
                            <a:schemeClr val="tx1"/>
                          </a:solidFill>
                          <a:effectLst/>
                          <a:latin typeface="Calibri" pitchFamily="34" charset="0"/>
                          <a:cs typeface="Arial" charset="0"/>
                        </a:rPr>
                        <a:t>Japan</a:t>
                      </a:r>
                    </a:p>
                  </a:txBody>
                  <a:tcPr marL="91429" marR="91429" marT="47544" marB="47544" anchor="ctr" horzOverflow="overflow">
                    <a:lnL>
                      <a:noFill/>
                    </a:lnL>
                    <a:lnR>
                      <a:noFill/>
                    </a:lnR>
                    <a:lnT>
                      <a:noFill/>
                    </a:lnT>
                    <a:lnB>
                      <a:noFill/>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dirty="0"/>
                    </a:p>
                  </a:txBody>
                  <a:tcPr/>
                </a:tc>
                <a:tc>
                  <a:txBody>
                    <a:bodyPr/>
                    <a:lstStyle/>
                    <a:p>
                      <a:pPr marL="0" marR="0" lvl="0" indent="0" algn="r" defTabSz="457200" rtl="0" eaLnBrk="1" fontAlgn="base" latinLnBrk="0" hangingPunct="1">
                        <a:lnSpc>
                          <a:spcPct val="100000"/>
                        </a:lnSpc>
                        <a:spcBef>
                          <a:spcPct val="0"/>
                        </a:spcBef>
                        <a:spcAft>
                          <a:spcPct val="0"/>
                        </a:spcAft>
                        <a:buClrTx/>
                        <a:buSzTx/>
                        <a:buFontTx/>
                        <a:buNone/>
                        <a:tabLst/>
                      </a:pPr>
                      <a:endParaRPr kumimoji="0" lang="en-US" altLang="en-US" sz="1700" b="0" i="0" u="none" strike="noStrike" cap="none" normalizeH="0" baseline="0" dirty="0">
                        <a:ln>
                          <a:noFill/>
                        </a:ln>
                        <a:solidFill>
                          <a:schemeClr val="tx1"/>
                        </a:solidFill>
                        <a:effectLst/>
                        <a:latin typeface="Calibri" pitchFamily="34" charset="0"/>
                        <a:cs typeface="Arial" charset="0"/>
                      </a:endParaRPr>
                    </a:p>
                  </a:txBody>
                  <a:tcPr marL="91429" marR="91429" marT="47544" marB="47544" anchor="ctr" horzOverflow="overflow">
                    <a:lnL>
                      <a:noFill/>
                    </a:lnL>
                    <a:lnR>
                      <a:noFill/>
                    </a:lnR>
                    <a:lnT>
                      <a:noFill/>
                    </a:lnT>
                    <a:lnB>
                      <a:noFill/>
                    </a:lnB>
                    <a:lnTlToBr>
                      <a:noFill/>
                    </a:lnTlToBr>
                    <a:lnBlToTr>
                      <a:noFill/>
                    </a:lnBlToTr>
                    <a:noFill/>
                  </a:tcPr>
                </a:tc>
                <a:tc>
                  <a:txBody>
                    <a:bodyPr/>
                    <a:lstStyle/>
                    <a:p>
                      <a:pPr marL="0" marR="0" lvl="0" indent="0" algn="r" defTabSz="457200" rtl="0" eaLnBrk="1" fontAlgn="base" latinLnBrk="0" hangingPunct="1">
                        <a:lnSpc>
                          <a:spcPct val="100000"/>
                        </a:lnSpc>
                        <a:spcBef>
                          <a:spcPct val="0"/>
                        </a:spcBef>
                        <a:spcAft>
                          <a:spcPct val="0"/>
                        </a:spcAft>
                        <a:buClrTx/>
                        <a:buSzTx/>
                        <a:buFontTx/>
                        <a:buNone/>
                        <a:tabLst/>
                      </a:pPr>
                      <a:endParaRPr kumimoji="0" lang="en-US" altLang="en-US" sz="1700" b="0" i="0" u="none" strike="noStrike" cap="none" normalizeH="0" baseline="0" dirty="0">
                        <a:ln>
                          <a:noFill/>
                        </a:ln>
                        <a:solidFill>
                          <a:schemeClr val="tx1"/>
                        </a:solidFill>
                        <a:effectLst/>
                        <a:latin typeface="Calibri" pitchFamily="34" charset="0"/>
                        <a:cs typeface="Arial" charset="0"/>
                      </a:endParaRPr>
                    </a:p>
                  </a:txBody>
                  <a:tcPr marL="91429" marR="91429" marT="47544" marB="47544" anchor="ctr" horzOverflow="overflow">
                    <a:lnL>
                      <a:noFill/>
                    </a:lnL>
                    <a:lnR>
                      <a:noFill/>
                    </a:lnR>
                    <a:lnT>
                      <a:noFill/>
                    </a:lnT>
                    <a:lnB>
                      <a:noFill/>
                    </a:lnB>
                    <a:lnTlToBr>
                      <a:noFill/>
                    </a:lnTlToBr>
                    <a:lnBlToTr>
                      <a:noFill/>
                    </a:lnBlToTr>
                    <a:noFill/>
                  </a:tcPr>
                </a:tc>
                <a:tc>
                  <a:txBody>
                    <a:bodyPr/>
                    <a:lstStyle/>
                    <a:p>
                      <a:pPr marL="0" marR="0" lvl="0" indent="0" algn="r" defTabSz="457200" rtl="0" eaLnBrk="1" fontAlgn="base" latinLnBrk="0" hangingPunct="1">
                        <a:lnSpc>
                          <a:spcPct val="100000"/>
                        </a:lnSpc>
                        <a:spcBef>
                          <a:spcPct val="0"/>
                        </a:spcBef>
                        <a:spcAft>
                          <a:spcPct val="0"/>
                        </a:spcAft>
                        <a:buClrTx/>
                        <a:buSzTx/>
                        <a:buFontTx/>
                        <a:buNone/>
                        <a:tabLst/>
                      </a:pPr>
                      <a:r>
                        <a:rPr kumimoji="0" lang="en-US" altLang="en-US" sz="1700" b="0" i="0" u="none" strike="noStrike" cap="none" normalizeH="0" baseline="0" dirty="0">
                          <a:ln>
                            <a:noFill/>
                          </a:ln>
                          <a:solidFill>
                            <a:schemeClr val="tx1"/>
                          </a:solidFill>
                          <a:effectLst/>
                          <a:latin typeface="Calibri" pitchFamily="34" charset="0"/>
                          <a:cs typeface="Arial" charset="0"/>
                        </a:rPr>
                        <a:t>144</a:t>
                      </a:r>
                    </a:p>
                  </a:txBody>
                  <a:tcPr marL="91429" marR="91429" marT="47544" marB="47544" anchor="ctr"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2"/>
                  </a:ext>
                </a:extLst>
              </a:tr>
              <a:tr h="521025">
                <a:tc gridSpan="4">
                  <a:txBody>
                    <a:body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0" lang="en-US" altLang="en-US" sz="1700" b="0" i="0" u="none" strike="noStrike" cap="none" normalizeH="0" baseline="0" dirty="0">
                          <a:ln>
                            <a:noFill/>
                          </a:ln>
                          <a:solidFill>
                            <a:schemeClr val="tx1"/>
                          </a:solidFill>
                          <a:effectLst/>
                          <a:latin typeface="Calibri" pitchFamily="34" charset="0"/>
                          <a:cs typeface="Arial" charset="0"/>
                        </a:rPr>
                        <a:t>Brazil</a:t>
                      </a:r>
                      <a:endParaRPr kumimoji="0" lang="en-GB" altLang="en-US" sz="1700" b="0" i="0" u="none" strike="noStrike" cap="none" normalizeH="0" baseline="0" dirty="0">
                        <a:ln>
                          <a:noFill/>
                        </a:ln>
                        <a:solidFill>
                          <a:schemeClr val="tx1"/>
                        </a:solidFill>
                        <a:effectLst/>
                        <a:latin typeface="Calibri" pitchFamily="34" charset="0"/>
                        <a:cs typeface="Arial" charset="0"/>
                      </a:endParaRPr>
                    </a:p>
                  </a:txBody>
                  <a:tcPr marL="91429" marR="91429" marT="47544" marB="47544" anchor="ctr" horzOverflow="overflow">
                    <a:lnL>
                      <a:noFill/>
                    </a:lnL>
                    <a:lnR>
                      <a:noFill/>
                    </a:lnR>
                    <a:lnT>
                      <a:noFill/>
                    </a:lnT>
                    <a:lnB>
                      <a:noFill/>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dirty="0"/>
                    </a:p>
                  </a:txBody>
                  <a:tcPr/>
                </a:tc>
                <a:tc>
                  <a:txBody>
                    <a:bodyPr/>
                    <a:lstStyle/>
                    <a:p>
                      <a:pPr marL="0" marR="0" lvl="0" indent="0" algn="r" defTabSz="457200" rtl="0" eaLnBrk="1" fontAlgn="base" latinLnBrk="0" hangingPunct="1">
                        <a:lnSpc>
                          <a:spcPct val="100000"/>
                        </a:lnSpc>
                        <a:spcBef>
                          <a:spcPct val="0"/>
                        </a:spcBef>
                        <a:spcAft>
                          <a:spcPct val="0"/>
                        </a:spcAft>
                        <a:buClrTx/>
                        <a:buSzTx/>
                        <a:buFontTx/>
                        <a:buNone/>
                        <a:tabLst/>
                      </a:pPr>
                      <a:endParaRPr kumimoji="0" lang="en-US" altLang="en-US" sz="1700" b="0" i="0" u="none" strike="noStrike" cap="none" normalizeH="0" baseline="0" dirty="0">
                        <a:ln>
                          <a:noFill/>
                        </a:ln>
                        <a:solidFill>
                          <a:schemeClr val="tx1"/>
                        </a:solidFill>
                        <a:effectLst/>
                        <a:latin typeface="Calibri" pitchFamily="34" charset="0"/>
                        <a:cs typeface="Arial" charset="0"/>
                      </a:endParaRPr>
                    </a:p>
                  </a:txBody>
                  <a:tcPr marL="91429" marR="91429" marT="47544" marB="47544" anchor="ctr" horzOverflow="overflow">
                    <a:lnL>
                      <a:noFill/>
                    </a:lnL>
                    <a:lnR>
                      <a:noFill/>
                    </a:lnR>
                    <a:lnT>
                      <a:noFill/>
                    </a:lnT>
                    <a:lnB>
                      <a:noFill/>
                    </a:lnB>
                    <a:lnTlToBr>
                      <a:noFill/>
                    </a:lnTlToBr>
                    <a:lnBlToTr>
                      <a:noFill/>
                    </a:lnBlToTr>
                    <a:noFill/>
                  </a:tcPr>
                </a:tc>
                <a:tc>
                  <a:txBody>
                    <a:bodyPr/>
                    <a:lstStyle/>
                    <a:p>
                      <a:pPr marL="0" marR="0" lvl="0" indent="0" algn="r" defTabSz="457200" rtl="0" eaLnBrk="1" fontAlgn="base" latinLnBrk="0" hangingPunct="1">
                        <a:lnSpc>
                          <a:spcPct val="100000"/>
                        </a:lnSpc>
                        <a:spcBef>
                          <a:spcPct val="0"/>
                        </a:spcBef>
                        <a:spcAft>
                          <a:spcPct val="0"/>
                        </a:spcAft>
                        <a:buClrTx/>
                        <a:buSzTx/>
                        <a:buFontTx/>
                        <a:buNone/>
                        <a:tabLst/>
                      </a:pPr>
                      <a:endParaRPr kumimoji="0" lang="en-US" altLang="en-US" sz="1700" b="0" i="0" u="none" strike="noStrike" cap="none" normalizeH="0" baseline="0" dirty="0">
                        <a:ln>
                          <a:noFill/>
                        </a:ln>
                        <a:solidFill>
                          <a:schemeClr val="tx1"/>
                        </a:solidFill>
                        <a:effectLst/>
                        <a:latin typeface="Calibri" pitchFamily="34" charset="0"/>
                        <a:cs typeface="Arial" charset="0"/>
                      </a:endParaRPr>
                    </a:p>
                  </a:txBody>
                  <a:tcPr marL="91429" marR="91429" marT="47544" marB="47544" anchor="ctr" horzOverflow="overflow">
                    <a:lnL>
                      <a:noFill/>
                    </a:lnL>
                    <a:lnR>
                      <a:noFill/>
                    </a:lnR>
                    <a:lnT>
                      <a:noFill/>
                    </a:lnT>
                    <a:lnB>
                      <a:noFill/>
                    </a:lnB>
                    <a:lnTlToBr>
                      <a:noFill/>
                    </a:lnTlToBr>
                    <a:lnBlToTr>
                      <a:noFill/>
                    </a:lnBlToTr>
                    <a:noFill/>
                  </a:tcPr>
                </a:tc>
                <a:tc>
                  <a:txBody>
                    <a:bodyPr/>
                    <a:lstStyle/>
                    <a:p>
                      <a:pPr marL="0" marR="0" lvl="0" indent="0" algn="r" defTabSz="457200" rtl="0" eaLnBrk="1" fontAlgn="base" latinLnBrk="0" hangingPunct="1">
                        <a:lnSpc>
                          <a:spcPct val="100000"/>
                        </a:lnSpc>
                        <a:spcBef>
                          <a:spcPct val="0"/>
                        </a:spcBef>
                        <a:spcAft>
                          <a:spcPct val="0"/>
                        </a:spcAft>
                        <a:buClrTx/>
                        <a:buSzTx/>
                        <a:buFontTx/>
                        <a:buNone/>
                        <a:tabLst/>
                      </a:pPr>
                      <a:r>
                        <a:rPr kumimoji="0" lang="en-US" altLang="en-US" sz="1700" b="0" i="0" u="none" strike="noStrike" cap="none" normalizeH="0" baseline="0" dirty="0">
                          <a:ln>
                            <a:noFill/>
                          </a:ln>
                          <a:solidFill>
                            <a:schemeClr val="tx1"/>
                          </a:solidFill>
                          <a:effectLst/>
                          <a:latin typeface="Calibri" pitchFamily="34" charset="0"/>
                          <a:cs typeface="Arial" charset="0"/>
                        </a:rPr>
                        <a:t>134</a:t>
                      </a:r>
                    </a:p>
                  </a:txBody>
                  <a:tcPr marL="91429" marR="91429" marT="47544" marB="47544" anchor="ctr"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3"/>
                  </a:ext>
                </a:extLst>
              </a:tr>
              <a:tr h="545525">
                <a:tc gridSpan="4">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ja-JP" sz="1700" b="0" i="0" u="none" strike="noStrike" cap="none" normalizeH="0" baseline="0" dirty="0">
                          <a:ln>
                            <a:noFill/>
                          </a:ln>
                          <a:solidFill>
                            <a:schemeClr val="tx1"/>
                          </a:solidFill>
                          <a:effectLst/>
                          <a:latin typeface="Calibri" pitchFamily="34" charset="0"/>
                          <a:ea typeface="ＭＳ Ｐゴシック" pitchFamily="34" charset="-128"/>
                          <a:cs typeface="Arial" charset="0"/>
                        </a:rPr>
                        <a:t>United Kingdom</a:t>
                      </a:r>
                    </a:p>
                  </a:txBody>
                  <a:tcPr marL="91429" marR="91429" marT="47544" marB="47544" anchor="ctr" horzOverflow="overflow">
                    <a:lnL>
                      <a:noFill/>
                    </a:lnL>
                    <a:lnR>
                      <a:noFill/>
                    </a:lnR>
                    <a:lnT>
                      <a:noFill/>
                    </a:lnT>
                    <a:lnB>
                      <a:noFill/>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dirty="0"/>
                    </a:p>
                  </a:txBody>
                  <a:tcPr/>
                </a:tc>
                <a:tc>
                  <a:txBody>
                    <a:bodyPr/>
                    <a:lstStyle/>
                    <a:p>
                      <a:pPr marL="0" marR="0" lvl="0" indent="0" algn="r" defTabSz="457200" rtl="0" eaLnBrk="1" fontAlgn="base" latinLnBrk="0" hangingPunct="1">
                        <a:lnSpc>
                          <a:spcPct val="100000"/>
                        </a:lnSpc>
                        <a:spcBef>
                          <a:spcPct val="0"/>
                        </a:spcBef>
                        <a:spcAft>
                          <a:spcPct val="0"/>
                        </a:spcAft>
                        <a:buClrTx/>
                        <a:buSzTx/>
                        <a:buFontTx/>
                        <a:buNone/>
                        <a:tabLst/>
                      </a:pPr>
                      <a:endParaRPr kumimoji="0" lang="en-US" altLang="en-US" sz="1700" b="0" i="0" u="none" strike="noStrike" cap="none" normalizeH="0" baseline="0" dirty="0">
                        <a:ln>
                          <a:noFill/>
                        </a:ln>
                        <a:solidFill>
                          <a:schemeClr val="tx1"/>
                        </a:solidFill>
                        <a:effectLst/>
                        <a:latin typeface="Calibri" pitchFamily="34" charset="0"/>
                        <a:cs typeface="Arial" charset="0"/>
                      </a:endParaRPr>
                    </a:p>
                  </a:txBody>
                  <a:tcPr marL="91429" marR="91429" marT="47544" marB="47544" anchor="ctr" horzOverflow="overflow">
                    <a:lnL>
                      <a:noFill/>
                    </a:lnL>
                    <a:lnR>
                      <a:noFill/>
                    </a:lnR>
                    <a:lnT>
                      <a:noFill/>
                    </a:lnT>
                    <a:lnB>
                      <a:noFill/>
                    </a:lnB>
                    <a:lnTlToBr>
                      <a:noFill/>
                    </a:lnTlToBr>
                    <a:lnBlToTr>
                      <a:noFill/>
                    </a:lnBlToTr>
                    <a:noFill/>
                  </a:tcPr>
                </a:tc>
                <a:tc>
                  <a:txBody>
                    <a:bodyPr/>
                    <a:lstStyle/>
                    <a:p>
                      <a:pPr marL="0" marR="0" lvl="0" indent="0" algn="r" defTabSz="457200" rtl="0" eaLnBrk="1" fontAlgn="base" latinLnBrk="0" hangingPunct="1">
                        <a:lnSpc>
                          <a:spcPct val="100000"/>
                        </a:lnSpc>
                        <a:spcBef>
                          <a:spcPct val="0"/>
                        </a:spcBef>
                        <a:spcAft>
                          <a:spcPct val="0"/>
                        </a:spcAft>
                        <a:buClrTx/>
                        <a:buSzTx/>
                        <a:buFontTx/>
                        <a:buNone/>
                        <a:tabLst/>
                      </a:pPr>
                      <a:endParaRPr kumimoji="0" lang="en-US" altLang="en-US" sz="1700" b="0" i="0" u="none" strike="noStrike" cap="none" normalizeH="0" baseline="0" dirty="0">
                        <a:ln>
                          <a:noFill/>
                        </a:ln>
                        <a:solidFill>
                          <a:schemeClr val="tx1"/>
                        </a:solidFill>
                        <a:effectLst/>
                        <a:latin typeface="Calibri" pitchFamily="34" charset="0"/>
                        <a:cs typeface="Arial" charset="0"/>
                      </a:endParaRPr>
                    </a:p>
                  </a:txBody>
                  <a:tcPr marL="91429" marR="91429" marT="47544" marB="47544" anchor="ctr" horzOverflow="overflow">
                    <a:lnL>
                      <a:noFill/>
                    </a:lnL>
                    <a:lnR>
                      <a:noFill/>
                    </a:lnR>
                    <a:lnT>
                      <a:noFill/>
                    </a:lnT>
                    <a:lnB>
                      <a:noFill/>
                    </a:lnB>
                    <a:lnTlToBr>
                      <a:noFill/>
                    </a:lnTlToBr>
                    <a:lnBlToTr>
                      <a:noFill/>
                    </a:lnBlToTr>
                    <a:noFill/>
                  </a:tcPr>
                </a:tc>
                <a:tc>
                  <a:txBody>
                    <a:bodyPr/>
                    <a:lstStyle/>
                    <a:p>
                      <a:pPr marL="0" marR="0" lvl="0" indent="0" algn="r" defTabSz="457200" rtl="0" eaLnBrk="1" fontAlgn="base" latinLnBrk="0" hangingPunct="1">
                        <a:lnSpc>
                          <a:spcPct val="100000"/>
                        </a:lnSpc>
                        <a:spcBef>
                          <a:spcPct val="0"/>
                        </a:spcBef>
                        <a:spcAft>
                          <a:spcPct val="0"/>
                        </a:spcAft>
                        <a:buClrTx/>
                        <a:buSzTx/>
                        <a:buFontTx/>
                        <a:buNone/>
                        <a:tabLst/>
                      </a:pPr>
                      <a:r>
                        <a:rPr kumimoji="0" lang="en-US" altLang="en-US" sz="1700" b="0" i="0" u="none" strike="noStrike" cap="none" normalizeH="0" baseline="0" dirty="0">
                          <a:ln>
                            <a:noFill/>
                          </a:ln>
                          <a:solidFill>
                            <a:schemeClr val="tx1"/>
                          </a:solidFill>
                          <a:effectLst/>
                          <a:latin typeface="Calibri" pitchFamily="34" charset="0"/>
                          <a:cs typeface="Arial" charset="0"/>
                        </a:rPr>
                        <a:t>66</a:t>
                      </a:r>
                    </a:p>
                  </a:txBody>
                  <a:tcPr marL="91429" marR="91429" marT="47544" marB="47544" anchor="ctr"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4"/>
                  </a:ext>
                </a:extLst>
              </a:tr>
              <a:tr h="444446">
                <a:tc gridSpan="4">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ja-JP" sz="1700" b="0" i="0" u="none" strike="noStrike" cap="none" normalizeH="0" baseline="0" dirty="0">
                          <a:ln>
                            <a:noFill/>
                          </a:ln>
                          <a:solidFill>
                            <a:schemeClr val="tx1"/>
                          </a:solidFill>
                          <a:effectLst/>
                          <a:latin typeface="Calibri" pitchFamily="34" charset="0"/>
                          <a:ea typeface="ＭＳ Ｐゴシック" pitchFamily="34" charset="-128"/>
                          <a:cs typeface="Arial" charset="0"/>
                        </a:rPr>
                        <a:t>Mexico</a:t>
                      </a:r>
                    </a:p>
                  </a:txBody>
                  <a:tcPr marL="91429" marR="91429" marT="47544" marB="47544" anchor="ctr" horzOverflow="overflow">
                    <a:lnL>
                      <a:noFill/>
                    </a:lnL>
                    <a:lnR>
                      <a:noFill/>
                    </a:lnR>
                    <a:lnT>
                      <a:noFill/>
                    </a:lnT>
                    <a:lnB>
                      <a:noFill/>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dirty="0"/>
                    </a:p>
                  </a:txBody>
                  <a:tcPr/>
                </a:tc>
                <a:tc>
                  <a:txBody>
                    <a:bodyPr/>
                    <a:lstStyle/>
                    <a:p>
                      <a:pPr marL="0" marR="0" lvl="0" indent="0" algn="r" defTabSz="457200" rtl="0" eaLnBrk="1" fontAlgn="base" latinLnBrk="0" hangingPunct="1">
                        <a:lnSpc>
                          <a:spcPct val="100000"/>
                        </a:lnSpc>
                        <a:spcBef>
                          <a:spcPct val="0"/>
                        </a:spcBef>
                        <a:spcAft>
                          <a:spcPct val="0"/>
                        </a:spcAft>
                        <a:buClrTx/>
                        <a:buSzTx/>
                        <a:buFontTx/>
                        <a:buNone/>
                        <a:tabLst/>
                      </a:pPr>
                      <a:endParaRPr kumimoji="0" lang="en-US" altLang="en-US" sz="1700" b="0" i="0" u="none" strike="noStrike" cap="none" normalizeH="0" baseline="0" dirty="0">
                        <a:ln>
                          <a:noFill/>
                        </a:ln>
                        <a:solidFill>
                          <a:schemeClr val="tx1"/>
                        </a:solidFill>
                        <a:effectLst/>
                        <a:latin typeface="Calibri" pitchFamily="34" charset="0"/>
                        <a:cs typeface="Arial" charset="0"/>
                      </a:endParaRPr>
                    </a:p>
                  </a:txBody>
                  <a:tcPr marL="91429" marR="91429" marT="47544" marB="47544" anchor="ctr" horzOverflow="overflow">
                    <a:lnL>
                      <a:noFill/>
                    </a:lnL>
                    <a:lnR>
                      <a:noFill/>
                    </a:lnR>
                    <a:lnT>
                      <a:noFill/>
                    </a:lnT>
                    <a:lnB>
                      <a:noFill/>
                    </a:lnB>
                    <a:lnTlToBr>
                      <a:noFill/>
                    </a:lnTlToBr>
                    <a:lnBlToTr>
                      <a:noFill/>
                    </a:lnBlToTr>
                    <a:noFill/>
                  </a:tcPr>
                </a:tc>
                <a:tc>
                  <a:txBody>
                    <a:bodyPr/>
                    <a:lstStyle/>
                    <a:p>
                      <a:pPr marL="0" marR="0" lvl="0" indent="0" algn="r" defTabSz="457200" rtl="0" eaLnBrk="1" fontAlgn="base" latinLnBrk="0" hangingPunct="1">
                        <a:lnSpc>
                          <a:spcPct val="100000"/>
                        </a:lnSpc>
                        <a:spcBef>
                          <a:spcPct val="0"/>
                        </a:spcBef>
                        <a:spcAft>
                          <a:spcPct val="0"/>
                        </a:spcAft>
                        <a:buClrTx/>
                        <a:buSzTx/>
                        <a:buFontTx/>
                        <a:buNone/>
                        <a:tabLst/>
                      </a:pPr>
                      <a:endParaRPr kumimoji="0" lang="en-US" altLang="en-US" sz="1700" b="0" i="0" u="none" strike="noStrike" cap="none" normalizeH="0" baseline="0" dirty="0">
                        <a:ln>
                          <a:noFill/>
                        </a:ln>
                        <a:solidFill>
                          <a:schemeClr val="tx1"/>
                        </a:solidFill>
                        <a:effectLst/>
                        <a:latin typeface="Calibri" pitchFamily="34" charset="0"/>
                        <a:cs typeface="Arial" charset="0"/>
                      </a:endParaRPr>
                    </a:p>
                  </a:txBody>
                  <a:tcPr marL="91429" marR="91429" marT="47544" marB="47544" anchor="ctr" horzOverflow="overflow">
                    <a:lnL>
                      <a:noFill/>
                    </a:lnL>
                    <a:lnR>
                      <a:noFill/>
                    </a:lnR>
                    <a:lnT>
                      <a:noFill/>
                    </a:lnT>
                    <a:lnB>
                      <a:noFill/>
                    </a:lnB>
                    <a:lnTlToBr>
                      <a:noFill/>
                    </a:lnTlToBr>
                    <a:lnBlToTr>
                      <a:noFill/>
                    </a:lnBlToTr>
                    <a:noFill/>
                  </a:tcPr>
                </a:tc>
                <a:tc>
                  <a:txBody>
                    <a:bodyPr/>
                    <a:lstStyle/>
                    <a:p>
                      <a:pPr marL="0" marR="0" lvl="0" indent="0" algn="r" defTabSz="457200" rtl="0" eaLnBrk="1" fontAlgn="base" latinLnBrk="0" hangingPunct="1">
                        <a:lnSpc>
                          <a:spcPct val="100000"/>
                        </a:lnSpc>
                        <a:spcBef>
                          <a:spcPct val="0"/>
                        </a:spcBef>
                        <a:spcAft>
                          <a:spcPct val="0"/>
                        </a:spcAft>
                        <a:buClrTx/>
                        <a:buSzTx/>
                        <a:buFontTx/>
                        <a:buNone/>
                        <a:tabLst/>
                      </a:pPr>
                      <a:r>
                        <a:rPr kumimoji="0" lang="en-US" altLang="en-US" sz="1700" b="0" i="0" u="none" strike="noStrike" cap="none" normalizeH="0" baseline="0" dirty="0">
                          <a:ln>
                            <a:noFill/>
                          </a:ln>
                          <a:solidFill>
                            <a:schemeClr val="tx1"/>
                          </a:solidFill>
                          <a:effectLst/>
                          <a:latin typeface="Calibri" pitchFamily="34" charset="0"/>
                          <a:cs typeface="Arial" charset="0"/>
                        </a:rPr>
                        <a:t>45</a:t>
                      </a:r>
                    </a:p>
                  </a:txBody>
                  <a:tcPr marL="91429" marR="91429" marT="47544" marB="47544" anchor="ctr"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5"/>
                  </a:ext>
                </a:extLst>
              </a:tr>
              <a:tr h="519391">
                <a:tc gridSpan="4">
                  <a:txBody>
                    <a:bodyPr/>
                    <a:lstStyle>
                      <a:lvl1pPr defTabSz="973138" eaLnBrk="0" hangingPunct="0">
                        <a:spcBef>
                          <a:spcPct val="20000"/>
                        </a:spcBef>
                        <a:defRPr sz="2800">
                          <a:solidFill>
                            <a:schemeClr val="tx1"/>
                          </a:solidFill>
                          <a:latin typeface="Arial" charset="0"/>
                          <a:cs typeface="Arial" charset="0"/>
                        </a:defRPr>
                      </a:lvl1pPr>
                      <a:lvl2pPr marL="37931725" indent="-37474525" defTabSz="973138"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l" defTabSz="973138" rtl="0" eaLnBrk="1" fontAlgn="base" latinLnBrk="0" hangingPunct="1">
                        <a:lnSpc>
                          <a:spcPct val="100000"/>
                        </a:lnSpc>
                        <a:spcBef>
                          <a:spcPct val="20000"/>
                        </a:spcBef>
                        <a:spcAft>
                          <a:spcPct val="0"/>
                        </a:spcAft>
                        <a:buClrTx/>
                        <a:buSzTx/>
                        <a:buFontTx/>
                        <a:buNone/>
                        <a:tabLst/>
                      </a:pPr>
                      <a:r>
                        <a:rPr kumimoji="0" lang="en-GB" altLang="en-US" sz="1700" b="0" i="0" u="none" strike="noStrike" cap="none" normalizeH="0" baseline="0" dirty="0">
                          <a:ln>
                            <a:noFill/>
                          </a:ln>
                          <a:solidFill>
                            <a:schemeClr val="tx1"/>
                          </a:solidFill>
                          <a:effectLst/>
                          <a:latin typeface="Calibri" pitchFamily="34" charset="0"/>
                          <a:cs typeface="Arial" charset="0"/>
                        </a:rPr>
                        <a:t>Other Member States</a:t>
                      </a:r>
                    </a:p>
                  </a:txBody>
                  <a:tcPr marL="91429" marR="91429" marT="47544" marB="47544" anchor="ctr" horzOverflow="overflow">
                    <a:lnL>
                      <a:noFill/>
                    </a:lnL>
                    <a:lnR>
                      <a:noFill/>
                    </a:lnR>
                    <a:lnT>
                      <a:noFill/>
                    </a:lnT>
                    <a:lnB>
                      <a:noFill/>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a:txBody>
                    <a:bodyPr/>
                    <a:lstStyle>
                      <a:lvl1pPr defTabSz="457200" eaLnBrk="0" hangingPunct="0">
                        <a:spcBef>
                          <a:spcPct val="20000"/>
                        </a:spcBef>
                        <a:defRPr sz="2800">
                          <a:solidFill>
                            <a:schemeClr val="tx1"/>
                          </a:solidFill>
                          <a:latin typeface="Arial" charset="0"/>
                          <a:cs typeface="Arial" charset="0"/>
                        </a:defRPr>
                      </a:lvl1pPr>
                      <a:lvl2pPr marL="37931725" indent="-37474525" defTabSz="457200"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457200" rtl="0" eaLnBrk="1" fontAlgn="base" latinLnBrk="0" hangingPunct="1">
                        <a:lnSpc>
                          <a:spcPct val="100000"/>
                        </a:lnSpc>
                        <a:spcBef>
                          <a:spcPct val="0"/>
                        </a:spcBef>
                        <a:spcAft>
                          <a:spcPct val="0"/>
                        </a:spcAft>
                        <a:buClrTx/>
                        <a:buSzTx/>
                        <a:buFontTx/>
                        <a:buNone/>
                        <a:tabLst/>
                      </a:pPr>
                      <a:endParaRPr kumimoji="0" lang="en-US" altLang="en-US" sz="1700" b="0" i="0" u="none" strike="noStrike" cap="none" normalizeH="0" baseline="0" dirty="0">
                        <a:ln>
                          <a:noFill/>
                        </a:ln>
                        <a:solidFill>
                          <a:schemeClr val="tx1"/>
                        </a:solidFill>
                        <a:effectLst/>
                        <a:latin typeface="Calibri" pitchFamily="34" charset="0"/>
                        <a:cs typeface="Arial" charset="0"/>
                      </a:endParaRPr>
                    </a:p>
                  </a:txBody>
                  <a:tcPr marL="91429" marR="91429" marT="47544" marB="47544" anchor="ctr" horzOverflow="overflow">
                    <a:lnL>
                      <a:noFill/>
                    </a:lnL>
                    <a:lnR>
                      <a:noFill/>
                    </a:lnR>
                    <a:lnT>
                      <a:noFill/>
                    </a:lnT>
                    <a:lnB>
                      <a:noFill/>
                    </a:lnB>
                    <a:lnTlToBr>
                      <a:noFill/>
                    </a:lnTlToBr>
                    <a:lnBlToTr>
                      <a:noFill/>
                    </a:lnBlToTr>
                    <a:noFill/>
                  </a:tcPr>
                </a:tc>
                <a:tc>
                  <a:txBody>
                    <a:bodyPr/>
                    <a:lstStyle>
                      <a:lvl1pPr defTabSz="457200" eaLnBrk="0" hangingPunct="0">
                        <a:spcBef>
                          <a:spcPct val="20000"/>
                        </a:spcBef>
                        <a:defRPr sz="2800">
                          <a:solidFill>
                            <a:schemeClr val="tx1"/>
                          </a:solidFill>
                          <a:latin typeface="Arial" charset="0"/>
                          <a:cs typeface="Arial" charset="0"/>
                        </a:defRPr>
                      </a:lvl1pPr>
                      <a:lvl2pPr marL="37931725" indent="-37474525" defTabSz="457200"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457200" rtl="0" eaLnBrk="1" fontAlgn="base" latinLnBrk="0" hangingPunct="1">
                        <a:lnSpc>
                          <a:spcPct val="100000"/>
                        </a:lnSpc>
                        <a:spcBef>
                          <a:spcPct val="0"/>
                        </a:spcBef>
                        <a:spcAft>
                          <a:spcPct val="0"/>
                        </a:spcAft>
                        <a:buClrTx/>
                        <a:buSzTx/>
                        <a:buFontTx/>
                        <a:buNone/>
                        <a:tabLst/>
                      </a:pPr>
                      <a:endParaRPr kumimoji="0" lang="en-US" altLang="en-US" sz="1700" b="0" i="0" u="none" strike="noStrike" cap="none" normalizeH="0" baseline="0" dirty="0">
                        <a:ln>
                          <a:noFill/>
                        </a:ln>
                        <a:solidFill>
                          <a:schemeClr val="tx1"/>
                        </a:solidFill>
                        <a:effectLst/>
                        <a:latin typeface="Calibri" pitchFamily="34" charset="0"/>
                        <a:cs typeface="Arial" charset="0"/>
                      </a:endParaRPr>
                    </a:p>
                  </a:txBody>
                  <a:tcPr marL="91429" marR="91429" marT="47544" marB="47544" anchor="ctr" horzOverflow="overflow">
                    <a:lnL>
                      <a:noFill/>
                    </a:lnL>
                    <a:lnR>
                      <a:noFill/>
                    </a:lnR>
                    <a:lnT>
                      <a:noFill/>
                    </a:lnT>
                    <a:lnB>
                      <a:noFill/>
                    </a:lnB>
                    <a:lnTlToBr>
                      <a:noFill/>
                    </a:lnTlToBr>
                    <a:lnBlToTr>
                      <a:noFill/>
                    </a:lnBlToTr>
                    <a:noFill/>
                  </a:tcPr>
                </a:tc>
                <a:tc>
                  <a:txBody>
                    <a:bodyPr/>
                    <a:lstStyle>
                      <a:lvl1pPr defTabSz="457200" eaLnBrk="0" hangingPunct="0">
                        <a:spcBef>
                          <a:spcPct val="20000"/>
                        </a:spcBef>
                        <a:defRPr sz="2800">
                          <a:solidFill>
                            <a:schemeClr val="tx1"/>
                          </a:solidFill>
                          <a:latin typeface="Arial" charset="0"/>
                          <a:cs typeface="Arial" charset="0"/>
                        </a:defRPr>
                      </a:lvl1pPr>
                      <a:lvl2pPr marL="37931725" indent="-37474525" defTabSz="457200"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457200" rtl="0" eaLnBrk="1" fontAlgn="base" latinLnBrk="0" hangingPunct="1">
                        <a:lnSpc>
                          <a:spcPct val="100000"/>
                        </a:lnSpc>
                        <a:spcBef>
                          <a:spcPct val="0"/>
                        </a:spcBef>
                        <a:spcAft>
                          <a:spcPct val="0"/>
                        </a:spcAft>
                        <a:buClrTx/>
                        <a:buSzTx/>
                        <a:buFontTx/>
                        <a:buNone/>
                        <a:tabLst/>
                      </a:pPr>
                      <a:r>
                        <a:rPr kumimoji="0" lang="en-US" altLang="en-US" sz="1700" b="0" i="0" u="none" strike="noStrike" cap="none" normalizeH="0" baseline="0" dirty="0">
                          <a:ln>
                            <a:noFill/>
                          </a:ln>
                          <a:solidFill>
                            <a:schemeClr val="tx1"/>
                          </a:solidFill>
                          <a:effectLst/>
                          <a:latin typeface="Calibri" pitchFamily="34" charset="0"/>
                          <a:cs typeface="Arial" charset="0"/>
                        </a:rPr>
                        <a:t>234</a:t>
                      </a:r>
                    </a:p>
                  </a:txBody>
                  <a:tcPr marL="91429" marR="91429" marT="47544" marB="47544" anchor="ctr"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6"/>
                  </a:ext>
                </a:extLst>
              </a:tr>
              <a:tr h="141530">
                <a:tc>
                  <a:txBody>
                    <a:bodyPr/>
                    <a:lstStyle>
                      <a:lvl1pPr defTabSz="457200" eaLnBrk="0" hangingPunct="0">
                        <a:spcBef>
                          <a:spcPct val="20000"/>
                        </a:spcBef>
                        <a:defRPr sz="2800">
                          <a:solidFill>
                            <a:schemeClr val="tx1"/>
                          </a:solidFill>
                          <a:latin typeface="Arial" charset="0"/>
                          <a:cs typeface="Arial" charset="0"/>
                        </a:defRPr>
                      </a:lvl1pPr>
                      <a:lvl2pPr marL="37931725" indent="-37474525" defTabSz="457200"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700" b="1" i="0" u="none" strike="noStrike" cap="none" normalizeH="0" baseline="0" dirty="0">
                          <a:ln>
                            <a:noFill/>
                          </a:ln>
                          <a:solidFill>
                            <a:schemeClr val="tx1"/>
                          </a:solidFill>
                          <a:effectLst/>
                          <a:latin typeface="Calibri" pitchFamily="34" charset="0"/>
                          <a:cs typeface="Arial" charset="0"/>
                        </a:rPr>
                        <a:t>Total</a:t>
                      </a:r>
                    </a:p>
                  </a:txBody>
                  <a:tcPr marL="91429" marR="91429" marT="47544" marB="47544" anchor="ctr" horzOverflow="overflow">
                    <a:lnL>
                      <a:noFill/>
                    </a:lnL>
                    <a:lnR>
                      <a:noFill/>
                    </a:lnR>
                    <a:lnT>
                      <a:noFill/>
                    </a:lnT>
                    <a:lnB w="38100" cap="flat" cmpd="sng" algn="ctr">
                      <a:solidFill>
                        <a:schemeClr val="bg2"/>
                      </a:solidFill>
                      <a:prstDash val="solid"/>
                      <a:round/>
                      <a:headEnd type="none" w="med" len="med"/>
                      <a:tailEnd type="none" w="med" len="med"/>
                    </a:lnB>
                    <a:lnTlToBr>
                      <a:noFill/>
                    </a:lnTlToBr>
                    <a:lnBlToTr>
                      <a:noFill/>
                    </a:lnBlToTr>
                    <a:noFill/>
                  </a:tcPr>
                </a:tc>
                <a:tc>
                  <a:txBody>
                    <a:bodyPr/>
                    <a:lstStyle>
                      <a:lvl1pPr defTabSz="457200" eaLnBrk="0" hangingPunct="0">
                        <a:spcBef>
                          <a:spcPct val="20000"/>
                        </a:spcBef>
                        <a:defRPr sz="2800">
                          <a:solidFill>
                            <a:schemeClr val="tx1"/>
                          </a:solidFill>
                          <a:latin typeface="Arial" charset="0"/>
                          <a:cs typeface="Arial" charset="0"/>
                        </a:defRPr>
                      </a:lvl1pPr>
                      <a:lvl2pPr marL="37931725" indent="-37474525" defTabSz="457200"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700" b="0" i="0" u="none" strike="noStrike" cap="none" normalizeH="0" baseline="0" dirty="0">
                        <a:ln>
                          <a:noFill/>
                        </a:ln>
                        <a:solidFill>
                          <a:schemeClr val="tx1"/>
                        </a:solidFill>
                        <a:effectLst/>
                        <a:latin typeface="Calibri" pitchFamily="34" charset="0"/>
                        <a:cs typeface="Arial" charset="0"/>
                      </a:endParaRPr>
                    </a:p>
                  </a:txBody>
                  <a:tcPr marL="91429" marR="91429" marT="47544" marB="47544" anchor="ctr" horzOverflow="overflow">
                    <a:lnL>
                      <a:noFill/>
                    </a:lnL>
                    <a:lnR>
                      <a:noFill/>
                    </a:lnR>
                    <a:lnT>
                      <a:noFill/>
                    </a:lnT>
                    <a:lnB w="38100" cap="flat" cmpd="sng" algn="ctr">
                      <a:solidFill>
                        <a:schemeClr val="bg2"/>
                      </a:solidFill>
                      <a:prstDash val="solid"/>
                      <a:round/>
                      <a:headEnd type="none" w="med" len="med"/>
                      <a:tailEnd type="none" w="med" len="med"/>
                    </a:lnB>
                    <a:lnTlToBr>
                      <a:noFill/>
                    </a:lnTlToBr>
                    <a:lnBlToTr>
                      <a:noFill/>
                    </a:lnBlToTr>
                    <a:noFill/>
                  </a:tcPr>
                </a:tc>
                <a:tc gridSpan="3">
                  <a:txBody>
                    <a:bodyPr/>
                    <a:lstStyle>
                      <a:lvl1pPr defTabSz="457200" eaLnBrk="0" hangingPunct="0">
                        <a:spcBef>
                          <a:spcPct val="20000"/>
                        </a:spcBef>
                        <a:defRPr sz="2800">
                          <a:solidFill>
                            <a:schemeClr val="tx1"/>
                          </a:solidFill>
                          <a:latin typeface="Arial" charset="0"/>
                          <a:cs typeface="Arial" charset="0"/>
                        </a:defRPr>
                      </a:lvl1pPr>
                      <a:lvl2pPr marL="37931725" indent="-37474525" defTabSz="457200"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457200" rtl="0" eaLnBrk="1" fontAlgn="base" latinLnBrk="0" hangingPunct="1">
                        <a:lnSpc>
                          <a:spcPct val="100000"/>
                        </a:lnSpc>
                        <a:spcBef>
                          <a:spcPct val="0"/>
                        </a:spcBef>
                        <a:spcAft>
                          <a:spcPct val="0"/>
                        </a:spcAft>
                        <a:buClrTx/>
                        <a:buSzTx/>
                        <a:buFontTx/>
                        <a:buNone/>
                        <a:tabLst/>
                      </a:pPr>
                      <a:endParaRPr kumimoji="0" lang="en-US" altLang="en-US" sz="1700" b="1" i="0" u="none" strike="noStrike" cap="none" normalizeH="0" baseline="0" dirty="0">
                        <a:ln>
                          <a:noFill/>
                        </a:ln>
                        <a:solidFill>
                          <a:schemeClr val="tx1"/>
                        </a:solidFill>
                        <a:effectLst/>
                        <a:latin typeface="Calibri" pitchFamily="34" charset="0"/>
                        <a:cs typeface="Arial" charset="0"/>
                      </a:endParaRPr>
                    </a:p>
                  </a:txBody>
                  <a:tcPr marL="91429" marR="91429" marT="47544" marB="47544" anchor="ctr" horzOverflow="overflow">
                    <a:lnL>
                      <a:noFill/>
                    </a:lnL>
                    <a:lnR>
                      <a:noFill/>
                    </a:lnR>
                    <a:lnT>
                      <a:noFill/>
                    </a:lnT>
                    <a:lnB w="38100" cap="flat" cmpd="sng" algn="ctr">
                      <a:solidFill>
                        <a:schemeClr val="bg2"/>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gridSpan="2">
                  <a:txBody>
                    <a:bodyPr/>
                    <a:lstStyle>
                      <a:lvl1pPr defTabSz="457200" eaLnBrk="0" hangingPunct="0">
                        <a:spcBef>
                          <a:spcPct val="20000"/>
                        </a:spcBef>
                        <a:defRPr sz="2800">
                          <a:solidFill>
                            <a:schemeClr val="tx1"/>
                          </a:solidFill>
                          <a:latin typeface="Arial" charset="0"/>
                          <a:cs typeface="Arial" charset="0"/>
                        </a:defRPr>
                      </a:lvl1pPr>
                      <a:lvl2pPr marL="37931725" indent="-37474525" defTabSz="457200"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marL="457200" eaLnBrk="0" fontAlgn="base" hangingPunct="0">
                        <a:spcBef>
                          <a:spcPct val="20000"/>
                        </a:spcBef>
                        <a:spcAft>
                          <a:spcPct val="0"/>
                        </a:spcAft>
                        <a:defRPr>
                          <a:solidFill>
                            <a:schemeClr val="tx1"/>
                          </a:solidFill>
                          <a:latin typeface="Arial" charset="0"/>
                          <a:cs typeface="Arial" charset="0"/>
                        </a:defRPr>
                      </a:lvl6pPr>
                      <a:lvl7pPr marL="914400" eaLnBrk="0" fontAlgn="base" hangingPunct="0">
                        <a:spcBef>
                          <a:spcPct val="20000"/>
                        </a:spcBef>
                        <a:spcAft>
                          <a:spcPct val="0"/>
                        </a:spcAft>
                        <a:defRPr>
                          <a:solidFill>
                            <a:schemeClr val="tx1"/>
                          </a:solidFill>
                          <a:latin typeface="Arial" charset="0"/>
                          <a:cs typeface="Arial" charset="0"/>
                        </a:defRPr>
                      </a:lvl7pPr>
                      <a:lvl8pPr marL="1371600" eaLnBrk="0" fontAlgn="base" hangingPunct="0">
                        <a:spcBef>
                          <a:spcPct val="20000"/>
                        </a:spcBef>
                        <a:spcAft>
                          <a:spcPct val="0"/>
                        </a:spcAft>
                        <a:defRPr>
                          <a:solidFill>
                            <a:schemeClr val="tx1"/>
                          </a:solidFill>
                          <a:latin typeface="Arial" charset="0"/>
                          <a:cs typeface="Arial" charset="0"/>
                        </a:defRPr>
                      </a:lvl8pPr>
                      <a:lvl9pPr marL="1828800" eaLnBrk="0" fontAlgn="base" hangingPunct="0">
                        <a:spcBef>
                          <a:spcPct val="20000"/>
                        </a:spcBef>
                        <a:spcAft>
                          <a:spcPct val="0"/>
                        </a:spcAft>
                        <a:defRPr>
                          <a:solidFill>
                            <a:schemeClr val="tx1"/>
                          </a:solidFill>
                          <a:latin typeface="Arial" charset="0"/>
                          <a:cs typeface="Arial" charset="0"/>
                        </a:defRPr>
                      </a:lvl9pPr>
                    </a:lstStyle>
                    <a:p>
                      <a:pPr marL="0" marR="0" lvl="0" indent="0" algn="r" defTabSz="914400" rtl="0" eaLnBrk="0" fontAlgn="base" latinLnBrk="0" hangingPunct="0">
                        <a:lnSpc>
                          <a:spcPct val="100000"/>
                        </a:lnSpc>
                        <a:spcBef>
                          <a:spcPct val="20000"/>
                        </a:spcBef>
                        <a:spcAft>
                          <a:spcPct val="0"/>
                        </a:spcAft>
                        <a:buClrTx/>
                        <a:buSzTx/>
                        <a:buFontTx/>
                        <a:buNone/>
                        <a:tabLst/>
                        <a:defRPr/>
                      </a:pPr>
                      <a:r>
                        <a:rPr kumimoji="0" lang="en-US" altLang="en-US" sz="1700" b="1" i="0" u="none" strike="noStrike" cap="none" normalizeH="0" baseline="0" dirty="0">
                          <a:ln>
                            <a:noFill/>
                          </a:ln>
                          <a:solidFill>
                            <a:schemeClr val="tx1"/>
                          </a:solidFill>
                          <a:effectLst/>
                          <a:latin typeface="Calibri" pitchFamily="34" charset="0"/>
                          <a:cs typeface="Arial" charset="0"/>
                        </a:rPr>
                        <a:t>1,561</a:t>
                      </a:r>
                    </a:p>
                  </a:txBody>
                  <a:tcPr marL="91429" marR="91429" marT="47544" marB="47544" anchor="ctr" horzOverflow="overflow">
                    <a:lnL>
                      <a:noFill/>
                    </a:lnL>
                    <a:lnR>
                      <a:noFill/>
                    </a:lnR>
                    <a:lnT>
                      <a:noFill/>
                    </a:lnT>
                    <a:lnB w="38100" cap="flat" cmpd="sng" algn="ctr">
                      <a:solidFill>
                        <a:schemeClr val="bg2"/>
                      </a:solidFill>
                      <a:prstDash val="solid"/>
                      <a:round/>
                      <a:headEnd type="none" w="med" len="med"/>
                      <a:tailEnd type="none" w="med" len="med"/>
                    </a:lnB>
                    <a:lnTlToBr>
                      <a:noFill/>
                    </a:lnTlToBr>
                    <a:lnBlToTr>
                      <a:noFill/>
                    </a:lnBlToTr>
                    <a:noFill/>
                  </a:tcPr>
                </a:tc>
                <a:tc hMerge="1">
                  <a:txBody>
                    <a:bodyPr/>
                    <a:lstStyle/>
                    <a:p>
                      <a:endParaRPr lang="en-GB"/>
                    </a:p>
                  </a:txBody>
                  <a:tcPr/>
                </a:tc>
                <a:extLst>
                  <a:ext uri="{0D108BD9-81ED-4DB2-BD59-A6C34878D82A}">
                    <a16:rowId xmlns:a16="http://schemas.microsoft.com/office/drawing/2014/main" val="10007"/>
                  </a:ext>
                </a:extLst>
              </a:tr>
            </a:tbl>
          </a:graphicData>
        </a:graphic>
      </p:graphicFrame>
      <p:sp>
        <p:nvSpPr>
          <p:cNvPr id="24" name="Text Box 46">
            <a:extLst>
              <a:ext uri="{FF2B5EF4-FFF2-40B4-BE49-F238E27FC236}">
                <a16:creationId xmlns:a16="http://schemas.microsoft.com/office/drawing/2014/main" id="{3109C49C-7FE3-400F-84BE-2F794FD71AD2}"/>
              </a:ext>
            </a:extLst>
          </p:cNvPr>
          <p:cNvSpPr txBox="1">
            <a:spLocks noChangeArrowheads="1"/>
          </p:cNvSpPr>
          <p:nvPr/>
        </p:nvSpPr>
        <p:spPr bwMode="auto">
          <a:xfrm>
            <a:off x="762000" y="6368179"/>
            <a:ext cx="6530706" cy="292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kumimoji="1"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kumimoji="1"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kumimoji="1"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kumimoji="1"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kumimoji="1"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kumimoji="0" lang="en-GB" altLang="ja-JP" sz="1300" dirty="0">
                <a:latin typeface="Calibri" panose="020F0502020204030204" pitchFamily="34" charset="0"/>
                <a:ea typeface="ＭＳ Ｐゴシック" panose="020B0600070205080204" pitchFamily="34" charset="-128"/>
              </a:rPr>
              <a:t>*Paid in full subsequent to cut-off date of 30 April 2018</a:t>
            </a:r>
          </a:p>
        </p:txBody>
      </p:sp>
      <p:sp>
        <p:nvSpPr>
          <p:cNvPr id="3" name="TextBox 2">
            <a:extLst>
              <a:ext uri="{FF2B5EF4-FFF2-40B4-BE49-F238E27FC236}">
                <a16:creationId xmlns:a16="http://schemas.microsoft.com/office/drawing/2014/main" id="{F0375B7A-ED6C-4D4E-946C-5C59E800ECCF}"/>
              </a:ext>
            </a:extLst>
          </p:cNvPr>
          <p:cNvSpPr txBox="1"/>
          <p:nvPr/>
        </p:nvSpPr>
        <p:spPr>
          <a:xfrm>
            <a:off x="6362701" y="4005470"/>
            <a:ext cx="285749" cy="323165"/>
          </a:xfrm>
          <a:prstGeom prst="rect">
            <a:avLst/>
          </a:prstGeom>
          <a:noFill/>
        </p:spPr>
        <p:txBody>
          <a:bodyPr wrap="square" rtlCol="0">
            <a:spAutoFit/>
          </a:bodyPr>
          <a:lstStyle/>
          <a:p>
            <a:r>
              <a:rPr lang="en-US" dirty="0"/>
              <a: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6"/>
          <p:cNvSpPr txBox="1">
            <a:spLocks noGrp="1" noChangeArrowheads="1"/>
          </p:cNvSpPr>
          <p:nvPr/>
        </p:nvSpPr>
        <p:spPr bwMode="auto">
          <a:xfrm>
            <a:off x="6425473" y="6610281"/>
            <a:ext cx="2133600" cy="495322"/>
          </a:xfrm>
          <a:prstGeom prst="rect">
            <a:avLst/>
          </a:prstGeom>
          <a:noFill/>
          <a:ln w="9525">
            <a:noFill/>
            <a:miter lim="800000"/>
            <a:headEnd/>
            <a:tailEnd/>
          </a:ln>
        </p:spPr>
        <p:txBody>
          <a:bodyPr/>
          <a:lstStyle/>
          <a:p>
            <a:pPr algn="r"/>
            <a:r>
              <a:rPr lang="en-GB" altLang="en-US" sz="1400" dirty="0"/>
              <a:t>6</a:t>
            </a:r>
          </a:p>
        </p:txBody>
      </p:sp>
      <p:sp>
        <p:nvSpPr>
          <p:cNvPr id="26626" name="Text Box 7"/>
          <p:cNvSpPr txBox="1">
            <a:spLocks noChangeArrowheads="1"/>
          </p:cNvSpPr>
          <p:nvPr/>
        </p:nvSpPr>
        <p:spPr bwMode="auto">
          <a:xfrm>
            <a:off x="790453" y="5058604"/>
            <a:ext cx="184150" cy="237755"/>
          </a:xfrm>
          <a:prstGeom prst="rect">
            <a:avLst/>
          </a:prstGeom>
          <a:noFill/>
          <a:ln w="9525">
            <a:noFill/>
            <a:miter lim="800000"/>
            <a:headEnd/>
            <a:tailEnd/>
          </a:ln>
        </p:spPr>
        <p:txBody>
          <a:bodyPr wrap="none">
            <a:spAutoFit/>
          </a:bodyPr>
          <a:lstStyle/>
          <a:p>
            <a:endParaRPr lang="en-US" altLang="en-US" sz="900"/>
          </a:p>
        </p:txBody>
      </p:sp>
      <p:pic>
        <p:nvPicPr>
          <p:cNvPr id="26627" name="Picture 39"/>
          <p:cNvPicPr>
            <a:picLocks noChangeAspect="1" noChangeArrowheads="1"/>
          </p:cNvPicPr>
          <p:nvPr/>
        </p:nvPicPr>
        <p:blipFill>
          <a:blip r:embed="rId2"/>
          <a:srcRect/>
          <a:stretch>
            <a:fillRect/>
          </a:stretch>
        </p:blipFill>
        <p:spPr bwMode="auto">
          <a:xfrm>
            <a:off x="8077200" y="396258"/>
            <a:ext cx="838200" cy="784260"/>
          </a:xfrm>
          <a:prstGeom prst="rect">
            <a:avLst/>
          </a:prstGeom>
          <a:noFill/>
          <a:ln w="9525">
            <a:noFill/>
            <a:miter lim="800000"/>
            <a:headEnd/>
            <a:tailEnd/>
          </a:ln>
        </p:spPr>
      </p:pic>
      <p:sp>
        <p:nvSpPr>
          <p:cNvPr id="26628" name="Text Box 6"/>
          <p:cNvSpPr txBox="1">
            <a:spLocks noChangeArrowheads="1"/>
          </p:cNvSpPr>
          <p:nvPr/>
        </p:nvSpPr>
        <p:spPr bwMode="auto">
          <a:xfrm>
            <a:off x="7919311" y="1620737"/>
            <a:ext cx="1096962" cy="379747"/>
          </a:xfrm>
          <a:prstGeom prst="rect">
            <a:avLst/>
          </a:prstGeom>
          <a:noFill/>
          <a:ln w="9525">
            <a:noFill/>
            <a:miter lim="800000"/>
            <a:headEnd/>
            <a:tailEnd/>
          </a:ln>
        </p:spPr>
        <p:txBody>
          <a:bodyPr wrap="none">
            <a:spAutoFit/>
          </a:bodyPr>
          <a:lstStyle/>
          <a:p>
            <a:r>
              <a:rPr lang="en-US" altLang="zh-CN" sz="900" i="1">
                <a:ea typeface="SimSun" pitchFamily="2" charset="-122"/>
              </a:rPr>
              <a:t>The United Nations </a:t>
            </a:r>
            <a:br>
              <a:rPr lang="en-US" altLang="zh-CN" sz="900" i="1">
                <a:ea typeface="SimSun" pitchFamily="2" charset="-122"/>
              </a:rPr>
            </a:br>
            <a:r>
              <a:rPr lang="en-US" altLang="zh-CN" sz="900" i="1">
                <a:ea typeface="SimSun" pitchFamily="2" charset="-122"/>
              </a:rPr>
              <a:t>Financial Situation</a:t>
            </a:r>
            <a:endParaRPr lang="en-GB" altLang="en-US" sz="900" i="1"/>
          </a:p>
        </p:txBody>
      </p:sp>
      <p:sp>
        <p:nvSpPr>
          <p:cNvPr id="26629" name="Line 58"/>
          <p:cNvSpPr>
            <a:spLocks noChangeShapeType="1"/>
          </p:cNvSpPr>
          <p:nvPr/>
        </p:nvSpPr>
        <p:spPr bwMode="auto">
          <a:xfrm>
            <a:off x="-320002" y="1137304"/>
            <a:ext cx="1487488" cy="0"/>
          </a:xfrm>
          <a:prstGeom prst="line">
            <a:avLst/>
          </a:prstGeom>
          <a:noFill/>
          <a:ln w="9525">
            <a:noFill/>
            <a:round/>
            <a:headEnd/>
            <a:tailEnd/>
          </a:ln>
        </p:spPr>
        <p:txBody>
          <a:bodyPr wrap="none"/>
          <a:lstStyle/>
          <a:p>
            <a:endParaRPr lang="en-US"/>
          </a:p>
        </p:txBody>
      </p:sp>
      <p:sp>
        <p:nvSpPr>
          <p:cNvPr id="26631" name="Line 64"/>
          <p:cNvSpPr>
            <a:spLocks noChangeShapeType="1"/>
          </p:cNvSpPr>
          <p:nvPr/>
        </p:nvSpPr>
        <p:spPr bwMode="auto">
          <a:xfrm>
            <a:off x="2875699" y="1468151"/>
            <a:ext cx="1558925" cy="0"/>
          </a:xfrm>
          <a:prstGeom prst="line">
            <a:avLst/>
          </a:prstGeom>
          <a:noFill/>
          <a:ln w="9525">
            <a:noFill/>
            <a:round/>
            <a:headEnd/>
            <a:tailEnd/>
          </a:ln>
        </p:spPr>
        <p:txBody>
          <a:bodyPr wrap="none"/>
          <a:lstStyle/>
          <a:p>
            <a:endParaRPr lang="en-US"/>
          </a:p>
        </p:txBody>
      </p:sp>
      <p:sp>
        <p:nvSpPr>
          <p:cNvPr id="26632" name="Line 66"/>
          <p:cNvSpPr>
            <a:spLocks noChangeShapeType="1"/>
          </p:cNvSpPr>
          <p:nvPr/>
        </p:nvSpPr>
        <p:spPr bwMode="auto">
          <a:xfrm>
            <a:off x="4663224" y="1520254"/>
            <a:ext cx="1557337" cy="0"/>
          </a:xfrm>
          <a:prstGeom prst="line">
            <a:avLst/>
          </a:prstGeom>
          <a:noFill/>
          <a:ln w="9525">
            <a:noFill/>
            <a:round/>
            <a:headEnd/>
            <a:tailEnd/>
          </a:ln>
        </p:spPr>
        <p:txBody>
          <a:bodyPr wrap="none"/>
          <a:lstStyle/>
          <a:p>
            <a:endParaRPr lang="en-US"/>
          </a:p>
        </p:txBody>
      </p:sp>
      <p:sp>
        <p:nvSpPr>
          <p:cNvPr id="26633" name="Line 68"/>
          <p:cNvSpPr>
            <a:spLocks noChangeShapeType="1"/>
          </p:cNvSpPr>
          <p:nvPr/>
        </p:nvSpPr>
        <p:spPr bwMode="auto">
          <a:xfrm>
            <a:off x="6276124" y="1541623"/>
            <a:ext cx="1609725" cy="0"/>
          </a:xfrm>
          <a:prstGeom prst="line">
            <a:avLst/>
          </a:prstGeom>
          <a:noFill/>
          <a:ln w="9525">
            <a:noFill/>
            <a:round/>
            <a:headEnd/>
            <a:tailEnd/>
          </a:ln>
        </p:spPr>
        <p:txBody>
          <a:bodyPr wrap="none"/>
          <a:lstStyle/>
          <a:p>
            <a:endParaRPr lang="en-US"/>
          </a:p>
        </p:txBody>
      </p:sp>
      <p:sp>
        <p:nvSpPr>
          <p:cNvPr id="26634" name="Text Box 38"/>
          <p:cNvSpPr txBox="1">
            <a:spLocks noChangeArrowheads="1"/>
          </p:cNvSpPr>
          <p:nvPr/>
        </p:nvSpPr>
        <p:spPr bwMode="auto">
          <a:xfrm>
            <a:off x="5745104" y="818986"/>
            <a:ext cx="627856" cy="313627"/>
          </a:xfrm>
          <a:prstGeom prst="rect">
            <a:avLst/>
          </a:prstGeom>
          <a:noFill/>
          <a:ln w="9525">
            <a:solidFill>
              <a:srgbClr val="000000"/>
            </a:solidFill>
            <a:miter lim="800000"/>
            <a:headEnd/>
            <a:tailEnd/>
          </a:ln>
        </p:spPr>
        <p:txBody>
          <a:bodyPr wrap="square" lIns="97234" tIns="48617" rIns="97234" bIns="48617">
            <a:spAutoFit/>
          </a:bodyPr>
          <a:lstStyle/>
          <a:p>
            <a:pPr algn="ctr" defTabSz="973138"/>
            <a:r>
              <a:rPr lang="en-US" altLang="en-US" sz="1400" dirty="0">
                <a:ea typeface="ＭＳ Ｐゴシック" charset="-128"/>
              </a:rPr>
              <a:t>2018</a:t>
            </a:r>
          </a:p>
        </p:txBody>
      </p:sp>
      <p:sp>
        <p:nvSpPr>
          <p:cNvPr id="26635" name="Text Box 40"/>
          <p:cNvSpPr txBox="1">
            <a:spLocks noChangeArrowheads="1"/>
          </p:cNvSpPr>
          <p:nvPr/>
        </p:nvSpPr>
        <p:spPr bwMode="auto">
          <a:xfrm>
            <a:off x="5383605" y="6682757"/>
            <a:ext cx="1444625" cy="313627"/>
          </a:xfrm>
          <a:prstGeom prst="rect">
            <a:avLst/>
          </a:prstGeom>
          <a:noFill/>
          <a:ln w="25400">
            <a:solidFill>
              <a:srgbClr val="FF3300"/>
            </a:solidFill>
            <a:miter lim="800000"/>
            <a:headEnd/>
            <a:tailEnd/>
          </a:ln>
        </p:spPr>
        <p:txBody>
          <a:bodyPr lIns="97234" tIns="48617" rIns="97234" bIns="48617">
            <a:spAutoFit/>
          </a:bodyPr>
          <a:lstStyle/>
          <a:p>
            <a:pPr algn="ctr" defTabSz="973138">
              <a:spcBef>
                <a:spcPct val="50000"/>
              </a:spcBef>
            </a:pPr>
            <a:r>
              <a:rPr lang="en-US" altLang="en-US" sz="1400" dirty="0">
                <a:ea typeface="ＭＳ Ｐゴシック" charset="-128"/>
              </a:rPr>
              <a:t>TOTAL: 88</a:t>
            </a:r>
          </a:p>
        </p:txBody>
      </p:sp>
      <p:sp>
        <p:nvSpPr>
          <p:cNvPr id="26639" name="Rectangle 36"/>
          <p:cNvSpPr>
            <a:spLocks noChangeArrowheads="1"/>
          </p:cNvSpPr>
          <p:nvPr/>
        </p:nvSpPr>
        <p:spPr bwMode="auto">
          <a:xfrm>
            <a:off x="5184157" y="1135701"/>
            <a:ext cx="1140623" cy="4429063"/>
          </a:xfrm>
          <a:prstGeom prst="rect">
            <a:avLst/>
          </a:prstGeom>
          <a:noFill/>
          <a:ln w="9525">
            <a:noFill/>
            <a:miter lim="800000"/>
            <a:headEnd/>
            <a:tailEnd/>
          </a:ln>
        </p:spPr>
        <p:txBody>
          <a:bodyPr lIns="45720" rIns="45720"/>
          <a:lstStyle/>
          <a:p>
            <a:pPr marL="63500" defTabSz="973138">
              <a:spcBef>
                <a:spcPct val="20000"/>
              </a:spcBef>
            </a:pPr>
            <a:r>
              <a:rPr lang="en-US" altLang="en-US" sz="900" u="sng" dirty="0"/>
              <a:t>FEB</a:t>
            </a:r>
            <a:r>
              <a:rPr lang="en-US" altLang="en-US" sz="900" dirty="0"/>
              <a:t>.</a:t>
            </a:r>
          </a:p>
          <a:p>
            <a:pPr marL="63500" defTabSz="973138">
              <a:spcBef>
                <a:spcPct val="20000"/>
              </a:spcBef>
            </a:pPr>
            <a:r>
              <a:rPr lang="en-US" altLang="en-US" sz="900" dirty="0"/>
              <a:t>Algeria</a:t>
            </a:r>
          </a:p>
          <a:p>
            <a:pPr marL="63500" defTabSz="973138">
              <a:spcBef>
                <a:spcPct val="20000"/>
              </a:spcBef>
            </a:pPr>
            <a:r>
              <a:rPr lang="en-US" altLang="en-US" sz="900" dirty="0"/>
              <a:t>Austria</a:t>
            </a:r>
          </a:p>
          <a:p>
            <a:pPr marL="63500" defTabSz="973138">
              <a:spcBef>
                <a:spcPct val="20000"/>
              </a:spcBef>
            </a:pPr>
            <a:r>
              <a:rPr lang="en-US" altLang="en-US" sz="900" dirty="0"/>
              <a:t>Bahamas</a:t>
            </a:r>
          </a:p>
          <a:p>
            <a:pPr marL="63500" defTabSz="973138">
              <a:spcBef>
                <a:spcPct val="20000"/>
              </a:spcBef>
            </a:pPr>
            <a:r>
              <a:rPr lang="en-US" altLang="en-US" sz="900" dirty="0"/>
              <a:t>Bhutan</a:t>
            </a:r>
          </a:p>
          <a:p>
            <a:pPr marL="63500" defTabSz="973138">
              <a:spcBef>
                <a:spcPct val="20000"/>
              </a:spcBef>
            </a:pPr>
            <a:r>
              <a:rPr lang="en-US" altLang="en-US" sz="900" dirty="0"/>
              <a:t>Bulgaria</a:t>
            </a:r>
          </a:p>
          <a:p>
            <a:pPr marL="63500" defTabSz="973138">
              <a:spcBef>
                <a:spcPct val="20000"/>
              </a:spcBef>
            </a:pPr>
            <a:r>
              <a:rPr lang="en-US" altLang="en-US" sz="900" dirty="0"/>
              <a:t>China</a:t>
            </a:r>
          </a:p>
          <a:p>
            <a:pPr marL="63500" defTabSz="973138">
              <a:spcBef>
                <a:spcPct val="20000"/>
              </a:spcBef>
            </a:pPr>
            <a:r>
              <a:rPr lang="en-US" altLang="en-US" sz="900" dirty="0"/>
              <a:t>Croatia</a:t>
            </a:r>
          </a:p>
          <a:p>
            <a:pPr marL="63500" defTabSz="973138">
              <a:spcBef>
                <a:spcPct val="20000"/>
              </a:spcBef>
            </a:pPr>
            <a:r>
              <a:rPr lang="en-US" altLang="en-US" sz="900" dirty="0"/>
              <a:t>Cuba</a:t>
            </a:r>
          </a:p>
          <a:p>
            <a:pPr marL="63500" defTabSz="973138">
              <a:spcBef>
                <a:spcPct val="20000"/>
              </a:spcBef>
            </a:pPr>
            <a:r>
              <a:rPr lang="en-US" altLang="en-US" sz="900" dirty="0"/>
              <a:t>Cyprus</a:t>
            </a:r>
          </a:p>
          <a:p>
            <a:pPr marL="63500" defTabSz="973138">
              <a:spcBef>
                <a:spcPct val="20000"/>
              </a:spcBef>
            </a:pPr>
            <a:r>
              <a:rPr lang="en-US" altLang="en-US" sz="900" dirty="0"/>
              <a:t>Equatorial Guinea</a:t>
            </a:r>
          </a:p>
          <a:p>
            <a:pPr marL="63500" defTabSz="973138">
              <a:spcBef>
                <a:spcPct val="20000"/>
              </a:spcBef>
            </a:pPr>
            <a:r>
              <a:rPr lang="en-US" altLang="en-US" sz="900" dirty="0"/>
              <a:t>Germany</a:t>
            </a:r>
          </a:p>
          <a:p>
            <a:pPr marL="63500" defTabSz="973138">
              <a:spcBef>
                <a:spcPct val="20000"/>
              </a:spcBef>
            </a:pPr>
            <a:r>
              <a:rPr lang="en-US" altLang="en-US" sz="900" dirty="0"/>
              <a:t>Ireland</a:t>
            </a:r>
          </a:p>
          <a:p>
            <a:pPr marL="63500" defTabSz="973138">
              <a:spcBef>
                <a:spcPct val="20000"/>
              </a:spcBef>
            </a:pPr>
            <a:r>
              <a:rPr lang="en-US" altLang="en-US" sz="900" dirty="0"/>
              <a:t>Kuwait</a:t>
            </a:r>
          </a:p>
          <a:p>
            <a:pPr marL="63500" defTabSz="973138">
              <a:spcBef>
                <a:spcPct val="20000"/>
              </a:spcBef>
            </a:pPr>
            <a:r>
              <a:rPr lang="en-US" altLang="en-US" sz="900" dirty="0"/>
              <a:t>Mauritius</a:t>
            </a:r>
          </a:p>
          <a:p>
            <a:pPr marL="63500" defTabSz="973138">
              <a:spcBef>
                <a:spcPct val="20000"/>
              </a:spcBef>
            </a:pPr>
            <a:r>
              <a:rPr lang="en-US" altLang="en-US" sz="900" dirty="0"/>
              <a:t>Micronesia</a:t>
            </a:r>
          </a:p>
          <a:p>
            <a:pPr marL="63500" defTabSz="973138">
              <a:spcBef>
                <a:spcPct val="20000"/>
              </a:spcBef>
            </a:pPr>
            <a:r>
              <a:rPr lang="en-US" altLang="en-US" sz="900" dirty="0"/>
              <a:t>Montenegro</a:t>
            </a:r>
          </a:p>
          <a:p>
            <a:pPr marL="63500" defTabSz="973138">
              <a:spcBef>
                <a:spcPct val="20000"/>
              </a:spcBef>
            </a:pPr>
            <a:r>
              <a:rPr lang="en-US" altLang="en-US" sz="900" dirty="0"/>
              <a:t>Morocco</a:t>
            </a:r>
          </a:p>
          <a:p>
            <a:pPr marL="63500" defTabSz="973138">
              <a:spcBef>
                <a:spcPct val="20000"/>
              </a:spcBef>
            </a:pPr>
            <a:r>
              <a:rPr lang="en-US" altLang="en-US" sz="900" dirty="0"/>
              <a:t>Netherlands</a:t>
            </a:r>
          </a:p>
          <a:p>
            <a:pPr marL="63500" defTabSz="973138">
              <a:spcBef>
                <a:spcPct val="20000"/>
              </a:spcBef>
            </a:pPr>
            <a:r>
              <a:rPr lang="en-US" altLang="en-US" sz="900" dirty="0"/>
              <a:t>Qatar</a:t>
            </a:r>
          </a:p>
          <a:p>
            <a:pPr marL="63500" defTabSz="973138">
              <a:spcBef>
                <a:spcPct val="20000"/>
              </a:spcBef>
            </a:pPr>
            <a:r>
              <a:rPr lang="en-US" altLang="en-US" sz="900" dirty="0"/>
              <a:t>Republic of Korea</a:t>
            </a:r>
          </a:p>
          <a:p>
            <a:pPr marL="63500" defTabSz="973138">
              <a:spcBef>
                <a:spcPct val="20000"/>
              </a:spcBef>
            </a:pPr>
            <a:r>
              <a:rPr lang="en-US" altLang="en-US" sz="900" dirty="0"/>
              <a:t>Romania</a:t>
            </a:r>
          </a:p>
          <a:p>
            <a:pPr marL="63500" defTabSz="973138">
              <a:spcBef>
                <a:spcPct val="20000"/>
              </a:spcBef>
            </a:pPr>
            <a:r>
              <a:rPr lang="en-US" altLang="en-US" sz="900" dirty="0"/>
              <a:t>Serbia</a:t>
            </a:r>
          </a:p>
          <a:p>
            <a:pPr marL="63500" defTabSz="973138">
              <a:spcBef>
                <a:spcPct val="20000"/>
              </a:spcBef>
            </a:pPr>
            <a:r>
              <a:rPr lang="en-US" altLang="en-US" sz="900" dirty="0"/>
              <a:t>Slovenia</a:t>
            </a:r>
          </a:p>
          <a:p>
            <a:pPr marL="63500" defTabSz="973138">
              <a:spcBef>
                <a:spcPct val="20000"/>
              </a:spcBef>
            </a:pPr>
            <a:r>
              <a:rPr lang="en-US" altLang="en-US" sz="900" dirty="0"/>
              <a:t>Sweden</a:t>
            </a:r>
          </a:p>
          <a:p>
            <a:pPr marL="63500" defTabSz="973138">
              <a:spcBef>
                <a:spcPct val="20000"/>
              </a:spcBef>
            </a:pPr>
            <a:r>
              <a:rPr lang="en-US" altLang="en-US" sz="900" dirty="0"/>
              <a:t>Turkey</a:t>
            </a:r>
          </a:p>
          <a:p>
            <a:pPr marL="63500" defTabSz="973138">
              <a:spcBef>
                <a:spcPct val="20000"/>
              </a:spcBef>
            </a:pPr>
            <a:r>
              <a:rPr lang="en-US" altLang="en-US" sz="900" dirty="0"/>
              <a:t>Turkmenistan</a:t>
            </a:r>
          </a:p>
          <a:p>
            <a:pPr marL="63500" defTabSz="973138">
              <a:spcBef>
                <a:spcPct val="20000"/>
              </a:spcBef>
            </a:pPr>
            <a:r>
              <a:rPr lang="en-US" altLang="en-US" sz="900" dirty="0"/>
              <a:t>United Arab Emirates</a:t>
            </a:r>
          </a:p>
          <a:p>
            <a:pPr marL="63500" defTabSz="973138">
              <a:spcBef>
                <a:spcPct val="20000"/>
              </a:spcBef>
            </a:pPr>
            <a:endParaRPr lang="en-US" altLang="en-US" sz="900" dirty="0"/>
          </a:p>
        </p:txBody>
      </p:sp>
      <p:sp>
        <p:nvSpPr>
          <p:cNvPr id="26640" name="Line 37"/>
          <p:cNvSpPr>
            <a:spLocks noChangeShapeType="1"/>
          </p:cNvSpPr>
          <p:nvPr/>
        </p:nvSpPr>
        <p:spPr bwMode="auto">
          <a:xfrm>
            <a:off x="4130464" y="1180518"/>
            <a:ext cx="19455" cy="5760060"/>
          </a:xfrm>
          <a:prstGeom prst="line">
            <a:avLst/>
          </a:prstGeom>
          <a:noFill/>
          <a:ln w="38100">
            <a:solidFill>
              <a:srgbClr val="000000"/>
            </a:solidFill>
            <a:round/>
            <a:headEnd/>
            <a:tailEnd/>
          </a:ln>
        </p:spPr>
        <p:txBody>
          <a:bodyPr/>
          <a:lstStyle/>
          <a:p>
            <a:endParaRPr lang="en-US"/>
          </a:p>
        </p:txBody>
      </p:sp>
      <p:sp>
        <p:nvSpPr>
          <p:cNvPr id="26641" name="Text Box 77"/>
          <p:cNvSpPr txBox="1">
            <a:spLocks noChangeArrowheads="1"/>
          </p:cNvSpPr>
          <p:nvPr/>
        </p:nvSpPr>
        <p:spPr bwMode="auto">
          <a:xfrm>
            <a:off x="150603" y="-92531"/>
            <a:ext cx="6471067" cy="892552"/>
          </a:xfrm>
          <a:prstGeom prst="rect">
            <a:avLst/>
          </a:prstGeom>
          <a:noFill/>
          <a:ln w="9525">
            <a:noFill/>
            <a:miter lim="800000"/>
            <a:headEnd/>
            <a:tailEnd/>
          </a:ln>
        </p:spPr>
        <p:txBody>
          <a:bodyPr wrap="none">
            <a:spAutoFit/>
          </a:bodyPr>
          <a:lstStyle/>
          <a:p>
            <a:r>
              <a:rPr lang="en-GB" altLang="ja-JP" sz="3200" dirty="0">
                <a:ea typeface="ＭＳ Ｐゴシック" pitchFamily="34" charset="-128"/>
              </a:rPr>
              <a:t>Chart 6 - </a:t>
            </a:r>
            <a:r>
              <a:rPr lang="en-GB" altLang="en-US" sz="3200" dirty="0">
                <a:solidFill>
                  <a:srgbClr val="CC0000"/>
                </a:solidFill>
              </a:rPr>
              <a:t>Regular Budget Assessments</a:t>
            </a:r>
            <a:br>
              <a:rPr lang="en-GB" altLang="en-US" sz="3600" dirty="0"/>
            </a:br>
            <a:r>
              <a:rPr lang="en-GB" altLang="en-US" sz="1800" dirty="0"/>
              <a:t>Fully paid in 2017 and 2018 (As of 30 April)</a:t>
            </a:r>
          </a:p>
        </p:txBody>
      </p:sp>
      <p:sp>
        <p:nvSpPr>
          <p:cNvPr id="26642" name="Rectangle 48"/>
          <p:cNvSpPr>
            <a:spLocks/>
          </p:cNvSpPr>
          <p:nvPr/>
        </p:nvSpPr>
        <p:spPr bwMode="auto">
          <a:xfrm>
            <a:off x="7880499" y="350156"/>
            <a:ext cx="76200" cy="6764448"/>
          </a:xfrm>
          <a:prstGeom prst="rect">
            <a:avLst/>
          </a:prstGeom>
          <a:solidFill>
            <a:srgbClr val="C00000"/>
          </a:solidFill>
          <a:ln w="9525">
            <a:noFill/>
            <a:miter lim="800000"/>
            <a:headEnd/>
            <a:tailEnd/>
          </a:ln>
        </p:spPr>
        <p:txBody>
          <a:bodyPr lIns="182880" rIns="182880" anchor="ctr"/>
          <a:lstStyle/>
          <a:p>
            <a:pPr>
              <a:spcAft>
                <a:spcPts val="1000"/>
              </a:spcAft>
            </a:pPr>
            <a:endParaRPr lang="en-US" altLang="ja-JP" sz="800" i="1">
              <a:solidFill>
                <a:srgbClr val="FFFFFF"/>
              </a:solidFill>
              <a:latin typeface="Cambria" pitchFamily="18" charset="0"/>
              <a:ea typeface="SimSun" pitchFamily="2" charset="-122"/>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p:txBody>
      </p:sp>
      <p:sp>
        <p:nvSpPr>
          <p:cNvPr id="26644" name="Text Box 7"/>
          <p:cNvSpPr txBox="1">
            <a:spLocks noChangeArrowheads="1"/>
          </p:cNvSpPr>
          <p:nvPr/>
        </p:nvSpPr>
        <p:spPr bwMode="auto">
          <a:xfrm>
            <a:off x="942853" y="5217107"/>
            <a:ext cx="184150" cy="237755"/>
          </a:xfrm>
          <a:prstGeom prst="rect">
            <a:avLst/>
          </a:prstGeom>
          <a:noFill/>
          <a:ln w="9525">
            <a:noFill/>
            <a:miter lim="800000"/>
            <a:headEnd/>
            <a:tailEnd/>
          </a:ln>
        </p:spPr>
        <p:txBody>
          <a:bodyPr wrap="none">
            <a:spAutoFit/>
          </a:bodyPr>
          <a:lstStyle/>
          <a:p>
            <a:endParaRPr lang="en-US" altLang="en-US" sz="900"/>
          </a:p>
        </p:txBody>
      </p:sp>
      <p:sp>
        <p:nvSpPr>
          <p:cNvPr id="26645" name="Line 58"/>
          <p:cNvSpPr>
            <a:spLocks noChangeShapeType="1"/>
          </p:cNvSpPr>
          <p:nvPr/>
        </p:nvSpPr>
        <p:spPr bwMode="auto">
          <a:xfrm>
            <a:off x="-184272" y="1295807"/>
            <a:ext cx="1487488" cy="0"/>
          </a:xfrm>
          <a:prstGeom prst="line">
            <a:avLst/>
          </a:prstGeom>
          <a:noFill/>
          <a:ln w="9525">
            <a:noFill/>
            <a:round/>
            <a:headEnd/>
            <a:tailEnd/>
          </a:ln>
        </p:spPr>
        <p:txBody>
          <a:bodyPr wrap="none"/>
          <a:lstStyle/>
          <a:p>
            <a:endParaRPr lang="en-US"/>
          </a:p>
        </p:txBody>
      </p:sp>
      <p:sp>
        <p:nvSpPr>
          <p:cNvPr id="26647" name="Line 64"/>
          <p:cNvSpPr>
            <a:spLocks noChangeShapeType="1"/>
          </p:cNvSpPr>
          <p:nvPr/>
        </p:nvSpPr>
        <p:spPr bwMode="auto">
          <a:xfrm>
            <a:off x="3028098" y="1678757"/>
            <a:ext cx="1558925" cy="0"/>
          </a:xfrm>
          <a:prstGeom prst="line">
            <a:avLst/>
          </a:prstGeom>
          <a:noFill/>
          <a:ln w="9525">
            <a:noFill/>
            <a:round/>
            <a:headEnd/>
            <a:tailEnd/>
          </a:ln>
        </p:spPr>
        <p:txBody>
          <a:bodyPr wrap="none"/>
          <a:lstStyle/>
          <a:p>
            <a:endParaRPr lang="en-US"/>
          </a:p>
        </p:txBody>
      </p:sp>
      <p:sp>
        <p:nvSpPr>
          <p:cNvPr id="26648" name="Line 66"/>
          <p:cNvSpPr>
            <a:spLocks noChangeShapeType="1"/>
          </p:cNvSpPr>
          <p:nvPr/>
        </p:nvSpPr>
        <p:spPr bwMode="auto">
          <a:xfrm>
            <a:off x="4966435" y="1710128"/>
            <a:ext cx="1557338" cy="0"/>
          </a:xfrm>
          <a:prstGeom prst="line">
            <a:avLst/>
          </a:prstGeom>
          <a:noFill/>
          <a:ln w="9525">
            <a:noFill/>
            <a:round/>
            <a:headEnd/>
            <a:tailEnd/>
          </a:ln>
        </p:spPr>
        <p:txBody>
          <a:bodyPr wrap="none"/>
          <a:lstStyle/>
          <a:p>
            <a:endParaRPr lang="en-US"/>
          </a:p>
        </p:txBody>
      </p:sp>
      <p:sp>
        <p:nvSpPr>
          <p:cNvPr id="26649" name="Line 68"/>
          <p:cNvSpPr>
            <a:spLocks noChangeShapeType="1"/>
          </p:cNvSpPr>
          <p:nvPr/>
        </p:nvSpPr>
        <p:spPr bwMode="auto">
          <a:xfrm>
            <a:off x="6372960" y="1710128"/>
            <a:ext cx="1609725" cy="0"/>
          </a:xfrm>
          <a:prstGeom prst="line">
            <a:avLst/>
          </a:prstGeom>
          <a:noFill/>
          <a:ln w="9525">
            <a:noFill/>
            <a:round/>
            <a:headEnd/>
            <a:tailEnd/>
          </a:ln>
        </p:spPr>
        <p:txBody>
          <a:bodyPr wrap="none"/>
          <a:lstStyle/>
          <a:p>
            <a:endParaRPr lang="en-US"/>
          </a:p>
        </p:txBody>
      </p:sp>
      <p:sp>
        <p:nvSpPr>
          <p:cNvPr id="26650" name="Text Box 38"/>
          <p:cNvSpPr txBox="1">
            <a:spLocks noChangeArrowheads="1"/>
          </p:cNvSpPr>
          <p:nvPr/>
        </p:nvSpPr>
        <p:spPr bwMode="auto">
          <a:xfrm>
            <a:off x="1694393" y="801103"/>
            <a:ext cx="626411" cy="313627"/>
          </a:xfrm>
          <a:prstGeom prst="rect">
            <a:avLst/>
          </a:prstGeom>
          <a:noFill/>
          <a:ln w="9525">
            <a:solidFill>
              <a:srgbClr val="000000"/>
            </a:solidFill>
            <a:miter lim="800000"/>
            <a:headEnd/>
            <a:tailEnd/>
          </a:ln>
        </p:spPr>
        <p:txBody>
          <a:bodyPr wrap="square" lIns="97234" tIns="48617" rIns="97234" bIns="48617">
            <a:spAutoFit/>
          </a:bodyPr>
          <a:lstStyle/>
          <a:p>
            <a:pPr algn="ctr" defTabSz="973138"/>
            <a:r>
              <a:rPr lang="en-US" altLang="en-US" sz="1400" dirty="0">
                <a:ea typeface="ＭＳ Ｐゴシック" charset="-128"/>
              </a:rPr>
              <a:t>2017</a:t>
            </a:r>
          </a:p>
        </p:txBody>
      </p:sp>
      <p:grpSp>
        <p:nvGrpSpPr>
          <p:cNvPr id="26656" name="Group 82"/>
          <p:cNvGrpSpPr>
            <a:grpSpLocks/>
          </p:cNvGrpSpPr>
          <p:nvPr/>
        </p:nvGrpSpPr>
        <p:grpSpPr bwMode="auto">
          <a:xfrm>
            <a:off x="7983539" y="2377546"/>
            <a:ext cx="1673225" cy="616053"/>
            <a:chOff x="4824" y="1327"/>
            <a:chExt cx="977" cy="357"/>
          </a:xfrm>
        </p:grpSpPr>
        <p:grpSp>
          <p:nvGrpSpPr>
            <p:cNvPr id="26658" name="Group 83"/>
            <p:cNvGrpSpPr>
              <a:grpSpLocks/>
            </p:cNvGrpSpPr>
            <p:nvPr/>
          </p:nvGrpSpPr>
          <p:grpSpPr bwMode="auto">
            <a:xfrm>
              <a:off x="4830" y="1327"/>
              <a:ext cx="971" cy="357"/>
              <a:chOff x="4830" y="1327"/>
              <a:chExt cx="971" cy="357"/>
            </a:xfrm>
          </p:grpSpPr>
          <p:sp>
            <p:nvSpPr>
              <p:cNvPr id="26660" name="Text Box 84"/>
              <p:cNvSpPr txBox="1">
                <a:spLocks noChangeArrowheads="1"/>
              </p:cNvSpPr>
              <p:nvPr/>
            </p:nvSpPr>
            <p:spPr bwMode="auto">
              <a:xfrm>
                <a:off x="4830" y="1327"/>
                <a:ext cx="576" cy="147"/>
              </a:xfrm>
              <a:prstGeom prst="rect">
                <a:avLst/>
              </a:prstGeom>
              <a:noFill/>
              <a:ln w="9525">
                <a:noFill/>
                <a:miter lim="800000"/>
                <a:headEnd/>
                <a:tailEnd/>
              </a:ln>
            </p:spPr>
            <p:txBody>
              <a:bodyPr wrap="none">
                <a:spAutoFit/>
              </a:bodyPr>
              <a:lstStyle/>
              <a:p>
                <a:r>
                  <a:rPr lang="en-US" altLang="en-US" sz="1000" b="1">
                    <a:solidFill>
                      <a:srgbClr val="CC0000"/>
                    </a:solidFill>
                  </a:rPr>
                  <a:t>Regular budget</a:t>
                </a:r>
              </a:p>
            </p:txBody>
          </p:sp>
          <p:sp>
            <p:nvSpPr>
              <p:cNvPr id="26661" name="Text Box 85"/>
              <p:cNvSpPr txBox="1">
                <a:spLocks noChangeArrowheads="1"/>
              </p:cNvSpPr>
              <p:nvPr/>
            </p:nvSpPr>
            <p:spPr bwMode="auto">
              <a:xfrm>
                <a:off x="4830" y="1429"/>
                <a:ext cx="971" cy="148"/>
              </a:xfrm>
              <a:prstGeom prst="rect">
                <a:avLst/>
              </a:prstGeom>
              <a:noFill/>
              <a:ln w="9525">
                <a:noFill/>
                <a:miter lim="800000"/>
                <a:headEnd/>
                <a:tailEnd/>
              </a:ln>
            </p:spPr>
            <p:txBody>
              <a:bodyPr>
                <a:spAutoFit/>
              </a:bodyPr>
              <a:lstStyle/>
              <a:p>
                <a:r>
                  <a:rPr lang="en-US" altLang="en-US" sz="1000" b="1">
                    <a:solidFill>
                      <a:srgbClr val="B2B2B2"/>
                    </a:solidFill>
                  </a:rPr>
                  <a:t>Peacekeeping</a:t>
                </a:r>
              </a:p>
            </p:txBody>
          </p:sp>
          <p:sp>
            <p:nvSpPr>
              <p:cNvPr id="26662" name="Text Box 86"/>
              <p:cNvSpPr txBox="1">
                <a:spLocks noChangeArrowheads="1"/>
              </p:cNvSpPr>
              <p:nvPr/>
            </p:nvSpPr>
            <p:spPr bwMode="auto">
              <a:xfrm>
                <a:off x="4830" y="1537"/>
                <a:ext cx="393" cy="147"/>
              </a:xfrm>
              <a:prstGeom prst="rect">
                <a:avLst/>
              </a:prstGeom>
              <a:noFill/>
              <a:ln w="9525">
                <a:noFill/>
                <a:miter lim="800000"/>
                <a:headEnd/>
                <a:tailEnd/>
              </a:ln>
            </p:spPr>
            <p:txBody>
              <a:bodyPr wrap="none">
                <a:spAutoFit/>
              </a:bodyPr>
              <a:lstStyle/>
              <a:p>
                <a:r>
                  <a:rPr lang="en-US" altLang="en-US" sz="1000" b="1">
                    <a:solidFill>
                      <a:srgbClr val="B2B2B2"/>
                    </a:solidFill>
                  </a:rPr>
                  <a:t>Tribunals</a:t>
                </a:r>
              </a:p>
            </p:txBody>
          </p:sp>
        </p:grpSp>
        <p:sp>
          <p:nvSpPr>
            <p:cNvPr id="26659" name="Rectangle 88"/>
            <p:cNvSpPr>
              <a:spLocks noChangeArrowheads="1"/>
            </p:cNvSpPr>
            <p:nvPr/>
          </p:nvSpPr>
          <p:spPr bwMode="auto">
            <a:xfrm flipH="1">
              <a:off x="4824" y="1392"/>
              <a:ext cx="48" cy="48"/>
            </a:xfrm>
            <a:prstGeom prst="rect">
              <a:avLst/>
            </a:prstGeom>
            <a:solidFill>
              <a:srgbClr val="CC0000"/>
            </a:solidFill>
            <a:ln w="9525">
              <a:solidFill>
                <a:srgbClr val="CC0000"/>
              </a:solidFill>
              <a:miter lim="800000"/>
              <a:headEnd/>
              <a:tailEnd/>
            </a:ln>
          </p:spPr>
          <p:txBody>
            <a:bodyPr wrap="none" anchor="ctr"/>
            <a:lstStyle/>
            <a:p>
              <a:endParaRPr lang="en-US" altLang="en-US" sz="1800"/>
            </a:p>
          </p:txBody>
        </p:sp>
      </p:grpSp>
      <p:sp>
        <p:nvSpPr>
          <p:cNvPr id="50" name="Line 64"/>
          <p:cNvSpPr>
            <a:spLocks noChangeShapeType="1"/>
          </p:cNvSpPr>
          <p:nvPr/>
        </p:nvSpPr>
        <p:spPr bwMode="auto">
          <a:xfrm>
            <a:off x="-1051775" y="1330449"/>
            <a:ext cx="1558925" cy="0"/>
          </a:xfrm>
          <a:prstGeom prst="line">
            <a:avLst/>
          </a:prstGeom>
          <a:noFill/>
          <a:ln w="9525">
            <a:noFill/>
            <a:round/>
            <a:headEnd/>
            <a:tailEnd/>
          </a:ln>
        </p:spPr>
        <p:txBody>
          <a:bodyPr wrap="none"/>
          <a:lstStyle/>
          <a:p>
            <a:endParaRPr lang="en-US"/>
          </a:p>
        </p:txBody>
      </p:sp>
      <p:sp>
        <p:nvSpPr>
          <p:cNvPr id="51" name="Line 66"/>
          <p:cNvSpPr>
            <a:spLocks noChangeShapeType="1"/>
          </p:cNvSpPr>
          <p:nvPr/>
        </p:nvSpPr>
        <p:spPr bwMode="auto">
          <a:xfrm>
            <a:off x="763467" y="1200325"/>
            <a:ext cx="1557337" cy="0"/>
          </a:xfrm>
          <a:prstGeom prst="line">
            <a:avLst/>
          </a:prstGeom>
          <a:noFill/>
          <a:ln w="9525">
            <a:noFill/>
            <a:round/>
            <a:headEnd/>
            <a:tailEnd/>
          </a:ln>
        </p:spPr>
        <p:txBody>
          <a:bodyPr wrap="none"/>
          <a:lstStyle/>
          <a:p>
            <a:endParaRPr lang="en-US"/>
          </a:p>
        </p:txBody>
      </p:sp>
      <p:sp>
        <p:nvSpPr>
          <p:cNvPr id="52" name="Line 68"/>
          <p:cNvSpPr>
            <a:spLocks noChangeShapeType="1"/>
          </p:cNvSpPr>
          <p:nvPr/>
        </p:nvSpPr>
        <p:spPr bwMode="auto">
          <a:xfrm>
            <a:off x="2362078" y="1373900"/>
            <a:ext cx="1609725" cy="0"/>
          </a:xfrm>
          <a:prstGeom prst="line">
            <a:avLst/>
          </a:prstGeom>
          <a:noFill/>
          <a:ln w="9525">
            <a:noFill/>
            <a:round/>
            <a:headEnd/>
            <a:tailEnd/>
          </a:ln>
        </p:spPr>
        <p:txBody>
          <a:bodyPr wrap="none"/>
          <a:lstStyle/>
          <a:p>
            <a:endParaRPr lang="en-US"/>
          </a:p>
        </p:txBody>
      </p:sp>
      <p:sp>
        <p:nvSpPr>
          <p:cNvPr id="58" name="Line 64"/>
          <p:cNvSpPr>
            <a:spLocks noChangeShapeType="1"/>
          </p:cNvSpPr>
          <p:nvPr/>
        </p:nvSpPr>
        <p:spPr bwMode="auto">
          <a:xfrm>
            <a:off x="-899376" y="1488952"/>
            <a:ext cx="1558925" cy="0"/>
          </a:xfrm>
          <a:prstGeom prst="line">
            <a:avLst/>
          </a:prstGeom>
          <a:noFill/>
          <a:ln w="9525">
            <a:noFill/>
            <a:round/>
            <a:headEnd/>
            <a:tailEnd/>
          </a:ln>
        </p:spPr>
        <p:txBody>
          <a:bodyPr wrap="none"/>
          <a:lstStyle/>
          <a:p>
            <a:endParaRPr lang="en-US" dirty="0"/>
          </a:p>
        </p:txBody>
      </p:sp>
      <p:sp>
        <p:nvSpPr>
          <p:cNvPr id="59" name="Line 66"/>
          <p:cNvSpPr>
            <a:spLocks noChangeShapeType="1"/>
          </p:cNvSpPr>
          <p:nvPr/>
        </p:nvSpPr>
        <p:spPr bwMode="auto">
          <a:xfrm>
            <a:off x="1066678" y="1390199"/>
            <a:ext cx="1557338" cy="0"/>
          </a:xfrm>
          <a:prstGeom prst="line">
            <a:avLst/>
          </a:prstGeom>
          <a:noFill/>
          <a:ln w="9525">
            <a:noFill/>
            <a:round/>
            <a:headEnd/>
            <a:tailEnd/>
          </a:ln>
        </p:spPr>
        <p:txBody>
          <a:bodyPr wrap="none"/>
          <a:lstStyle/>
          <a:p>
            <a:endParaRPr lang="en-US"/>
          </a:p>
        </p:txBody>
      </p:sp>
      <p:sp>
        <p:nvSpPr>
          <p:cNvPr id="60" name="Line 68"/>
          <p:cNvSpPr>
            <a:spLocks noChangeShapeType="1"/>
          </p:cNvSpPr>
          <p:nvPr/>
        </p:nvSpPr>
        <p:spPr bwMode="auto">
          <a:xfrm>
            <a:off x="2486760" y="1693898"/>
            <a:ext cx="1609725" cy="0"/>
          </a:xfrm>
          <a:prstGeom prst="line">
            <a:avLst/>
          </a:prstGeom>
          <a:noFill/>
          <a:ln w="9525">
            <a:noFill/>
            <a:round/>
            <a:headEnd/>
            <a:tailEnd/>
          </a:ln>
        </p:spPr>
        <p:txBody>
          <a:bodyPr wrap="none"/>
          <a:lstStyle/>
          <a:p>
            <a:endParaRPr lang="en-US"/>
          </a:p>
        </p:txBody>
      </p:sp>
      <p:sp>
        <p:nvSpPr>
          <p:cNvPr id="85" name="Rectangle 36"/>
          <p:cNvSpPr>
            <a:spLocks noChangeArrowheads="1"/>
          </p:cNvSpPr>
          <p:nvPr/>
        </p:nvSpPr>
        <p:spPr bwMode="auto">
          <a:xfrm>
            <a:off x="4162441" y="1135702"/>
            <a:ext cx="1285875" cy="4429063"/>
          </a:xfrm>
          <a:prstGeom prst="rect">
            <a:avLst/>
          </a:prstGeom>
          <a:noFill/>
          <a:ln w="9525">
            <a:noFill/>
            <a:miter lim="800000"/>
            <a:headEnd/>
            <a:tailEnd/>
          </a:ln>
        </p:spPr>
        <p:txBody>
          <a:bodyPr lIns="45720" rIns="45720"/>
          <a:lstStyle/>
          <a:p>
            <a:pPr marL="63500" defTabSz="973138">
              <a:spcBef>
                <a:spcPct val="20000"/>
              </a:spcBef>
            </a:pPr>
            <a:r>
              <a:rPr lang="en-US" altLang="en-US" sz="900" u="sng" dirty="0"/>
              <a:t>JAN</a:t>
            </a:r>
            <a:r>
              <a:rPr lang="en-US" altLang="en-US" sz="900" dirty="0"/>
              <a:t>.</a:t>
            </a:r>
          </a:p>
          <a:p>
            <a:pPr marL="63500" defTabSz="973138">
              <a:spcBef>
                <a:spcPct val="20000"/>
              </a:spcBef>
            </a:pPr>
            <a:r>
              <a:rPr lang="en-US" altLang="en-US" sz="900" dirty="0"/>
              <a:t>Armenia</a:t>
            </a:r>
          </a:p>
          <a:p>
            <a:pPr marL="63500" defTabSz="973138">
              <a:spcBef>
                <a:spcPct val="20000"/>
              </a:spcBef>
            </a:pPr>
            <a:r>
              <a:rPr lang="en-US" altLang="en-US" sz="900" dirty="0"/>
              <a:t>Australia</a:t>
            </a:r>
          </a:p>
          <a:p>
            <a:pPr marL="63500" defTabSz="973138">
              <a:spcBef>
                <a:spcPct val="20000"/>
              </a:spcBef>
            </a:pPr>
            <a:r>
              <a:rPr lang="en-US" altLang="en-US" sz="900" dirty="0"/>
              <a:t>Azerbaijan</a:t>
            </a:r>
          </a:p>
          <a:p>
            <a:pPr marL="63500" defTabSz="973138">
              <a:spcBef>
                <a:spcPct val="20000"/>
              </a:spcBef>
            </a:pPr>
            <a:r>
              <a:rPr lang="en-US" altLang="en-US" sz="900" dirty="0"/>
              <a:t>Bahrain</a:t>
            </a:r>
          </a:p>
          <a:p>
            <a:pPr marL="63500" defTabSz="973138">
              <a:spcBef>
                <a:spcPct val="20000"/>
              </a:spcBef>
            </a:pPr>
            <a:r>
              <a:rPr lang="en-US" altLang="en-US" sz="900" dirty="0"/>
              <a:t>Belgium</a:t>
            </a:r>
          </a:p>
          <a:p>
            <a:pPr marL="63500" defTabSz="973138">
              <a:spcBef>
                <a:spcPct val="20000"/>
              </a:spcBef>
            </a:pPr>
            <a:r>
              <a:rPr lang="en-US" altLang="en-US" sz="900" dirty="0"/>
              <a:t>Benin</a:t>
            </a:r>
          </a:p>
          <a:p>
            <a:pPr marL="63500" defTabSz="973138">
              <a:spcBef>
                <a:spcPct val="20000"/>
              </a:spcBef>
            </a:pPr>
            <a:r>
              <a:rPr lang="en-US" altLang="en-US" sz="900" dirty="0"/>
              <a:t>Brunei Darussalam</a:t>
            </a:r>
          </a:p>
          <a:p>
            <a:pPr marL="63500" defTabSz="973138">
              <a:spcBef>
                <a:spcPct val="20000"/>
              </a:spcBef>
            </a:pPr>
            <a:r>
              <a:rPr lang="en-US" altLang="en-US" sz="900" dirty="0"/>
              <a:t>Canada</a:t>
            </a:r>
          </a:p>
          <a:p>
            <a:pPr marL="63500" defTabSz="973138">
              <a:spcBef>
                <a:spcPct val="20000"/>
              </a:spcBef>
            </a:pPr>
            <a:r>
              <a:rPr lang="en-US" altLang="en-US" sz="900" dirty="0"/>
              <a:t>Denmark</a:t>
            </a:r>
          </a:p>
          <a:p>
            <a:pPr marL="63500" defTabSz="973138">
              <a:spcBef>
                <a:spcPct val="20000"/>
              </a:spcBef>
            </a:pPr>
            <a:r>
              <a:rPr lang="en-US" altLang="en-US" sz="900" dirty="0"/>
              <a:t>Dominican Republic</a:t>
            </a:r>
          </a:p>
          <a:p>
            <a:pPr marL="63500" defTabSz="973138">
              <a:spcBef>
                <a:spcPct val="20000"/>
              </a:spcBef>
            </a:pPr>
            <a:r>
              <a:rPr lang="en-US" altLang="en-US" sz="900" dirty="0"/>
              <a:t>Estonia</a:t>
            </a:r>
          </a:p>
          <a:p>
            <a:pPr marL="63500" defTabSz="973138">
              <a:spcBef>
                <a:spcPct val="20000"/>
              </a:spcBef>
            </a:pPr>
            <a:r>
              <a:rPr lang="en-US" altLang="en-US" sz="900" dirty="0"/>
              <a:t>Finland</a:t>
            </a:r>
          </a:p>
          <a:p>
            <a:pPr marL="63500" defTabSz="973138">
              <a:spcBef>
                <a:spcPct val="20000"/>
              </a:spcBef>
            </a:pPr>
            <a:r>
              <a:rPr lang="en-US" altLang="en-US" sz="900" dirty="0"/>
              <a:t>Georgia</a:t>
            </a:r>
          </a:p>
          <a:p>
            <a:pPr marL="63500" defTabSz="973138">
              <a:spcBef>
                <a:spcPct val="20000"/>
              </a:spcBef>
            </a:pPr>
            <a:r>
              <a:rPr lang="en-US" altLang="en-US" sz="900" dirty="0"/>
              <a:t>Hungary</a:t>
            </a:r>
          </a:p>
          <a:p>
            <a:pPr marL="63500" defTabSz="973138">
              <a:spcBef>
                <a:spcPct val="20000"/>
              </a:spcBef>
            </a:pPr>
            <a:r>
              <a:rPr lang="en-US" altLang="en-US" sz="900" dirty="0"/>
              <a:t>Iceland</a:t>
            </a:r>
          </a:p>
          <a:p>
            <a:pPr marL="63500" defTabSz="973138">
              <a:spcBef>
                <a:spcPct val="20000"/>
              </a:spcBef>
            </a:pPr>
            <a:r>
              <a:rPr lang="en-US" altLang="en-US" sz="900" dirty="0"/>
              <a:t>India</a:t>
            </a:r>
          </a:p>
          <a:p>
            <a:pPr marL="63500" defTabSz="973138">
              <a:spcBef>
                <a:spcPct val="20000"/>
              </a:spcBef>
            </a:pPr>
            <a:r>
              <a:rPr lang="en-US" altLang="en-US" sz="900" dirty="0"/>
              <a:t>Kyrgyzstan</a:t>
            </a:r>
          </a:p>
          <a:p>
            <a:pPr marL="63500" defTabSz="973138">
              <a:spcBef>
                <a:spcPct val="20000"/>
              </a:spcBef>
            </a:pPr>
            <a:r>
              <a:rPr lang="en-US" altLang="en-US" sz="900" dirty="0"/>
              <a:t>Latvia</a:t>
            </a:r>
          </a:p>
          <a:p>
            <a:pPr marL="63500" defTabSz="973138">
              <a:spcBef>
                <a:spcPct val="20000"/>
              </a:spcBef>
            </a:pPr>
            <a:r>
              <a:rPr lang="en-US" altLang="en-US" sz="900" dirty="0"/>
              <a:t>Liberia</a:t>
            </a:r>
          </a:p>
          <a:p>
            <a:pPr marL="63500" defTabSz="973138">
              <a:spcBef>
                <a:spcPct val="20000"/>
              </a:spcBef>
            </a:pPr>
            <a:r>
              <a:rPr lang="en-US" altLang="en-US" sz="900" dirty="0"/>
              <a:t>Liechtenstein</a:t>
            </a:r>
          </a:p>
          <a:p>
            <a:pPr marL="63500" defTabSz="973138">
              <a:spcBef>
                <a:spcPct val="20000"/>
              </a:spcBef>
            </a:pPr>
            <a:r>
              <a:rPr lang="en-US" altLang="en-US" sz="900" dirty="0"/>
              <a:t>Luxembourg</a:t>
            </a:r>
          </a:p>
          <a:p>
            <a:pPr marL="63500" defTabSz="973138">
              <a:spcBef>
                <a:spcPct val="20000"/>
              </a:spcBef>
            </a:pPr>
            <a:r>
              <a:rPr lang="en-US" altLang="en-US" sz="900" dirty="0"/>
              <a:t>Marshall Islands</a:t>
            </a:r>
          </a:p>
          <a:p>
            <a:pPr marL="63500" defTabSz="973138">
              <a:spcBef>
                <a:spcPct val="20000"/>
              </a:spcBef>
            </a:pPr>
            <a:r>
              <a:rPr lang="en-US" altLang="en-US" sz="900" dirty="0"/>
              <a:t>Monaco</a:t>
            </a:r>
          </a:p>
          <a:p>
            <a:pPr marL="63500" defTabSz="973138">
              <a:spcBef>
                <a:spcPct val="20000"/>
              </a:spcBef>
            </a:pPr>
            <a:r>
              <a:rPr lang="en-US" altLang="en-US" sz="900" dirty="0"/>
              <a:t>Nepal</a:t>
            </a:r>
          </a:p>
          <a:p>
            <a:pPr marL="63500" defTabSz="973138">
              <a:spcBef>
                <a:spcPct val="20000"/>
              </a:spcBef>
            </a:pPr>
            <a:r>
              <a:rPr lang="en-US" altLang="en-US" sz="900" dirty="0"/>
              <a:t>New Zealand</a:t>
            </a:r>
          </a:p>
          <a:p>
            <a:pPr marL="63500" defTabSz="973138">
              <a:spcBef>
                <a:spcPct val="20000"/>
              </a:spcBef>
            </a:pPr>
            <a:r>
              <a:rPr lang="en-US" altLang="en-US" sz="900" dirty="0"/>
              <a:t>Norway</a:t>
            </a:r>
          </a:p>
          <a:p>
            <a:pPr marL="63500" defTabSz="973138">
              <a:spcBef>
                <a:spcPct val="20000"/>
              </a:spcBef>
            </a:pPr>
            <a:r>
              <a:rPr lang="en-US" altLang="en-US" sz="900" dirty="0"/>
              <a:t>Philippines</a:t>
            </a:r>
          </a:p>
          <a:p>
            <a:pPr marL="63500" defTabSz="973138">
              <a:spcBef>
                <a:spcPct val="20000"/>
              </a:spcBef>
            </a:pPr>
            <a:r>
              <a:rPr lang="en-US" altLang="en-US" sz="900" dirty="0"/>
              <a:t>Poland</a:t>
            </a:r>
          </a:p>
          <a:p>
            <a:pPr marL="63500" defTabSz="973138">
              <a:spcBef>
                <a:spcPct val="20000"/>
              </a:spcBef>
            </a:pPr>
            <a:r>
              <a:rPr lang="en-US" altLang="en-US" sz="900" dirty="0"/>
              <a:t>Russian Federation</a:t>
            </a:r>
          </a:p>
          <a:p>
            <a:pPr marL="63500" defTabSz="973138">
              <a:spcBef>
                <a:spcPct val="20000"/>
              </a:spcBef>
            </a:pPr>
            <a:r>
              <a:rPr lang="en-US" altLang="en-US" sz="900" dirty="0"/>
              <a:t>Rwanda</a:t>
            </a:r>
          </a:p>
          <a:p>
            <a:pPr marL="63500" defTabSz="973138">
              <a:spcBef>
                <a:spcPct val="20000"/>
              </a:spcBef>
            </a:pPr>
            <a:r>
              <a:rPr lang="en-US" altLang="en-US" sz="900" dirty="0"/>
              <a:t>Samoa</a:t>
            </a:r>
          </a:p>
          <a:p>
            <a:pPr marL="63500" defTabSz="973138">
              <a:spcBef>
                <a:spcPct val="20000"/>
              </a:spcBef>
            </a:pPr>
            <a:r>
              <a:rPr lang="en-US" altLang="en-US" sz="900" dirty="0"/>
              <a:t>Singapore</a:t>
            </a:r>
          </a:p>
          <a:p>
            <a:pPr marL="63500" defTabSz="973138">
              <a:spcBef>
                <a:spcPct val="20000"/>
              </a:spcBef>
            </a:pPr>
            <a:r>
              <a:rPr lang="en-US" altLang="en-US" sz="900" dirty="0"/>
              <a:t>South Sudan</a:t>
            </a:r>
          </a:p>
          <a:p>
            <a:pPr marL="63500" defTabSz="973138">
              <a:spcBef>
                <a:spcPct val="20000"/>
              </a:spcBef>
            </a:pPr>
            <a:r>
              <a:rPr lang="en-US" altLang="en-US" sz="900" dirty="0"/>
              <a:t>Switzerland</a:t>
            </a:r>
          </a:p>
          <a:p>
            <a:pPr marL="63500" defTabSz="973138">
              <a:spcBef>
                <a:spcPct val="20000"/>
              </a:spcBef>
            </a:pPr>
            <a:r>
              <a:rPr lang="en-US" altLang="en-US" sz="900" dirty="0"/>
              <a:t>Ukraine</a:t>
            </a:r>
          </a:p>
          <a:p>
            <a:pPr marL="63500" defTabSz="973138">
              <a:spcBef>
                <a:spcPct val="20000"/>
              </a:spcBef>
            </a:pPr>
            <a:endParaRPr lang="en-US" altLang="en-US" sz="900" dirty="0"/>
          </a:p>
          <a:p>
            <a:pPr marL="63500" defTabSz="973138">
              <a:spcBef>
                <a:spcPct val="20000"/>
              </a:spcBef>
            </a:pPr>
            <a:endParaRPr lang="en-US" altLang="en-US" sz="900" dirty="0"/>
          </a:p>
        </p:txBody>
      </p:sp>
      <p:sp>
        <p:nvSpPr>
          <p:cNvPr id="47" name="Rectangle 30"/>
          <p:cNvSpPr>
            <a:spLocks noChangeArrowheads="1"/>
          </p:cNvSpPr>
          <p:nvPr/>
        </p:nvSpPr>
        <p:spPr bwMode="auto">
          <a:xfrm>
            <a:off x="6210168" y="1183989"/>
            <a:ext cx="999189" cy="4766650"/>
          </a:xfrm>
          <a:prstGeom prst="rect">
            <a:avLst/>
          </a:prstGeom>
          <a:noFill/>
          <a:ln w="9525">
            <a:noFill/>
            <a:miter lim="800000"/>
            <a:headEnd/>
            <a:tailEnd/>
          </a:ln>
        </p:spPr>
        <p:txBody>
          <a:bodyPr lIns="45720" rIns="45720"/>
          <a:lstStyle/>
          <a:p>
            <a:pPr defTabSz="973138">
              <a:spcBef>
                <a:spcPct val="20000"/>
              </a:spcBef>
            </a:pPr>
            <a:r>
              <a:rPr lang="en-US" altLang="en-US" sz="900" u="sng" dirty="0"/>
              <a:t>MAR</a:t>
            </a:r>
            <a:r>
              <a:rPr lang="en-US" altLang="en-US" sz="900" dirty="0"/>
              <a:t>.</a:t>
            </a:r>
          </a:p>
          <a:p>
            <a:pPr defTabSz="973138">
              <a:spcBef>
                <a:spcPct val="20000"/>
              </a:spcBef>
            </a:pPr>
            <a:r>
              <a:rPr lang="en-US" altLang="en-US" sz="900" dirty="0"/>
              <a:t>Bosnia and </a:t>
            </a:r>
          </a:p>
          <a:p>
            <a:pPr defTabSz="973138">
              <a:spcBef>
                <a:spcPct val="20000"/>
              </a:spcBef>
            </a:pPr>
            <a:r>
              <a:rPr lang="en-US" altLang="en-US" sz="900" dirty="0"/>
              <a:t>  Herzegovina</a:t>
            </a:r>
          </a:p>
          <a:p>
            <a:pPr defTabSz="973138">
              <a:spcBef>
                <a:spcPct val="20000"/>
              </a:spcBef>
            </a:pPr>
            <a:r>
              <a:rPr lang="en-US" altLang="en-US" sz="900" dirty="0"/>
              <a:t>Fiji</a:t>
            </a:r>
          </a:p>
          <a:p>
            <a:pPr defTabSz="973138">
              <a:spcBef>
                <a:spcPct val="20000"/>
              </a:spcBef>
            </a:pPr>
            <a:r>
              <a:rPr lang="en-US" altLang="en-US" sz="900" dirty="0"/>
              <a:t>France</a:t>
            </a:r>
          </a:p>
          <a:p>
            <a:pPr defTabSz="973138">
              <a:spcBef>
                <a:spcPct val="20000"/>
              </a:spcBef>
            </a:pPr>
            <a:r>
              <a:rPr lang="en-US" altLang="en-US" sz="900" dirty="0"/>
              <a:t>Greece</a:t>
            </a:r>
          </a:p>
          <a:p>
            <a:pPr defTabSz="973138">
              <a:spcBef>
                <a:spcPct val="20000"/>
              </a:spcBef>
            </a:pPr>
            <a:r>
              <a:rPr lang="en-US" altLang="en-US" sz="900" dirty="0"/>
              <a:t>Malta</a:t>
            </a:r>
          </a:p>
          <a:p>
            <a:pPr defTabSz="973138">
              <a:spcBef>
                <a:spcPct val="20000"/>
              </a:spcBef>
            </a:pPr>
            <a:r>
              <a:rPr lang="en-US" altLang="en-US" sz="900" dirty="0"/>
              <a:t>Namibia</a:t>
            </a:r>
          </a:p>
          <a:p>
            <a:pPr defTabSz="973138">
              <a:spcBef>
                <a:spcPct val="20000"/>
              </a:spcBef>
            </a:pPr>
            <a:r>
              <a:rPr lang="en-US" altLang="en-US" sz="900" dirty="0"/>
              <a:t>Nicaragua</a:t>
            </a:r>
          </a:p>
          <a:p>
            <a:pPr defTabSz="973138">
              <a:spcBef>
                <a:spcPct val="20000"/>
              </a:spcBef>
            </a:pPr>
            <a:r>
              <a:rPr lang="en-US" altLang="en-US" sz="900" dirty="0"/>
              <a:t>Saint Lucia</a:t>
            </a:r>
          </a:p>
          <a:p>
            <a:pPr defTabSz="973138">
              <a:spcBef>
                <a:spcPct val="20000"/>
              </a:spcBef>
            </a:pPr>
            <a:r>
              <a:rPr lang="en-US" altLang="en-US" sz="900" dirty="0"/>
              <a:t>Slovakia</a:t>
            </a:r>
          </a:p>
          <a:p>
            <a:pPr defTabSz="973138">
              <a:spcBef>
                <a:spcPct val="20000"/>
              </a:spcBef>
            </a:pPr>
            <a:r>
              <a:rPr lang="en-US" altLang="en-US" sz="900" dirty="0"/>
              <a:t>South Africa</a:t>
            </a:r>
          </a:p>
          <a:p>
            <a:pPr defTabSz="973138">
              <a:spcBef>
                <a:spcPct val="20000"/>
              </a:spcBef>
            </a:pPr>
            <a:r>
              <a:rPr lang="en-US" altLang="en-US" sz="900" dirty="0"/>
              <a:t>Thailand</a:t>
            </a:r>
          </a:p>
          <a:p>
            <a:pPr defTabSz="973138">
              <a:spcBef>
                <a:spcPct val="20000"/>
              </a:spcBef>
            </a:pPr>
            <a:endParaRPr lang="en-US" altLang="en-US" sz="900" dirty="0"/>
          </a:p>
        </p:txBody>
      </p:sp>
      <p:sp>
        <p:nvSpPr>
          <p:cNvPr id="49" name="Rectangle 29"/>
          <p:cNvSpPr>
            <a:spLocks noChangeArrowheads="1"/>
          </p:cNvSpPr>
          <p:nvPr/>
        </p:nvSpPr>
        <p:spPr bwMode="auto">
          <a:xfrm>
            <a:off x="7032160" y="1172929"/>
            <a:ext cx="1228868" cy="4766650"/>
          </a:xfrm>
          <a:prstGeom prst="rect">
            <a:avLst/>
          </a:prstGeom>
          <a:noFill/>
          <a:ln w="9525">
            <a:noFill/>
            <a:miter lim="800000"/>
            <a:headEnd/>
            <a:tailEnd/>
          </a:ln>
        </p:spPr>
        <p:txBody>
          <a:bodyPr lIns="45720" rIns="45720"/>
          <a:lstStyle/>
          <a:p>
            <a:pPr defTabSz="973138">
              <a:spcBef>
                <a:spcPct val="20000"/>
              </a:spcBef>
            </a:pPr>
            <a:r>
              <a:rPr lang="en-US" altLang="en-US" sz="900" u="sng" dirty="0"/>
              <a:t>APR</a:t>
            </a:r>
            <a:r>
              <a:rPr lang="en-US" altLang="en-US" sz="900" dirty="0"/>
              <a:t>.</a:t>
            </a:r>
          </a:p>
          <a:p>
            <a:pPr defTabSz="973138">
              <a:spcBef>
                <a:spcPct val="20000"/>
              </a:spcBef>
            </a:pPr>
            <a:r>
              <a:rPr lang="en-US" altLang="en-US" sz="900" dirty="0"/>
              <a:t>Antigua </a:t>
            </a:r>
          </a:p>
          <a:p>
            <a:pPr defTabSz="973138">
              <a:spcBef>
                <a:spcPct val="20000"/>
              </a:spcBef>
            </a:pPr>
            <a:r>
              <a:rPr lang="en-US" altLang="en-US" sz="900" dirty="0"/>
              <a:t>   and Barbuda</a:t>
            </a:r>
          </a:p>
          <a:p>
            <a:pPr defTabSz="973138">
              <a:spcBef>
                <a:spcPct val="20000"/>
              </a:spcBef>
            </a:pPr>
            <a:r>
              <a:rPr lang="en-US" altLang="en-US" sz="900" dirty="0"/>
              <a:t>Barbados</a:t>
            </a:r>
          </a:p>
          <a:p>
            <a:pPr defTabSz="973138">
              <a:spcBef>
                <a:spcPct val="20000"/>
              </a:spcBef>
            </a:pPr>
            <a:r>
              <a:rPr lang="en-US" altLang="en-US" sz="900" dirty="0"/>
              <a:t>Cambodia</a:t>
            </a:r>
          </a:p>
          <a:p>
            <a:pPr defTabSz="973138">
              <a:spcBef>
                <a:spcPct val="20000"/>
              </a:spcBef>
            </a:pPr>
            <a:r>
              <a:rPr lang="en-US" altLang="en-US" sz="900" dirty="0"/>
              <a:t>Central African</a:t>
            </a:r>
          </a:p>
          <a:p>
            <a:pPr defTabSz="973138">
              <a:spcBef>
                <a:spcPct val="20000"/>
              </a:spcBef>
            </a:pPr>
            <a:r>
              <a:rPr lang="en-US" altLang="en-US" sz="900" dirty="0"/>
              <a:t>   Republic                                                    </a:t>
            </a:r>
          </a:p>
          <a:p>
            <a:pPr defTabSz="973138">
              <a:spcBef>
                <a:spcPct val="20000"/>
              </a:spcBef>
            </a:pPr>
            <a:r>
              <a:rPr lang="en-US" altLang="en-US" sz="900" dirty="0"/>
              <a:t>Ethiopia</a:t>
            </a:r>
          </a:p>
          <a:p>
            <a:pPr defTabSz="973138">
              <a:spcBef>
                <a:spcPct val="20000"/>
              </a:spcBef>
            </a:pPr>
            <a:r>
              <a:rPr lang="en-US" altLang="en-US" sz="900" dirty="0"/>
              <a:t>Guatemala</a:t>
            </a:r>
          </a:p>
          <a:p>
            <a:pPr defTabSz="973138">
              <a:spcBef>
                <a:spcPct val="20000"/>
              </a:spcBef>
            </a:pPr>
            <a:r>
              <a:rPr lang="en-US" altLang="en-US" sz="900" dirty="0"/>
              <a:t>Italy</a:t>
            </a:r>
          </a:p>
          <a:p>
            <a:pPr defTabSz="973138">
              <a:spcBef>
                <a:spcPct val="20000"/>
              </a:spcBef>
            </a:pPr>
            <a:r>
              <a:rPr lang="en-US" altLang="en-US" sz="900" dirty="0"/>
              <a:t>Jamaica</a:t>
            </a:r>
          </a:p>
          <a:p>
            <a:pPr defTabSz="973138">
              <a:spcBef>
                <a:spcPct val="20000"/>
              </a:spcBef>
            </a:pPr>
            <a:r>
              <a:rPr lang="en-US" altLang="en-US" sz="900" dirty="0"/>
              <a:t>Kazakhstan</a:t>
            </a:r>
          </a:p>
          <a:p>
            <a:pPr defTabSz="973138">
              <a:spcBef>
                <a:spcPct val="20000"/>
              </a:spcBef>
            </a:pPr>
            <a:r>
              <a:rPr lang="en-US" altLang="en-US" sz="900" dirty="0"/>
              <a:t>Nigeria</a:t>
            </a:r>
          </a:p>
          <a:p>
            <a:pPr defTabSz="973138">
              <a:spcBef>
                <a:spcPct val="20000"/>
              </a:spcBef>
            </a:pPr>
            <a:r>
              <a:rPr lang="en-US" altLang="en-US" sz="900" dirty="0"/>
              <a:t>Portugal</a:t>
            </a:r>
          </a:p>
          <a:p>
            <a:pPr defTabSz="973138">
              <a:spcBef>
                <a:spcPct val="20000"/>
              </a:spcBef>
            </a:pPr>
            <a:r>
              <a:rPr lang="en-US" altLang="en-US" sz="900" dirty="0"/>
              <a:t>Spain</a:t>
            </a:r>
          </a:p>
          <a:p>
            <a:pPr defTabSz="973138">
              <a:spcBef>
                <a:spcPct val="20000"/>
              </a:spcBef>
            </a:pPr>
            <a:r>
              <a:rPr lang="en-US" altLang="en-US" sz="900" dirty="0"/>
              <a:t>Sri Lanka</a:t>
            </a:r>
          </a:p>
          <a:p>
            <a:pPr defTabSz="973138">
              <a:spcBef>
                <a:spcPct val="20000"/>
              </a:spcBef>
            </a:pPr>
            <a:r>
              <a:rPr lang="en-US" altLang="en-US" sz="900" dirty="0"/>
              <a:t>Tunisia</a:t>
            </a:r>
          </a:p>
          <a:p>
            <a:pPr defTabSz="973138">
              <a:spcBef>
                <a:spcPct val="20000"/>
              </a:spcBef>
            </a:pPr>
            <a:r>
              <a:rPr lang="en-US" altLang="en-US" sz="900" dirty="0"/>
              <a:t>Tuvalu</a:t>
            </a:r>
          </a:p>
          <a:p>
            <a:pPr defTabSz="973138">
              <a:spcBef>
                <a:spcPct val="20000"/>
              </a:spcBef>
            </a:pPr>
            <a:endParaRPr lang="en-US" altLang="en-US" sz="900" dirty="0"/>
          </a:p>
        </p:txBody>
      </p:sp>
      <p:sp>
        <p:nvSpPr>
          <p:cNvPr id="42" name="Rectangle 36">
            <a:extLst>
              <a:ext uri="{FF2B5EF4-FFF2-40B4-BE49-F238E27FC236}">
                <a16:creationId xmlns:a16="http://schemas.microsoft.com/office/drawing/2014/main" id="{88A1E75C-8844-4B8D-B7F1-FAE015F0537C}"/>
              </a:ext>
            </a:extLst>
          </p:cNvPr>
          <p:cNvSpPr>
            <a:spLocks noChangeArrowheads="1"/>
          </p:cNvSpPr>
          <p:nvPr/>
        </p:nvSpPr>
        <p:spPr bwMode="auto">
          <a:xfrm>
            <a:off x="46230" y="1135703"/>
            <a:ext cx="1285875" cy="4429063"/>
          </a:xfrm>
          <a:prstGeom prst="rect">
            <a:avLst/>
          </a:prstGeom>
          <a:noFill/>
          <a:ln w="9525">
            <a:noFill/>
            <a:miter lim="800000"/>
            <a:headEnd/>
            <a:tailEnd/>
          </a:ln>
        </p:spPr>
        <p:txBody>
          <a:bodyPr lIns="45720" rIns="45720"/>
          <a:lstStyle/>
          <a:p>
            <a:pPr marL="63500" defTabSz="973138">
              <a:spcBef>
                <a:spcPct val="20000"/>
              </a:spcBef>
            </a:pPr>
            <a:r>
              <a:rPr lang="en-US" altLang="en-US" sz="900" u="sng" dirty="0"/>
              <a:t>JAN</a:t>
            </a:r>
            <a:r>
              <a:rPr lang="en-US" altLang="en-US" sz="900" dirty="0"/>
              <a:t>.</a:t>
            </a:r>
          </a:p>
          <a:p>
            <a:pPr marL="63500" defTabSz="973138">
              <a:spcBef>
                <a:spcPct val="20000"/>
              </a:spcBef>
            </a:pPr>
            <a:r>
              <a:rPr lang="en-US" altLang="en-US" sz="900" dirty="0"/>
              <a:t>Angola</a:t>
            </a:r>
          </a:p>
          <a:p>
            <a:pPr marL="63500" defTabSz="973138">
              <a:spcBef>
                <a:spcPct val="20000"/>
              </a:spcBef>
            </a:pPr>
            <a:r>
              <a:rPr lang="en-US" altLang="en-US" sz="900" dirty="0"/>
              <a:t>Armenia</a:t>
            </a:r>
          </a:p>
          <a:p>
            <a:pPr marL="63500" defTabSz="973138">
              <a:spcBef>
                <a:spcPct val="20000"/>
              </a:spcBef>
            </a:pPr>
            <a:r>
              <a:rPr lang="en-US" altLang="en-US" sz="900" dirty="0"/>
              <a:t>Australia</a:t>
            </a:r>
          </a:p>
          <a:p>
            <a:pPr marL="63500" defTabSz="973138">
              <a:spcBef>
                <a:spcPct val="20000"/>
              </a:spcBef>
            </a:pPr>
            <a:r>
              <a:rPr lang="en-US" altLang="en-US" sz="900" dirty="0"/>
              <a:t>Benin</a:t>
            </a:r>
          </a:p>
          <a:p>
            <a:pPr marL="63500" defTabSz="973138">
              <a:spcBef>
                <a:spcPct val="20000"/>
              </a:spcBef>
            </a:pPr>
            <a:r>
              <a:rPr lang="en-US" altLang="en-US" sz="900" dirty="0"/>
              <a:t>Canada</a:t>
            </a:r>
          </a:p>
          <a:p>
            <a:pPr marL="63500" defTabSz="973138">
              <a:spcBef>
                <a:spcPct val="20000"/>
              </a:spcBef>
            </a:pPr>
            <a:r>
              <a:rPr lang="en-US" altLang="en-US" sz="900" dirty="0"/>
              <a:t>Denmark</a:t>
            </a:r>
          </a:p>
          <a:p>
            <a:pPr marL="63500" defTabSz="973138">
              <a:spcBef>
                <a:spcPct val="20000"/>
              </a:spcBef>
            </a:pPr>
            <a:r>
              <a:rPr lang="en-US" altLang="en-US" sz="900" dirty="0"/>
              <a:t>Dominican Republic</a:t>
            </a:r>
          </a:p>
          <a:p>
            <a:pPr marL="63500" defTabSz="973138">
              <a:spcBef>
                <a:spcPct val="20000"/>
              </a:spcBef>
            </a:pPr>
            <a:r>
              <a:rPr lang="en-US" altLang="en-US" sz="900" dirty="0"/>
              <a:t>Estonia</a:t>
            </a:r>
          </a:p>
          <a:p>
            <a:pPr marL="63500" defTabSz="973138">
              <a:spcBef>
                <a:spcPct val="20000"/>
              </a:spcBef>
            </a:pPr>
            <a:r>
              <a:rPr lang="en-US" altLang="en-US" sz="900" dirty="0"/>
              <a:t>Finland</a:t>
            </a:r>
          </a:p>
          <a:p>
            <a:pPr marL="63500" defTabSz="973138">
              <a:spcBef>
                <a:spcPct val="20000"/>
              </a:spcBef>
            </a:pPr>
            <a:r>
              <a:rPr lang="en-US" altLang="en-US" sz="900" dirty="0"/>
              <a:t>Georgia</a:t>
            </a:r>
          </a:p>
          <a:p>
            <a:pPr marL="63500" defTabSz="973138">
              <a:spcBef>
                <a:spcPct val="20000"/>
              </a:spcBef>
            </a:pPr>
            <a:r>
              <a:rPr lang="en-US" altLang="en-US" sz="900" dirty="0"/>
              <a:t>Guinea</a:t>
            </a:r>
          </a:p>
          <a:p>
            <a:pPr marL="63500" defTabSz="973138">
              <a:spcBef>
                <a:spcPct val="20000"/>
              </a:spcBef>
            </a:pPr>
            <a:r>
              <a:rPr lang="en-US" altLang="en-US" sz="900" dirty="0"/>
              <a:t>Hungary</a:t>
            </a:r>
          </a:p>
          <a:p>
            <a:pPr marL="63500" defTabSz="973138">
              <a:spcBef>
                <a:spcPct val="20000"/>
              </a:spcBef>
            </a:pPr>
            <a:r>
              <a:rPr lang="en-US" altLang="en-US" sz="900" dirty="0"/>
              <a:t>Ireland</a:t>
            </a:r>
          </a:p>
          <a:p>
            <a:pPr marL="63500" defTabSz="973138">
              <a:spcBef>
                <a:spcPct val="20000"/>
              </a:spcBef>
            </a:pPr>
            <a:r>
              <a:rPr lang="en-US" altLang="en-US" sz="900" dirty="0"/>
              <a:t>Latvia</a:t>
            </a:r>
          </a:p>
          <a:p>
            <a:pPr marL="63500" defTabSz="973138">
              <a:spcBef>
                <a:spcPct val="20000"/>
              </a:spcBef>
            </a:pPr>
            <a:r>
              <a:rPr lang="en-US" altLang="en-US" sz="900" dirty="0"/>
              <a:t>Liberia</a:t>
            </a:r>
          </a:p>
          <a:p>
            <a:pPr marL="63500" defTabSz="973138">
              <a:spcBef>
                <a:spcPct val="20000"/>
              </a:spcBef>
            </a:pPr>
            <a:r>
              <a:rPr lang="en-US" altLang="en-US" sz="900" dirty="0"/>
              <a:t>Liechtenstein</a:t>
            </a:r>
          </a:p>
          <a:p>
            <a:pPr marL="63500" defTabSz="973138">
              <a:spcBef>
                <a:spcPct val="20000"/>
              </a:spcBef>
            </a:pPr>
            <a:r>
              <a:rPr lang="en-US" altLang="en-US" sz="900" dirty="0"/>
              <a:t>Luxembourg</a:t>
            </a:r>
          </a:p>
          <a:p>
            <a:pPr marL="63500" defTabSz="973138">
              <a:spcBef>
                <a:spcPct val="20000"/>
              </a:spcBef>
            </a:pPr>
            <a:r>
              <a:rPr lang="en-US" altLang="en-US" sz="900" dirty="0"/>
              <a:t>New Zealand</a:t>
            </a:r>
          </a:p>
          <a:p>
            <a:pPr marL="63500" defTabSz="973138">
              <a:spcBef>
                <a:spcPct val="20000"/>
              </a:spcBef>
            </a:pPr>
            <a:r>
              <a:rPr lang="en-US" altLang="en-US" sz="900" dirty="0"/>
              <a:t>Norway</a:t>
            </a:r>
          </a:p>
          <a:p>
            <a:pPr marL="63500" defTabSz="973138">
              <a:spcBef>
                <a:spcPct val="20000"/>
              </a:spcBef>
            </a:pPr>
            <a:r>
              <a:rPr lang="en-US" altLang="en-US" sz="900" dirty="0"/>
              <a:t>Senegal</a:t>
            </a:r>
          </a:p>
          <a:p>
            <a:pPr marL="63500" defTabSz="973138">
              <a:spcBef>
                <a:spcPct val="20000"/>
              </a:spcBef>
            </a:pPr>
            <a:r>
              <a:rPr lang="en-US" altLang="en-US" sz="900" dirty="0"/>
              <a:t>Singapore</a:t>
            </a:r>
          </a:p>
          <a:p>
            <a:pPr marL="63500" defTabSz="973138">
              <a:spcBef>
                <a:spcPct val="20000"/>
              </a:spcBef>
            </a:pPr>
            <a:r>
              <a:rPr lang="en-US" altLang="en-US" sz="900" dirty="0"/>
              <a:t>South Sudan</a:t>
            </a:r>
          </a:p>
          <a:p>
            <a:pPr marL="63500" defTabSz="973138">
              <a:spcBef>
                <a:spcPct val="20000"/>
              </a:spcBef>
            </a:pPr>
            <a:r>
              <a:rPr lang="en-US" altLang="en-US" sz="900" dirty="0"/>
              <a:t>Sweden</a:t>
            </a:r>
          </a:p>
          <a:p>
            <a:pPr marL="63500" defTabSz="973138">
              <a:spcBef>
                <a:spcPct val="20000"/>
              </a:spcBef>
            </a:pPr>
            <a:r>
              <a:rPr lang="en-US" altLang="en-US" sz="900" dirty="0"/>
              <a:t>Switzerland</a:t>
            </a:r>
          </a:p>
          <a:p>
            <a:pPr marL="63500" defTabSz="973138">
              <a:spcBef>
                <a:spcPct val="20000"/>
              </a:spcBef>
            </a:pPr>
            <a:r>
              <a:rPr lang="en-US" altLang="en-US" sz="900" dirty="0"/>
              <a:t>Ukraine</a:t>
            </a:r>
          </a:p>
        </p:txBody>
      </p:sp>
      <p:sp>
        <p:nvSpPr>
          <p:cNvPr id="43" name="Rectangle 36">
            <a:extLst>
              <a:ext uri="{FF2B5EF4-FFF2-40B4-BE49-F238E27FC236}">
                <a16:creationId xmlns:a16="http://schemas.microsoft.com/office/drawing/2014/main" id="{D2B0EA71-8CF4-48BA-8D12-2752A7B35465}"/>
              </a:ext>
            </a:extLst>
          </p:cNvPr>
          <p:cNvSpPr>
            <a:spLocks noChangeArrowheads="1"/>
          </p:cNvSpPr>
          <p:nvPr/>
        </p:nvSpPr>
        <p:spPr bwMode="auto">
          <a:xfrm>
            <a:off x="1041456" y="1089706"/>
            <a:ext cx="1285875" cy="4429063"/>
          </a:xfrm>
          <a:prstGeom prst="rect">
            <a:avLst/>
          </a:prstGeom>
          <a:noFill/>
          <a:ln w="9525">
            <a:noFill/>
            <a:miter lim="800000"/>
            <a:headEnd/>
            <a:tailEnd/>
          </a:ln>
        </p:spPr>
        <p:txBody>
          <a:bodyPr lIns="45720" rIns="45720"/>
          <a:lstStyle/>
          <a:p>
            <a:pPr marL="63500" defTabSz="973138">
              <a:spcBef>
                <a:spcPct val="20000"/>
              </a:spcBef>
            </a:pPr>
            <a:r>
              <a:rPr lang="en-US" altLang="en-US" sz="900" u="sng" dirty="0"/>
              <a:t>FEB</a:t>
            </a:r>
            <a:r>
              <a:rPr lang="en-US" altLang="en-US" sz="900" dirty="0"/>
              <a:t>.</a:t>
            </a:r>
          </a:p>
          <a:p>
            <a:pPr marL="63500" defTabSz="973138">
              <a:spcBef>
                <a:spcPct val="20000"/>
              </a:spcBef>
            </a:pPr>
            <a:r>
              <a:rPr lang="en-US" altLang="en-US" sz="900" dirty="0"/>
              <a:t>Algeria</a:t>
            </a:r>
          </a:p>
          <a:p>
            <a:pPr marL="63500" defTabSz="973138">
              <a:spcBef>
                <a:spcPct val="20000"/>
              </a:spcBef>
            </a:pPr>
            <a:r>
              <a:rPr lang="en-US" altLang="en-US" sz="900" dirty="0"/>
              <a:t>Austria</a:t>
            </a:r>
          </a:p>
          <a:p>
            <a:pPr marL="63500" defTabSz="973138">
              <a:spcBef>
                <a:spcPct val="20000"/>
              </a:spcBef>
            </a:pPr>
            <a:r>
              <a:rPr lang="en-US" altLang="en-US" sz="900" dirty="0"/>
              <a:t>Azerbaijan</a:t>
            </a:r>
          </a:p>
          <a:p>
            <a:pPr marL="63500" defTabSz="973138">
              <a:spcBef>
                <a:spcPct val="20000"/>
              </a:spcBef>
            </a:pPr>
            <a:r>
              <a:rPr lang="en-US" altLang="en-US" sz="900" dirty="0"/>
              <a:t>Bahamas</a:t>
            </a:r>
          </a:p>
          <a:p>
            <a:pPr marL="63500" defTabSz="973138">
              <a:spcBef>
                <a:spcPct val="20000"/>
              </a:spcBef>
            </a:pPr>
            <a:r>
              <a:rPr lang="en-US" altLang="en-US" sz="900" dirty="0"/>
              <a:t>Belgium</a:t>
            </a:r>
          </a:p>
          <a:p>
            <a:pPr marL="63500" defTabSz="973138">
              <a:spcBef>
                <a:spcPct val="20000"/>
              </a:spcBef>
            </a:pPr>
            <a:r>
              <a:rPr lang="en-US" altLang="en-US" sz="900" dirty="0"/>
              <a:t>Bosnia and </a:t>
            </a:r>
          </a:p>
          <a:p>
            <a:pPr marL="63500" defTabSz="973138">
              <a:spcBef>
                <a:spcPct val="20000"/>
              </a:spcBef>
            </a:pPr>
            <a:r>
              <a:rPr lang="en-US" altLang="en-US" sz="900" dirty="0"/>
              <a:t>    Herzegovina</a:t>
            </a:r>
          </a:p>
          <a:p>
            <a:pPr marL="63500" defTabSz="973138">
              <a:spcBef>
                <a:spcPct val="20000"/>
              </a:spcBef>
            </a:pPr>
            <a:r>
              <a:rPr lang="en-US" altLang="en-US" sz="900" dirty="0"/>
              <a:t>China</a:t>
            </a:r>
          </a:p>
          <a:p>
            <a:pPr marL="63500" defTabSz="973138">
              <a:spcBef>
                <a:spcPct val="20000"/>
              </a:spcBef>
            </a:pPr>
            <a:r>
              <a:rPr lang="en-US" altLang="en-US" sz="900" dirty="0"/>
              <a:t>Djibouti</a:t>
            </a:r>
          </a:p>
          <a:p>
            <a:pPr marL="63500" defTabSz="973138">
              <a:spcBef>
                <a:spcPct val="20000"/>
              </a:spcBef>
            </a:pPr>
            <a:r>
              <a:rPr lang="en-US" altLang="en-US" sz="900" dirty="0"/>
              <a:t>Iceland</a:t>
            </a:r>
          </a:p>
          <a:p>
            <a:pPr marL="63500" defTabSz="973138">
              <a:spcBef>
                <a:spcPct val="20000"/>
              </a:spcBef>
            </a:pPr>
            <a:r>
              <a:rPr lang="en-US" altLang="en-US" sz="900" dirty="0"/>
              <a:t>Kuwait</a:t>
            </a:r>
          </a:p>
          <a:p>
            <a:pPr marL="63500" defTabSz="973138">
              <a:spcBef>
                <a:spcPct val="20000"/>
              </a:spcBef>
            </a:pPr>
            <a:r>
              <a:rPr lang="en-US" altLang="en-US" sz="900" dirty="0"/>
              <a:t>Kyrgyzstan</a:t>
            </a:r>
          </a:p>
          <a:p>
            <a:pPr marL="63500" defTabSz="973138">
              <a:spcBef>
                <a:spcPct val="20000"/>
              </a:spcBef>
            </a:pPr>
            <a:r>
              <a:rPr lang="en-US" altLang="en-US" sz="900" dirty="0"/>
              <a:t>Mali</a:t>
            </a:r>
          </a:p>
          <a:p>
            <a:pPr marL="63500" defTabSz="973138">
              <a:spcBef>
                <a:spcPct val="20000"/>
              </a:spcBef>
            </a:pPr>
            <a:r>
              <a:rPr lang="en-US" altLang="en-US" sz="900" dirty="0"/>
              <a:t>Malta</a:t>
            </a:r>
          </a:p>
          <a:p>
            <a:pPr marL="63500" defTabSz="973138">
              <a:spcBef>
                <a:spcPct val="20000"/>
              </a:spcBef>
            </a:pPr>
            <a:r>
              <a:rPr lang="en-US" altLang="en-US" sz="900" dirty="0"/>
              <a:t>Marshall Islands</a:t>
            </a:r>
          </a:p>
          <a:p>
            <a:pPr marL="63500" defTabSz="973138">
              <a:spcBef>
                <a:spcPct val="20000"/>
              </a:spcBef>
            </a:pPr>
            <a:r>
              <a:rPr lang="en-US" altLang="en-US" sz="900" dirty="0"/>
              <a:t>Monaco</a:t>
            </a:r>
          </a:p>
          <a:p>
            <a:pPr marL="63500" defTabSz="973138">
              <a:spcBef>
                <a:spcPct val="20000"/>
              </a:spcBef>
            </a:pPr>
            <a:r>
              <a:rPr lang="en-US" altLang="en-US" sz="900" dirty="0"/>
              <a:t>Netherlands</a:t>
            </a:r>
          </a:p>
          <a:p>
            <a:pPr marL="63500" defTabSz="973138">
              <a:spcBef>
                <a:spcPct val="20000"/>
              </a:spcBef>
            </a:pPr>
            <a:r>
              <a:rPr lang="en-US" altLang="en-US" sz="900" dirty="0"/>
              <a:t>Republic of Korea</a:t>
            </a:r>
          </a:p>
          <a:p>
            <a:pPr marL="63500" defTabSz="973138">
              <a:spcBef>
                <a:spcPct val="20000"/>
              </a:spcBef>
            </a:pPr>
            <a:r>
              <a:rPr lang="en-US" altLang="en-US" sz="900" dirty="0"/>
              <a:t>Slovenia</a:t>
            </a:r>
          </a:p>
          <a:p>
            <a:pPr marL="63500" defTabSz="973138">
              <a:spcBef>
                <a:spcPct val="20000"/>
              </a:spcBef>
            </a:pPr>
            <a:r>
              <a:rPr lang="en-US" altLang="en-US" sz="900" dirty="0"/>
              <a:t>Solomon Islands</a:t>
            </a:r>
          </a:p>
          <a:p>
            <a:pPr marL="63500" defTabSz="973138">
              <a:spcBef>
                <a:spcPct val="20000"/>
              </a:spcBef>
            </a:pPr>
            <a:r>
              <a:rPr lang="en-US" altLang="en-US" sz="900" dirty="0"/>
              <a:t>South Africa</a:t>
            </a:r>
          </a:p>
          <a:p>
            <a:pPr marL="63500" defTabSz="973138">
              <a:spcBef>
                <a:spcPct val="20000"/>
              </a:spcBef>
            </a:pPr>
            <a:r>
              <a:rPr lang="en-US" altLang="en-US" sz="900" dirty="0"/>
              <a:t>Sri Lanka</a:t>
            </a:r>
          </a:p>
          <a:p>
            <a:pPr marL="63500" defTabSz="973138">
              <a:spcBef>
                <a:spcPct val="20000"/>
              </a:spcBef>
            </a:pPr>
            <a:r>
              <a:rPr lang="en-US" altLang="en-US" sz="900" dirty="0"/>
              <a:t>Thailand</a:t>
            </a:r>
          </a:p>
          <a:p>
            <a:pPr marL="63500" defTabSz="973138">
              <a:spcBef>
                <a:spcPct val="20000"/>
              </a:spcBef>
            </a:pPr>
            <a:r>
              <a:rPr lang="en-US" altLang="en-US" sz="900" dirty="0"/>
              <a:t>Uzbekistan</a:t>
            </a:r>
          </a:p>
          <a:p>
            <a:pPr marL="63500" defTabSz="973138">
              <a:spcBef>
                <a:spcPct val="20000"/>
              </a:spcBef>
            </a:pPr>
            <a:r>
              <a:rPr lang="en-US" altLang="en-US" sz="900" dirty="0"/>
              <a:t>Viet Nam</a:t>
            </a:r>
          </a:p>
          <a:p>
            <a:pPr marL="63500" defTabSz="973138">
              <a:spcBef>
                <a:spcPct val="20000"/>
              </a:spcBef>
            </a:pPr>
            <a:endParaRPr lang="en-US" altLang="en-US" sz="900" dirty="0"/>
          </a:p>
        </p:txBody>
      </p:sp>
      <p:sp>
        <p:nvSpPr>
          <p:cNvPr id="46" name="Rectangle 30">
            <a:extLst>
              <a:ext uri="{FF2B5EF4-FFF2-40B4-BE49-F238E27FC236}">
                <a16:creationId xmlns:a16="http://schemas.microsoft.com/office/drawing/2014/main" id="{B70915DF-73FD-416B-BCBA-668CB3D4E7D5}"/>
              </a:ext>
            </a:extLst>
          </p:cNvPr>
          <p:cNvSpPr>
            <a:spLocks noChangeArrowheads="1"/>
          </p:cNvSpPr>
          <p:nvPr/>
        </p:nvSpPr>
        <p:spPr bwMode="auto">
          <a:xfrm>
            <a:off x="2083362" y="1094968"/>
            <a:ext cx="1317625" cy="4766650"/>
          </a:xfrm>
          <a:prstGeom prst="rect">
            <a:avLst/>
          </a:prstGeom>
          <a:noFill/>
          <a:ln w="9525">
            <a:noFill/>
            <a:miter lim="800000"/>
            <a:headEnd/>
            <a:tailEnd/>
          </a:ln>
        </p:spPr>
        <p:txBody>
          <a:bodyPr lIns="45720" rIns="45720"/>
          <a:lstStyle/>
          <a:p>
            <a:pPr defTabSz="973138">
              <a:spcBef>
                <a:spcPct val="20000"/>
              </a:spcBef>
            </a:pPr>
            <a:r>
              <a:rPr lang="en-US" altLang="en-US" sz="900" u="sng" dirty="0"/>
              <a:t>MAR</a:t>
            </a:r>
            <a:r>
              <a:rPr lang="en-US" altLang="en-US" sz="900" dirty="0"/>
              <a:t>.</a:t>
            </a:r>
          </a:p>
          <a:p>
            <a:pPr defTabSz="973138">
              <a:spcBef>
                <a:spcPct val="20000"/>
              </a:spcBef>
            </a:pPr>
            <a:r>
              <a:rPr lang="en-US" altLang="en-US" sz="900" dirty="0"/>
              <a:t>Albania</a:t>
            </a:r>
          </a:p>
          <a:p>
            <a:pPr defTabSz="973138">
              <a:spcBef>
                <a:spcPct val="20000"/>
              </a:spcBef>
            </a:pPr>
            <a:r>
              <a:rPr lang="en-US" altLang="en-US" sz="900" dirty="0"/>
              <a:t>Bahrain</a:t>
            </a:r>
          </a:p>
          <a:p>
            <a:pPr defTabSz="973138">
              <a:spcBef>
                <a:spcPct val="20000"/>
              </a:spcBef>
            </a:pPr>
            <a:r>
              <a:rPr lang="en-US" altLang="en-US" sz="900" dirty="0"/>
              <a:t>Bhutan</a:t>
            </a:r>
          </a:p>
          <a:p>
            <a:pPr defTabSz="973138">
              <a:spcBef>
                <a:spcPct val="20000"/>
              </a:spcBef>
            </a:pPr>
            <a:r>
              <a:rPr lang="en-US" altLang="en-US" sz="900" dirty="0"/>
              <a:t>Bulgaria</a:t>
            </a:r>
          </a:p>
          <a:p>
            <a:pPr defTabSz="973138">
              <a:spcBef>
                <a:spcPct val="20000"/>
              </a:spcBef>
            </a:pPr>
            <a:r>
              <a:rPr lang="en-US" altLang="en-US" sz="900" dirty="0"/>
              <a:t>Cabo Verde</a:t>
            </a:r>
          </a:p>
          <a:p>
            <a:pPr defTabSz="973138">
              <a:spcBef>
                <a:spcPct val="20000"/>
              </a:spcBef>
            </a:pPr>
            <a:r>
              <a:rPr lang="en-US" altLang="en-US" sz="900" dirty="0"/>
              <a:t>Croatia</a:t>
            </a:r>
          </a:p>
          <a:p>
            <a:pPr defTabSz="973138">
              <a:spcBef>
                <a:spcPct val="20000"/>
              </a:spcBef>
            </a:pPr>
            <a:r>
              <a:rPr lang="en-US" altLang="en-US" sz="900" dirty="0"/>
              <a:t>Czech Republic</a:t>
            </a:r>
          </a:p>
          <a:p>
            <a:pPr defTabSz="973138">
              <a:spcBef>
                <a:spcPct val="20000"/>
              </a:spcBef>
            </a:pPr>
            <a:r>
              <a:rPr lang="en-US" altLang="en-US" sz="900" dirty="0"/>
              <a:t>Democratic  People's </a:t>
            </a:r>
          </a:p>
          <a:p>
            <a:pPr defTabSz="973138">
              <a:spcBef>
                <a:spcPct val="20000"/>
              </a:spcBef>
            </a:pPr>
            <a:r>
              <a:rPr lang="en-US" altLang="en-US" sz="900" dirty="0"/>
              <a:t>    Republic of Korea</a:t>
            </a:r>
          </a:p>
          <a:p>
            <a:pPr defTabSz="973138">
              <a:spcBef>
                <a:spcPct val="20000"/>
              </a:spcBef>
            </a:pPr>
            <a:r>
              <a:rPr lang="en-US" altLang="en-US" sz="900" dirty="0"/>
              <a:t>Ecuador</a:t>
            </a:r>
          </a:p>
          <a:p>
            <a:pPr defTabSz="973138">
              <a:spcBef>
                <a:spcPct val="20000"/>
              </a:spcBef>
            </a:pPr>
            <a:r>
              <a:rPr lang="en-US" altLang="en-US" sz="900" dirty="0"/>
              <a:t>Guyana</a:t>
            </a:r>
          </a:p>
          <a:p>
            <a:pPr defTabSz="973138">
              <a:spcBef>
                <a:spcPct val="20000"/>
              </a:spcBef>
            </a:pPr>
            <a:r>
              <a:rPr lang="en-US" altLang="en-US" sz="900" dirty="0"/>
              <a:t>Mauritius</a:t>
            </a:r>
          </a:p>
          <a:p>
            <a:pPr defTabSz="973138">
              <a:spcBef>
                <a:spcPct val="20000"/>
              </a:spcBef>
            </a:pPr>
            <a:r>
              <a:rPr lang="en-US" altLang="en-US" sz="900" dirty="0"/>
              <a:t>Myanmar</a:t>
            </a:r>
          </a:p>
          <a:p>
            <a:pPr defTabSz="973138">
              <a:spcBef>
                <a:spcPct val="20000"/>
              </a:spcBef>
            </a:pPr>
            <a:r>
              <a:rPr lang="en-US" altLang="en-US" sz="900" dirty="0"/>
              <a:t>Nepal</a:t>
            </a:r>
          </a:p>
          <a:p>
            <a:pPr defTabSz="973138">
              <a:spcBef>
                <a:spcPct val="20000"/>
              </a:spcBef>
            </a:pPr>
            <a:r>
              <a:rPr lang="en-US" altLang="en-US" sz="900" dirty="0"/>
              <a:t>Nicaragua</a:t>
            </a:r>
          </a:p>
          <a:p>
            <a:pPr defTabSz="973138">
              <a:spcBef>
                <a:spcPct val="20000"/>
              </a:spcBef>
            </a:pPr>
            <a:r>
              <a:rPr lang="en-US" altLang="en-US" sz="900" dirty="0"/>
              <a:t>Papua New Guinea</a:t>
            </a:r>
          </a:p>
          <a:p>
            <a:pPr defTabSz="973138">
              <a:spcBef>
                <a:spcPct val="20000"/>
              </a:spcBef>
            </a:pPr>
            <a:r>
              <a:rPr lang="en-US" altLang="en-US" sz="900" dirty="0"/>
              <a:t>Romania</a:t>
            </a:r>
          </a:p>
          <a:p>
            <a:pPr defTabSz="973138">
              <a:spcBef>
                <a:spcPct val="20000"/>
              </a:spcBef>
            </a:pPr>
            <a:r>
              <a:rPr lang="en-US" altLang="en-US" sz="900" dirty="0"/>
              <a:t>Russian Federation</a:t>
            </a:r>
          </a:p>
          <a:p>
            <a:pPr defTabSz="973138">
              <a:spcBef>
                <a:spcPct val="20000"/>
              </a:spcBef>
            </a:pPr>
            <a:r>
              <a:rPr lang="en-US" altLang="en-US" sz="900" dirty="0"/>
              <a:t>Samoa</a:t>
            </a:r>
          </a:p>
          <a:p>
            <a:pPr defTabSz="973138">
              <a:spcBef>
                <a:spcPct val="20000"/>
              </a:spcBef>
            </a:pPr>
            <a:r>
              <a:rPr lang="en-US" altLang="en-US" sz="900" dirty="0"/>
              <a:t>San Marino</a:t>
            </a:r>
          </a:p>
          <a:p>
            <a:pPr defTabSz="973138">
              <a:spcBef>
                <a:spcPct val="20000"/>
              </a:spcBef>
            </a:pPr>
            <a:r>
              <a:rPr lang="en-US" altLang="en-US" sz="900" dirty="0"/>
              <a:t>Spain</a:t>
            </a:r>
          </a:p>
          <a:p>
            <a:pPr defTabSz="973138">
              <a:spcBef>
                <a:spcPct val="20000"/>
              </a:spcBef>
            </a:pPr>
            <a:r>
              <a:rPr lang="en-US" altLang="en-US" sz="900" dirty="0"/>
              <a:t>Tunisia</a:t>
            </a:r>
          </a:p>
          <a:p>
            <a:pPr defTabSz="973138">
              <a:spcBef>
                <a:spcPct val="20000"/>
              </a:spcBef>
            </a:pPr>
            <a:r>
              <a:rPr lang="en-US" altLang="en-US" sz="900" dirty="0"/>
              <a:t>Turkmenistan</a:t>
            </a:r>
          </a:p>
          <a:p>
            <a:pPr defTabSz="973138">
              <a:spcBef>
                <a:spcPct val="20000"/>
              </a:spcBef>
            </a:pPr>
            <a:r>
              <a:rPr lang="en-US" altLang="en-US" sz="900" dirty="0"/>
              <a:t>United Arab Emirates</a:t>
            </a:r>
          </a:p>
          <a:p>
            <a:pPr defTabSz="973138">
              <a:spcBef>
                <a:spcPct val="20000"/>
              </a:spcBef>
            </a:pPr>
            <a:r>
              <a:rPr lang="en-US" altLang="en-US" sz="900" dirty="0"/>
              <a:t>Vanuatu</a:t>
            </a:r>
          </a:p>
          <a:p>
            <a:pPr defTabSz="973138">
              <a:spcBef>
                <a:spcPct val="20000"/>
              </a:spcBef>
            </a:pPr>
            <a:endParaRPr lang="en-US" altLang="en-US" sz="900" dirty="0"/>
          </a:p>
        </p:txBody>
      </p:sp>
      <p:sp>
        <p:nvSpPr>
          <p:cNvPr id="55" name="Rectangle 29">
            <a:extLst>
              <a:ext uri="{FF2B5EF4-FFF2-40B4-BE49-F238E27FC236}">
                <a16:creationId xmlns:a16="http://schemas.microsoft.com/office/drawing/2014/main" id="{83026CA8-D653-4206-B9AD-6AA96C31EA3D}"/>
              </a:ext>
            </a:extLst>
          </p:cNvPr>
          <p:cNvSpPr>
            <a:spLocks noChangeArrowheads="1"/>
          </p:cNvSpPr>
          <p:nvPr/>
        </p:nvSpPr>
        <p:spPr bwMode="auto">
          <a:xfrm>
            <a:off x="3140014" y="1135701"/>
            <a:ext cx="1143000" cy="4766650"/>
          </a:xfrm>
          <a:prstGeom prst="rect">
            <a:avLst/>
          </a:prstGeom>
          <a:noFill/>
          <a:ln w="9525">
            <a:noFill/>
            <a:miter lim="800000"/>
            <a:headEnd/>
            <a:tailEnd/>
          </a:ln>
        </p:spPr>
        <p:txBody>
          <a:bodyPr lIns="45720" rIns="45720"/>
          <a:lstStyle/>
          <a:p>
            <a:pPr defTabSz="973138">
              <a:spcBef>
                <a:spcPct val="20000"/>
              </a:spcBef>
            </a:pPr>
            <a:r>
              <a:rPr lang="en-US" altLang="en-US" sz="900" u="sng" dirty="0"/>
              <a:t>APR</a:t>
            </a:r>
            <a:r>
              <a:rPr lang="en-US" altLang="en-US" sz="900" dirty="0"/>
              <a:t>.</a:t>
            </a:r>
          </a:p>
          <a:p>
            <a:pPr defTabSz="973138">
              <a:spcBef>
                <a:spcPct val="20000"/>
              </a:spcBef>
            </a:pPr>
            <a:r>
              <a:rPr lang="en-US" altLang="en-US" sz="900" dirty="0"/>
              <a:t>Andorra</a:t>
            </a:r>
          </a:p>
          <a:p>
            <a:pPr defTabSz="973138">
              <a:spcBef>
                <a:spcPct val="20000"/>
              </a:spcBef>
            </a:pPr>
            <a:r>
              <a:rPr lang="en-US" altLang="en-US" sz="900" dirty="0"/>
              <a:t>Antigua and </a:t>
            </a:r>
          </a:p>
          <a:p>
            <a:pPr defTabSz="973138">
              <a:spcBef>
                <a:spcPct val="20000"/>
              </a:spcBef>
            </a:pPr>
            <a:r>
              <a:rPr lang="en-US" altLang="en-US" sz="900" dirty="0"/>
              <a:t>   Barbuda</a:t>
            </a:r>
          </a:p>
          <a:p>
            <a:pPr defTabSz="973138">
              <a:spcBef>
                <a:spcPct val="20000"/>
              </a:spcBef>
            </a:pPr>
            <a:r>
              <a:rPr lang="en-US" altLang="en-US" sz="900" dirty="0"/>
              <a:t>Brunei Darussalam</a:t>
            </a:r>
          </a:p>
          <a:p>
            <a:pPr defTabSz="973138">
              <a:spcBef>
                <a:spcPct val="20000"/>
              </a:spcBef>
            </a:pPr>
            <a:r>
              <a:rPr lang="en-US" altLang="en-US" sz="900" dirty="0"/>
              <a:t>Dominica</a:t>
            </a:r>
          </a:p>
          <a:p>
            <a:pPr defTabSz="973138">
              <a:spcBef>
                <a:spcPct val="20000"/>
              </a:spcBef>
            </a:pPr>
            <a:r>
              <a:rPr lang="en-US" altLang="en-US" sz="900" dirty="0"/>
              <a:t>Ethiopia</a:t>
            </a:r>
          </a:p>
          <a:p>
            <a:pPr defTabSz="973138">
              <a:spcBef>
                <a:spcPct val="20000"/>
              </a:spcBef>
            </a:pPr>
            <a:r>
              <a:rPr lang="en-US" altLang="en-US" sz="900" dirty="0"/>
              <a:t>Germany</a:t>
            </a:r>
          </a:p>
          <a:p>
            <a:pPr defTabSz="973138">
              <a:spcBef>
                <a:spcPct val="20000"/>
              </a:spcBef>
            </a:pPr>
            <a:r>
              <a:rPr lang="en-US" altLang="en-US" sz="900" dirty="0"/>
              <a:t>Guatemala</a:t>
            </a:r>
          </a:p>
          <a:p>
            <a:pPr defTabSz="973138">
              <a:spcBef>
                <a:spcPct val="20000"/>
              </a:spcBef>
            </a:pPr>
            <a:r>
              <a:rPr lang="en-US" altLang="en-US" sz="900" dirty="0"/>
              <a:t>Haiti</a:t>
            </a:r>
          </a:p>
          <a:p>
            <a:pPr defTabSz="973138">
              <a:spcBef>
                <a:spcPct val="20000"/>
              </a:spcBef>
            </a:pPr>
            <a:r>
              <a:rPr lang="en-US" altLang="en-US" sz="900" dirty="0"/>
              <a:t>India</a:t>
            </a:r>
          </a:p>
          <a:p>
            <a:pPr defTabSz="973138">
              <a:spcBef>
                <a:spcPct val="20000"/>
              </a:spcBef>
            </a:pPr>
            <a:r>
              <a:rPr lang="en-US" altLang="en-US" sz="900" dirty="0"/>
              <a:t>Japan</a:t>
            </a:r>
          </a:p>
          <a:p>
            <a:pPr defTabSz="973138">
              <a:spcBef>
                <a:spcPct val="20000"/>
              </a:spcBef>
            </a:pPr>
            <a:r>
              <a:rPr lang="en-US" altLang="en-US" sz="900" dirty="0"/>
              <a:t>Kazakhstan</a:t>
            </a:r>
          </a:p>
          <a:p>
            <a:pPr defTabSz="973138">
              <a:spcBef>
                <a:spcPct val="20000"/>
              </a:spcBef>
            </a:pPr>
            <a:r>
              <a:rPr lang="en-US" altLang="en-US" sz="900" dirty="0"/>
              <a:t>Montenegro</a:t>
            </a:r>
          </a:p>
          <a:p>
            <a:pPr defTabSz="973138">
              <a:spcBef>
                <a:spcPct val="20000"/>
              </a:spcBef>
            </a:pPr>
            <a:r>
              <a:rPr lang="en-US" altLang="en-US" sz="900" dirty="0"/>
              <a:t>Philippines</a:t>
            </a:r>
          </a:p>
          <a:p>
            <a:pPr defTabSz="973138">
              <a:spcBef>
                <a:spcPct val="20000"/>
              </a:spcBef>
            </a:pPr>
            <a:r>
              <a:rPr lang="en-US" altLang="en-US" sz="900" dirty="0"/>
              <a:t>Portugal</a:t>
            </a:r>
          </a:p>
          <a:p>
            <a:pPr defTabSz="973138">
              <a:spcBef>
                <a:spcPct val="20000"/>
              </a:spcBef>
            </a:pPr>
            <a:r>
              <a:rPr lang="en-US" altLang="en-US" sz="900" dirty="0"/>
              <a:t>Qatar</a:t>
            </a:r>
          </a:p>
          <a:p>
            <a:pPr defTabSz="973138">
              <a:spcBef>
                <a:spcPct val="20000"/>
              </a:spcBef>
            </a:pPr>
            <a:r>
              <a:rPr lang="en-US" altLang="en-US" sz="900" dirty="0"/>
              <a:t>Sudan</a:t>
            </a:r>
          </a:p>
          <a:p>
            <a:pPr defTabSz="973138">
              <a:spcBef>
                <a:spcPct val="20000"/>
              </a:spcBef>
            </a:pPr>
            <a:r>
              <a:rPr lang="en-US" altLang="en-US" sz="900" dirty="0"/>
              <a:t>Trinidad and </a:t>
            </a:r>
          </a:p>
          <a:p>
            <a:pPr defTabSz="973138">
              <a:spcBef>
                <a:spcPct val="20000"/>
              </a:spcBef>
            </a:pPr>
            <a:r>
              <a:rPr lang="en-US" altLang="en-US" sz="900" dirty="0"/>
              <a:t>   Tobago</a:t>
            </a:r>
          </a:p>
          <a:p>
            <a:pPr defTabSz="973138">
              <a:spcBef>
                <a:spcPct val="20000"/>
              </a:spcBef>
            </a:pPr>
            <a:r>
              <a:rPr lang="en-US" altLang="en-US" sz="900" dirty="0"/>
              <a:t>Turkey</a:t>
            </a:r>
          </a:p>
          <a:p>
            <a:pPr defTabSz="973138">
              <a:spcBef>
                <a:spcPct val="20000"/>
              </a:spcBef>
            </a:pPr>
            <a:r>
              <a:rPr lang="en-US" altLang="en-US" sz="900" dirty="0"/>
              <a:t>United Kingdom</a:t>
            </a:r>
          </a:p>
          <a:p>
            <a:pPr defTabSz="973138">
              <a:spcBef>
                <a:spcPct val="20000"/>
              </a:spcBef>
            </a:pPr>
            <a:endParaRPr lang="en-US" altLang="en-US" sz="900" dirty="0"/>
          </a:p>
        </p:txBody>
      </p:sp>
      <p:sp>
        <p:nvSpPr>
          <p:cNvPr id="56" name="Text Box 40">
            <a:extLst>
              <a:ext uri="{FF2B5EF4-FFF2-40B4-BE49-F238E27FC236}">
                <a16:creationId xmlns:a16="http://schemas.microsoft.com/office/drawing/2014/main" id="{565E9B58-FA0A-45CE-9EB8-2359613EE58E}"/>
              </a:ext>
            </a:extLst>
          </p:cNvPr>
          <p:cNvSpPr txBox="1">
            <a:spLocks noChangeArrowheads="1"/>
          </p:cNvSpPr>
          <p:nvPr/>
        </p:nvSpPr>
        <p:spPr bwMode="auto">
          <a:xfrm>
            <a:off x="1526120" y="6682756"/>
            <a:ext cx="1444625" cy="313627"/>
          </a:xfrm>
          <a:prstGeom prst="rect">
            <a:avLst/>
          </a:prstGeom>
          <a:noFill/>
          <a:ln w="25400">
            <a:solidFill>
              <a:srgbClr val="FF3300"/>
            </a:solidFill>
            <a:miter lim="800000"/>
            <a:headEnd/>
            <a:tailEnd/>
          </a:ln>
        </p:spPr>
        <p:txBody>
          <a:bodyPr lIns="97234" tIns="48617" rIns="97234" bIns="48617">
            <a:spAutoFit/>
          </a:bodyPr>
          <a:lstStyle/>
          <a:p>
            <a:pPr algn="ctr" defTabSz="973138">
              <a:spcBef>
                <a:spcPct val="50000"/>
              </a:spcBef>
            </a:pPr>
            <a:r>
              <a:rPr lang="en-US" altLang="en-US" sz="1400" dirty="0">
                <a:ea typeface="ＭＳ Ｐゴシック" charset="-128"/>
              </a:rPr>
              <a:t>TOTAL: 92</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Line 9"/>
          <p:cNvSpPr>
            <a:spLocks noChangeShapeType="1"/>
          </p:cNvSpPr>
          <p:nvPr/>
        </p:nvSpPr>
        <p:spPr bwMode="auto">
          <a:xfrm>
            <a:off x="152400" y="9510184"/>
            <a:ext cx="1487488" cy="0"/>
          </a:xfrm>
          <a:prstGeom prst="line">
            <a:avLst/>
          </a:prstGeom>
          <a:noFill/>
          <a:ln w="9525">
            <a:noFill/>
            <a:round/>
            <a:headEnd/>
            <a:tailEnd/>
          </a:ln>
        </p:spPr>
        <p:txBody>
          <a:bodyPr wrap="none"/>
          <a:lstStyle/>
          <a:p>
            <a:endParaRPr lang="en-US"/>
          </a:p>
        </p:txBody>
      </p:sp>
      <p:sp>
        <p:nvSpPr>
          <p:cNvPr id="53251" name="Line 10"/>
          <p:cNvSpPr>
            <a:spLocks noChangeShapeType="1"/>
          </p:cNvSpPr>
          <p:nvPr/>
        </p:nvSpPr>
        <p:spPr bwMode="auto">
          <a:xfrm>
            <a:off x="152400" y="1505779"/>
            <a:ext cx="0" cy="8004405"/>
          </a:xfrm>
          <a:prstGeom prst="line">
            <a:avLst/>
          </a:prstGeom>
          <a:noFill/>
          <a:ln w="9525">
            <a:noFill/>
            <a:round/>
            <a:headEnd/>
            <a:tailEnd/>
          </a:ln>
        </p:spPr>
        <p:txBody>
          <a:bodyPr wrap="none"/>
          <a:lstStyle/>
          <a:p>
            <a:endParaRPr lang="en-US"/>
          </a:p>
        </p:txBody>
      </p:sp>
      <p:sp>
        <p:nvSpPr>
          <p:cNvPr id="53252" name="Line 11"/>
          <p:cNvSpPr>
            <a:spLocks noChangeShapeType="1"/>
          </p:cNvSpPr>
          <p:nvPr/>
        </p:nvSpPr>
        <p:spPr bwMode="auto">
          <a:xfrm>
            <a:off x="7924800" y="1505779"/>
            <a:ext cx="0" cy="8004405"/>
          </a:xfrm>
          <a:prstGeom prst="line">
            <a:avLst/>
          </a:prstGeom>
          <a:noFill/>
          <a:ln w="9525">
            <a:noFill/>
            <a:round/>
            <a:headEnd/>
            <a:tailEnd/>
          </a:ln>
        </p:spPr>
        <p:txBody>
          <a:bodyPr wrap="none"/>
          <a:lstStyle/>
          <a:p>
            <a:endParaRPr lang="en-US"/>
          </a:p>
        </p:txBody>
      </p:sp>
      <p:sp>
        <p:nvSpPr>
          <p:cNvPr id="53253" name="Line 13"/>
          <p:cNvSpPr>
            <a:spLocks noChangeShapeType="1"/>
          </p:cNvSpPr>
          <p:nvPr/>
        </p:nvSpPr>
        <p:spPr bwMode="auto">
          <a:xfrm>
            <a:off x="1639889" y="9510184"/>
            <a:ext cx="1558925" cy="0"/>
          </a:xfrm>
          <a:prstGeom prst="line">
            <a:avLst/>
          </a:prstGeom>
          <a:noFill/>
          <a:ln w="9525">
            <a:noFill/>
            <a:round/>
            <a:headEnd/>
            <a:tailEnd/>
          </a:ln>
        </p:spPr>
        <p:txBody>
          <a:bodyPr wrap="none"/>
          <a:lstStyle/>
          <a:p>
            <a:endParaRPr lang="en-US"/>
          </a:p>
        </p:txBody>
      </p:sp>
      <p:sp>
        <p:nvSpPr>
          <p:cNvPr id="53254" name="Line 15"/>
          <p:cNvSpPr>
            <a:spLocks noChangeShapeType="1"/>
          </p:cNvSpPr>
          <p:nvPr/>
        </p:nvSpPr>
        <p:spPr bwMode="auto">
          <a:xfrm>
            <a:off x="3198814" y="9510184"/>
            <a:ext cx="1558925" cy="0"/>
          </a:xfrm>
          <a:prstGeom prst="line">
            <a:avLst/>
          </a:prstGeom>
          <a:noFill/>
          <a:ln w="9525">
            <a:noFill/>
            <a:round/>
            <a:headEnd/>
            <a:tailEnd/>
          </a:ln>
        </p:spPr>
        <p:txBody>
          <a:bodyPr wrap="none"/>
          <a:lstStyle/>
          <a:p>
            <a:endParaRPr lang="en-US"/>
          </a:p>
        </p:txBody>
      </p:sp>
      <p:sp>
        <p:nvSpPr>
          <p:cNvPr id="53255" name="Line 17"/>
          <p:cNvSpPr>
            <a:spLocks noChangeShapeType="1"/>
          </p:cNvSpPr>
          <p:nvPr/>
        </p:nvSpPr>
        <p:spPr bwMode="auto">
          <a:xfrm>
            <a:off x="4757739" y="9510184"/>
            <a:ext cx="1557337" cy="0"/>
          </a:xfrm>
          <a:prstGeom prst="line">
            <a:avLst/>
          </a:prstGeom>
          <a:noFill/>
          <a:ln w="9525">
            <a:noFill/>
            <a:round/>
            <a:headEnd/>
            <a:tailEnd/>
          </a:ln>
        </p:spPr>
        <p:txBody>
          <a:bodyPr wrap="none"/>
          <a:lstStyle/>
          <a:p>
            <a:endParaRPr lang="en-US"/>
          </a:p>
        </p:txBody>
      </p:sp>
      <p:sp>
        <p:nvSpPr>
          <p:cNvPr id="53256" name="Line 19"/>
          <p:cNvSpPr>
            <a:spLocks noChangeShapeType="1"/>
          </p:cNvSpPr>
          <p:nvPr/>
        </p:nvSpPr>
        <p:spPr bwMode="auto">
          <a:xfrm>
            <a:off x="6315076" y="9510184"/>
            <a:ext cx="1609725" cy="0"/>
          </a:xfrm>
          <a:prstGeom prst="line">
            <a:avLst/>
          </a:prstGeom>
          <a:noFill/>
          <a:ln w="9525">
            <a:noFill/>
            <a:round/>
            <a:headEnd/>
            <a:tailEnd/>
          </a:ln>
        </p:spPr>
        <p:txBody>
          <a:bodyPr wrap="none"/>
          <a:lstStyle/>
          <a:p>
            <a:endParaRPr lang="en-US"/>
          </a:p>
        </p:txBody>
      </p:sp>
      <p:sp>
        <p:nvSpPr>
          <p:cNvPr id="53262" name="Line 9"/>
          <p:cNvSpPr>
            <a:spLocks noChangeShapeType="1"/>
          </p:cNvSpPr>
          <p:nvPr/>
        </p:nvSpPr>
        <p:spPr bwMode="auto">
          <a:xfrm>
            <a:off x="152400" y="9510184"/>
            <a:ext cx="1487488" cy="0"/>
          </a:xfrm>
          <a:prstGeom prst="line">
            <a:avLst/>
          </a:prstGeom>
          <a:noFill/>
          <a:ln w="9525">
            <a:noFill/>
            <a:round/>
            <a:headEnd/>
            <a:tailEnd/>
          </a:ln>
        </p:spPr>
        <p:txBody>
          <a:bodyPr wrap="none"/>
          <a:lstStyle/>
          <a:p>
            <a:endParaRPr lang="en-US"/>
          </a:p>
        </p:txBody>
      </p:sp>
      <p:sp>
        <p:nvSpPr>
          <p:cNvPr id="53263" name="Line 10"/>
          <p:cNvSpPr>
            <a:spLocks noChangeShapeType="1"/>
          </p:cNvSpPr>
          <p:nvPr/>
        </p:nvSpPr>
        <p:spPr bwMode="auto">
          <a:xfrm>
            <a:off x="152400" y="1505779"/>
            <a:ext cx="0" cy="8004405"/>
          </a:xfrm>
          <a:prstGeom prst="line">
            <a:avLst/>
          </a:prstGeom>
          <a:noFill/>
          <a:ln w="9525">
            <a:noFill/>
            <a:round/>
            <a:headEnd/>
            <a:tailEnd/>
          </a:ln>
        </p:spPr>
        <p:txBody>
          <a:bodyPr wrap="none"/>
          <a:lstStyle/>
          <a:p>
            <a:endParaRPr lang="en-US"/>
          </a:p>
        </p:txBody>
      </p:sp>
      <p:sp>
        <p:nvSpPr>
          <p:cNvPr id="53264" name="Line 11"/>
          <p:cNvSpPr>
            <a:spLocks noChangeShapeType="1"/>
          </p:cNvSpPr>
          <p:nvPr/>
        </p:nvSpPr>
        <p:spPr bwMode="auto">
          <a:xfrm>
            <a:off x="7924800" y="1505779"/>
            <a:ext cx="0" cy="8004405"/>
          </a:xfrm>
          <a:prstGeom prst="line">
            <a:avLst/>
          </a:prstGeom>
          <a:noFill/>
          <a:ln w="9525">
            <a:noFill/>
            <a:round/>
            <a:headEnd/>
            <a:tailEnd/>
          </a:ln>
        </p:spPr>
        <p:txBody>
          <a:bodyPr wrap="none"/>
          <a:lstStyle/>
          <a:p>
            <a:endParaRPr lang="en-US"/>
          </a:p>
        </p:txBody>
      </p:sp>
      <p:sp>
        <p:nvSpPr>
          <p:cNvPr id="53265" name="Line 13"/>
          <p:cNvSpPr>
            <a:spLocks noChangeShapeType="1"/>
          </p:cNvSpPr>
          <p:nvPr/>
        </p:nvSpPr>
        <p:spPr bwMode="auto">
          <a:xfrm>
            <a:off x="1639889" y="9510184"/>
            <a:ext cx="1558925" cy="0"/>
          </a:xfrm>
          <a:prstGeom prst="line">
            <a:avLst/>
          </a:prstGeom>
          <a:noFill/>
          <a:ln w="9525">
            <a:noFill/>
            <a:round/>
            <a:headEnd/>
            <a:tailEnd/>
          </a:ln>
        </p:spPr>
        <p:txBody>
          <a:bodyPr wrap="none"/>
          <a:lstStyle/>
          <a:p>
            <a:endParaRPr lang="en-US"/>
          </a:p>
        </p:txBody>
      </p:sp>
      <p:sp>
        <p:nvSpPr>
          <p:cNvPr id="53266" name="Line 15"/>
          <p:cNvSpPr>
            <a:spLocks noChangeShapeType="1"/>
          </p:cNvSpPr>
          <p:nvPr/>
        </p:nvSpPr>
        <p:spPr bwMode="auto">
          <a:xfrm>
            <a:off x="3198814" y="9510184"/>
            <a:ext cx="1558925" cy="0"/>
          </a:xfrm>
          <a:prstGeom prst="line">
            <a:avLst/>
          </a:prstGeom>
          <a:noFill/>
          <a:ln w="9525">
            <a:noFill/>
            <a:round/>
            <a:headEnd/>
            <a:tailEnd/>
          </a:ln>
        </p:spPr>
        <p:txBody>
          <a:bodyPr wrap="none"/>
          <a:lstStyle/>
          <a:p>
            <a:endParaRPr lang="en-US"/>
          </a:p>
        </p:txBody>
      </p:sp>
      <p:sp>
        <p:nvSpPr>
          <p:cNvPr id="53267" name="Line 17"/>
          <p:cNvSpPr>
            <a:spLocks noChangeShapeType="1"/>
          </p:cNvSpPr>
          <p:nvPr/>
        </p:nvSpPr>
        <p:spPr bwMode="auto">
          <a:xfrm>
            <a:off x="4757739" y="9510184"/>
            <a:ext cx="1557337" cy="0"/>
          </a:xfrm>
          <a:prstGeom prst="line">
            <a:avLst/>
          </a:prstGeom>
          <a:noFill/>
          <a:ln w="9525">
            <a:noFill/>
            <a:round/>
            <a:headEnd/>
            <a:tailEnd/>
          </a:ln>
        </p:spPr>
        <p:txBody>
          <a:bodyPr wrap="none"/>
          <a:lstStyle/>
          <a:p>
            <a:endParaRPr lang="en-US"/>
          </a:p>
        </p:txBody>
      </p:sp>
      <p:sp>
        <p:nvSpPr>
          <p:cNvPr id="53268" name="Line 19"/>
          <p:cNvSpPr>
            <a:spLocks noChangeShapeType="1"/>
          </p:cNvSpPr>
          <p:nvPr/>
        </p:nvSpPr>
        <p:spPr bwMode="auto">
          <a:xfrm>
            <a:off x="6315076" y="9510184"/>
            <a:ext cx="1609725" cy="0"/>
          </a:xfrm>
          <a:prstGeom prst="line">
            <a:avLst/>
          </a:prstGeom>
          <a:noFill/>
          <a:ln w="9525">
            <a:noFill/>
            <a:round/>
            <a:headEnd/>
            <a:tailEnd/>
          </a:ln>
        </p:spPr>
        <p:txBody>
          <a:bodyPr wrap="none"/>
          <a:lstStyle/>
          <a:p>
            <a:endParaRPr lang="en-US"/>
          </a:p>
        </p:txBody>
      </p:sp>
      <p:sp>
        <p:nvSpPr>
          <p:cNvPr id="34" name="Text Box 7"/>
          <p:cNvSpPr txBox="1">
            <a:spLocks noChangeArrowheads="1"/>
          </p:cNvSpPr>
          <p:nvPr/>
        </p:nvSpPr>
        <p:spPr bwMode="auto">
          <a:xfrm>
            <a:off x="1127125" y="5347828"/>
            <a:ext cx="184150" cy="381397"/>
          </a:xfrm>
          <a:prstGeom prst="rect">
            <a:avLst/>
          </a:prstGeom>
          <a:noFill/>
          <a:ln w="9525">
            <a:noFill/>
            <a:miter lim="800000"/>
            <a:headEnd/>
            <a:tailEnd/>
          </a:ln>
        </p:spPr>
        <p:txBody>
          <a:bodyPr wrap="none">
            <a:spAutoFit/>
          </a:bodyPr>
          <a:lstStyle/>
          <a:p>
            <a:endParaRPr lang="en-US" altLang="en-US" sz="1800">
              <a:latin typeface="Arial" charset="0"/>
            </a:endParaRPr>
          </a:p>
        </p:txBody>
      </p:sp>
      <p:sp>
        <p:nvSpPr>
          <p:cNvPr id="35" name="Rectangle 6"/>
          <p:cNvSpPr txBox="1">
            <a:spLocks noGrp="1" noChangeArrowheads="1"/>
          </p:cNvSpPr>
          <p:nvPr/>
        </p:nvSpPr>
        <p:spPr bwMode="auto">
          <a:xfrm>
            <a:off x="6553200" y="6495324"/>
            <a:ext cx="2133600" cy="495322"/>
          </a:xfrm>
          <a:prstGeom prst="rect">
            <a:avLst/>
          </a:prstGeom>
          <a:noFill/>
          <a:ln w="9525">
            <a:noFill/>
            <a:miter lim="800000"/>
            <a:headEnd/>
            <a:tailEnd/>
          </a:ln>
        </p:spPr>
        <p:txBody>
          <a:bodyPr/>
          <a:lstStyle/>
          <a:p>
            <a:pPr algn="r"/>
            <a:r>
              <a:rPr lang="en-GB" altLang="en-US" sz="1400" dirty="0"/>
              <a:t>7</a:t>
            </a:r>
          </a:p>
        </p:txBody>
      </p:sp>
      <p:sp>
        <p:nvSpPr>
          <p:cNvPr id="36" name="Text Box 2"/>
          <p:cNvSpPr txBox="1">
            <a:spLocks noChangeArrowheads="1"/>
          </p:cNvSpPr>
          <p:nvPr/>
        </p:nvSpPr>
        <p:spPr bwMode="auto">
          <a:xfrm>
            <a:off x="152400" y="208035"/>
            <a:ext cx="6572440" cy="892552"/>
          </a:xfrm>
          <a:prstGeom prst="rect">
            <a:avLst/>
          </a:prstGeom>
          <a:noFill/>
          <a:ln w="9525">
            <a:noFill/>
            <a:miter lim="800000"/>
            <a:headEnd/>
            <a:tailEnd/>
          </a:ln>
        </p:spPr>
        <p:txBody>
          <a:bodyPr wrap="none">
            <a:spAutoFit/>
          </a:bodyPr>
          <a:lstStyle/>
          <a:p>
            <a:r>
              <a:rPr lang="en-GB" altLang="ja-JP" sz="3200" dirty="0">
                <a:ea typeface="ＭＳ Ｐゴシック" pitchFamily="34" charset="-128"/>
              </a:rPr>
              <a:t>Chart 7 - </a:t>
            </a:r>
            <a:r>
              <a:rPr lang="en-GB" altLang="en-US" sz="3200" dirty="0">
                <a:solidFill>
                  <a:srgbClr val="CC0000"/>
                </a:solidFill>
              </a:rPr>
              <a:t>Regular Budget Cash Position</a:t>
            </a:r>
            <a:br>
              <a:rPr lang="en-GB" altLang="en-US" sz="3600" dirty="0">
                <a:solidFill>
                  <a:srgbClr val="CC0000"/>
                </a:solidFill>
              </a:rPr>
            </a:br>
            <a:r>
              <a:rPr lang="en-GB" altLang="en-US" sz="2000" dirty="0"/>
              <a:t>Actual (US$ millions)</a:t>
            </a:r>
          </a:p>
        </p:txBody>
      </p:sp>
      <p:sp>
        <p:nvSpPr>
          <p:cNvPr id="37" name="Text Box 7"/>
          <p:cNvSpPr txBox="1">
            <a:spLocks noChangeArrowheads="1"/>
          </p:cNvSpPr>
          <p:nvPr/>
        </p:nvSpPr>
        <p:spPr bwMode="auto">
          <a:xfrm>
            <a:off x="1127125" y="5347828"/>
            <a:ext cx="184150" cy="381397"/>
          </a:xfrm>
          <a:prstGeom prst="rect">
            <a:avLst/>
          </a:prstGeom>
          <a:noFill/>
          <a:ln w="9525">
            <a:noFill/>
            <a:miter lim="800000"/>
            <a:headEnd/>
            <a:tailEnd/>
          </a:ln>
        </p:spPr>
        <p:txBody>
          <a:bodyPr wrap="none">
            <a:spAutoFit/>
          </a:bodyPr>
          <a:lstStyle/>
          <a:p>
            <a:endParaRPr lang="en-US" altLang="en-US" sz="1800">
              <a:latin typeface="Arial" charset="0"/>
            </a:endParaRPr>
          </a:p>
        </p:txBody>
      </p:sp>
      <p:pic>
        <p:nvPicPr>
          <p:cNvPr id="38" name="Picture 4"/>
          <p:cNvPicPr>
            <a:picLocks noChangeAspect="1" noChangeArrowheads="1"/>
          </p:cNvPicPr>
          <p:nvPr/>
        </p:nvPicPr>
        <p:blipFill>
          <a:blip r:embed="rId2"/>
          <a:srcRect/>
          <a:stretch>
            <a:fillRect/>
          </a:stretch>
        </p:blipFill>
        <p:spPr bwMode="auto">
          <a:xfrm>
            <a:off x="7772400" y="396258"/>
            <a:ext cx="1066800" cy="998900"/>
          </a:xfrm>
          <a:prstGeom prst="rect">
            <a:avLst/>
          </a:prstGeom>
          <a:noFill/>
          <a:ln w="9525">
            <a:noFill/>
            <a:miter lim="800000"/>
            <a:headEnd/>
            <a:tailEnd/>
          </a:ln>
        </p:spPr>
      </p:pic>
      <p:sp>
        <p:nvSpPr>
          <p:cNvPr id="39" name="Rectangle 48"/>
          <p:cNvSpPr>
            <a:spLocks/>
          </p:cNvSpPr>
          <p:nvPr/>
        </p:nvSpPr>
        <p:spPr bwMode="auto">
          <a:xfrm>
            <a:off x="7543800" y="209687"/>
            <a:ext cx="76200" cy="6764448"/>
          </a:xfrm>
          <a:prstGeom prst="rect">
            <a:avLst/>
          </a:prstGeom>
          <a:solidFill>
            <a:srgbClr val="C00000"/>
          </a:solidFill>
          <a:ln w="9525">
            <a:noFill/>
            <a:miter lim="800000"/>
            <a:headEnd/>
            <a:tailEnd/>
          </a:ln>
        </p:spPr>
        <p:txBody>
          <a:bodyPr lIns="182880" rIns="182880" anchor="ctr"/>
          <a:lstStyle/>
          <a:p>
            <a:pPr>
              <a:spcAft>
                <a:spcPts val="1000"/>
              </a:spcAft>
            </a:pPr>
            <a:endParaRPr lang="en-US" altLang="ja-JP" sz="800" i="1">
              <a:solidFill>
                <a:srgbClr val="FFFFFF"/>
              </a:solidFill>
              <a:latin typeface="Cambria" pitchFamily="18" charset="0"/>
              <a:ea typeface="SimSun" pitchFamily="2" charset="-122"/>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p:txBody>
      </p:sp>
      <p:sp>
        <p:nvSpPr>
          <p:cNvPr id="40" name="Line 8"/>
          <p:cNvSpPr>
            <a:spLocks noChangeShapeType="1"/>
          </p:cNvSpPr>
          <p:nvPr/>
        </p:nvSpPr>
        <p:spPr bwMode="auto">
          <a:xfrm>
            <a:off x="3581400" y="5230601"/>
            <a:ext cx="1487488" cy="0"/>
          </a:xfrm>
          <a:prstGeom prst="line">
            <a:avLst/>
          </a:prstGeom>
          <a:noFill/>
          <a:ln w="9525">
            <a:noFill/>
            <a:round/>
            <a:headEnd/>
            <a:tailEnd/>
          </a:ln>
        </p:spPr>
        <p:txBody>
          <a:bodyPr wrap="none"/>
          <a:lstStyle/>
          <a:p>
            <a:endParaRPr lang="en-US"/>
          </a:p>
        </p:txBody>
      </p:sp>
      <p:sp>
        <p:nvSpPr>
          <p:cNvPr id="41" name="Text Box 6"/>
          <p:cNvSpPr txBox="1">
            <a:spLocks noChangeArrowheads="1"/>
          </p:cNvSpPr>
          <p:nvPr/>
        </p:nvSpPr>
        <p:spPr bwMode="auto">
          <a:xfrm>
            <a:off x="7702550" y="1426528"/>
            <a:ext cx="1441450" cy="475509"/>
          </a:xfrm>
          <a:prstGeom prst="rect">
            <a:avLst/>
          </a:prstGeom>
          <a:noFill/>
          <a:ln w="9525">
            <a:noFill/>
            <a:miter lim="800000"/>
            <a:headEnd/>
            <a:tailEnd/>
          </a:ln>
        </p:spPr>
        <p:txBody>
          <a:bodyPr wrap="none">
            <a:spAutoFit/>
          </a:bodyPr>
          <a:lstStyle/>
          <a:p>
            <a:r>
              <a:rPr lang="en-US" altLang="zh-CN" sz="1200" b="1" i="1">
                <a:solidFill>
                  <a:srgbClr val="336699"/>
                </a:solidFill>
                <a:ea typeface="SimSun" pitchFamily="2" charset="-122"/>
              </a:rPr>
              <a:t>The United Nations </a:t>
            </a:r>
            <a:br>
              <a:rPr lang="en-US" altLang="zh-CN" sz="1200" b="1" i="1">
                <a:solidFill>
                  <a:srgbClr val="336699"/>
                </a:solidFill>
                <a:ea typeface="SimSun" pitchFamily="2" charset="-122"/>
              </a:rPr>
            </a:br>
            <a:r>
              <a:rPr lang="en-US" altLang="zh-CN" sz="1200" b="1" i="1">
                <a:solidFill>
                  <a:srgbClr val="336699"/>
                </a:solidFill>
                <a:ea typeface="SimSun" pitchFamily="2" charset="-122"/>
              </a:rPr>
              <a:t>Financial Situation</a:t>
            </a:r>
            <a:endParaRPr lang="en-GB" altLang="en-US" sz="1200" b="1" i="1">
              <a:solidFill>
                <a:srgbClr val="336699"/>
              </a:solidFill>
            </a:endParaRPr>
          </a:p>
        </p:txBody>
      </p:sp>
      <p:grpSp>
        <p:nvGrpSpPr>
          <p:cNvPr id="42" name="Group 117"/>
          <p:cNvGrpSpPr>
            <a:grpSpLocks/>
          </p:cNvGrpSpPr>
          <p:nvPr/>
        </p:nvGrpSpPr>
        <p:grpSpPr bwMode="auto">
          <a:xfrm>
            <a:off x="7712076" y="2139793"/>
            <a:ext cx="1162050" cy="630711"/>
            <a:chOff x="4824" y="1327"/>
            <a:chExt cx="732" cy="382"/>
          </a:xfrm>
        </p:grpSpPr>
        <p:grpSp>
          <p:nvGrpSpPr>
            <p:cNvPr id="43" name="Group 118"/>
            <p:cNvGrpSpPr>
              <a:grpSpLocks/>
            </p:cNvGrpSpPr>
            <p:nvPr/>
          </p:nvGrpSpPr>
          <p:grpSpPr bwMode="auto">
            <a:xfrm>
              <a:off x="4830" y="1327"/>
              <a:ext cx="726" cy="382"/>
              <a:chOff x="4830" y="1327"/>
              <a:chExt cx="726" cy="382"/>
            </a:xfrm>
          </p:grpSpPr>
          <p:sp>
            <p:nvSpPr>
              <p:cNvPr id="45" name="Text Box 119"/>
              <p:cNvSpPr txBox="1">
                <a:spLocks noChangeArrowheads="1"/>
              </p:cNvSpPr>
              <p:nvPr/>
            </p:nvSpPr>
            <p:spPr bwMode="auto">
              <a:xfrm>
                <a:off x="4830" y="1327"/>
                <a:ext cx="726" cy="173"/>
              </a:xfrm>
              <a:prstGeom prst="rect">
                <a:avLst/>
              </a:prstGeom>
              <a:noFill/>
              <a:ln w="9525">
                <a:noFill/>
                <a:miter lim="800000"/>
                <a:headEnd/>
                <a:tailEnd/>
              </a:ln>
            </p:spPr>
            <p:txBody>
              <a:bodyPr wrap="none">
                <a:spAutoFit/>
              </a:bodyPr>
              <a:lstStyle/>
              <a:p>
                <a:r>
                  <a:rPr lang="en-US" altLang="en-US" sz="1200" b="1">
                    <a:solidFill>
                      <a:srgbClr val="CC0000"/>
                    </a:solidFill>
                  </a:rPr>
                  <a:t>Regular budget</a:t>
                </a:r>
              </a:p>
            </p:txBody>
          </p:sp>
          <p:sp>
            <p:nvSpPr>
              <p:cNvPr id="46" name="Text Box 120"/>
              <p:cNvSpPr txBox="1">
                <a:spLocks noChangeArrowheads="1"/>
              </p:cNvSpPr>
              <p:nvPr/>
            </p:nvSpPr>
            <p:spPr bwMode="auto">
              <a:xfrm>
                <a:off x="4830" y="1429"/>
                <a:ext cx="666" cy="173"/>
              </a:xfrm>
              <a:prstGeom prst="rect">
                <a:avLst/>
              </a:prstGeom>
              <a:noFill/>
              <a:ln w="9525">
                <a:noFill/>
                <a:miter lim="800000"/>
                <a:headEnd/>
                <a:tailEnd/>
              </a:ln>
            </p:spPr>
            <p:txBody>
              <a:bodyPr wrap="none">
                <a:spAutoFit/>
              </a:bodyPr>
              <a:lstStyle/>
              <a:p>
                <a:r>
                  <a:rPr lang="en-US" altLang="en-US" sz="1200" b="1">
                    <a:solidFill>
                      <a:srgbClr val="B2B2B2"/>
                    </a:solidFill>
                  </a:rPr>
                  <a:t>Peacekeeping</a:t>
                </a:r>
              </a:p>
            </p:txBody>
          </p:sp>
          <p:sp>
            <p:nvSpPr>
              <p:cNvPr id="47" name="Text Box 121"/>
              <p:cNvSpPr txBox="1">
                <a:spLocks noChangeArrowheads="1"/>
              </p:cNvSpPr>
              <p:nvPr/>
            </p:nvSpPr>
            <p:spPr bwMode="auto">
              <a:xfrm>
                <a:off x="4830" y="1536"/>
                <a:ext cx="487" cy="173"/>
              </a:xfrm>
              <a:prstGeom prst="rect">
                <a:avLst/>
              </a:prstGeom>
              <a:noFill/>
              <a:ln w="9525">
                <a:noFill/>
                <a:miter lim="800000"/>
                <a:headEnd/>
                <a:tailEnd/>
              </a:ln>
            </p:spPr>
            <p:txBody>
              <a:bodyPr wrap="none">
                <a:spAutoFit/>
              </a:bodyPr>
              <a:lstStyle/>
              <a:p>
                <a:r>
                  <a:rPr lang="en-US" altLang="en-US" sz="1200" b="1">
                    <a:solidFill>
                      <a:srgbClr val="B2B2B2"/>
                    </a:solidFill>
                  </a:rPr>
                  <a:t>Tribunals</a:t>
                </a:r>
              </a:p>
            </p:txBody>
          </p:sp>
        </p:grpSp>
        <p:sp>
          <p:nvSpPr>
            <p:cNvPr id="44" name="Rectangle 123"/>
            <p:cNvSpPr>
              <a:spLocks noChangeArrowheads="1"/>
            </p:cNvSpPr>
            <p:nvPr/>
          </p:nvSpPr>
          <p:spPr bwMode="auto">
            <a:xfrm flipH="1">
              <a:off x="4824" y="1392"/>
              <a:ext cx="48" cy="48"/>
            </a:xfrm>
            <a:prstGeom prst="rect">
              <a:avLst/>
            </a:prstGeom>
            <a:solidFill>
              <a:srgbClr val="CC0000"/>
            </a:solidFill>
            <a:ln w="9525">
              <a:solidFill>
                <a:srgbClr val="CC0000"/>
              </a:solidFill>
              <a:miter lim="800000"/>
              <a:headEnd/>
              <a:tailEnd/>
            </a:ln>
          </p:spPr>
          <p:txBody>
            <a:bodyPr wrap="none" anchor="ctr"/>
            <a:lstStyle/>
            <a:p>
              <a:endParaRPr lang="en-US" altLang="en-US" sz="1800"/>
            </a:p>
          </p:txBody>
        </p:sp>
      </p:grpSp>
      <p:graphicFrame>
        <p:nvGraphicFramePr>
          <p:cNvPr id="33" name="Group 278"/>
          <p:cNvGraphicFramePr>
            <a:graphicFrameLocks noGrp="1"/>
          </p:cNvGraphicFramePr>
          <p:nvPr>
            <p:extLst>
              <p:ext uri="{D42A27DB-BD31-4B8C-83A1-F6EECF244321}">
                <p14:modId xmlns:p14="http://schemas.microsoft.com/office/powerpoint/2010/main" val="2673204583"/>
              </p:ext>
            </p:extLst>
          </p:nvPr>
        </p:nvGraphicFramePr>
        <p:xfrm>
          <a:off x="1014416" y="2118356"/>
          <a:ext cx="6224584" cy="3354889"/>
        </p:xfrm>
        <a:graphic>
          <a:graphicData uri="http://schemas.openxmlformats.org/drawingml/2006/table">
            <a:tbl>
              <a:tblPr/>
              <a:tblGrid>
                <a:gridCol w="1995758">
                  <a:extLst>
                    <a:ext uri="{9D8B030D-6E8A-4147-A177-3AD203B41FA5}">
                      <a16:colId xmlns:a16="http://schemas.microsoft.com/office/drawing/2014/main" val="20000"/>
                    </a:ext>
                  </a:extLst>
                </a:gridCol>
                <a:gridCol w="1089304">
                  <a:extLst>
                    <a:ext uri="{9D8B030D-6E8A-4147-A177-3AD203B41FA5}">
                      <a16:colId xmlns:a16="http://schemas.microsoft.com/office/drawing/2014/main" val="20002"/>
                    </a:ext>
                  </a:extLst>
                </a:gridCol>
                <a:gridCol w="955658">
                  <a:extLst>
                    <a:ext uri="{9D8B030D-6E8A-4147-A177-3AD203B41FA5}">
                      <a16:colId xmlns:a16="http://schemas.microsoft.com/office/drawing/2014/main" val="20003"/>
                    </a:ext>
                  </a:extLst>
                </a:gridCol>
                <a:gridCol w="1091932">
                  <a:extLst>
                    <a:ext uri="{9D8B030D-6E8A-4147-A177-3AD203B41FA5}">
                      <a16:colId xmlns:a16="http://schemas.microsoft.com/office/drawing/2014/main" val="20004"/>
                    </a:ext>
                  </a:extLst>
                </a:gridCol>
                <a:gridCol w="1091932">
                  <a:extLst>
                    <a:ext uri="{9D8B030D-6E8A-4147-A177-3AD203B41FA5}">
                      <a16:colId xmlns:a16="http://schemas.microsoft.com/office/drawing/2014/main" val="20005"/>
                    </a:ext>
                  </a:extLst>
                </a:gridCol>
              </a:tblGrid>
              <a:tr h="751683">
                <a:tc>
                  <a:txBody>
                    <a:bodyPr/>
                    <a:lstStyle>
                      <a:lvl1pPr eaLnBrk="0" hangingPunct="0">
                        <a:spcBef>
                          <a:spcPct val="20000"/>
                        </a:spcBef>
                        <a:defRPr sz="2800">
                          <a:solidFill>
                            <a:schemeClr val="tx1"/>
                          </a:solidFill>
                          <a:latin typeface="Arial" charset="0"/>
                          <a:cs typeface="Arial" charset="0"/>
                        </a:defRPr>
                      </a:lvl1pPr>
                      <a:lvl2pPr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eaLnBrk="0" fontAlgn="base" hangingPunct="0">
                        <a:spcBef>
                          <a:spcPct val="20000"/>
                        </a:spcBef>
                        <a:spcAft>
                          <a:spcPct val="0"/>
                        </a:spcAft>
                        <a:defRPr>
                          <a:solidFill>
                            <a:schemeClr val="tx1"/>
                          </a:solidFill>
                          <a:latin typeface="Arial" charset="0"/>
                          <a:cs typeface="Arial" charset="0"/>
                        </a:defRPr>
                      </a:lvl6pPr>
                      <a:lvl7pPr eaLnBrk="0" fontAlgn="base" hangingPunct="0">
                        <a:spcBef>
                          <a:spcPct val="20000"/>
                        </a:spcBef>
                        <a:spcAft>
                          <a:spcPct val="0"/>
                        </a:spcAft>
                        <a:defRPr>
                          <a:solidFill>
                            <a:schemeClr val="tx1"/>
                          </a:solidFill>
                          <a:latin typeface="Arial" charset="0"/>
                          <a:cs typeface="Arial" charset="0"/>
                        </a:defRPr>
                      </a:lvl7pPr>
                      <a:lvl8pPr eaLnBrk="0" fontAlgn="base" hangingPunct="0">
                        <a:spcBef>
                          <a:spcPct val="20000"/>
                        </a:spcBef>
                        <a:spcAft>
                          <a:spcPct val="0"/>
                        </a:spcAft>
                        <a:defRPr>
                          <a:solidFill>
                            <a:schemeClr val="tx1"/>
                          </a:solidFill>
                          <a:latin typeface="Arial" charset="0"/>
                          <a:cs typeface="Arial" charset="0"/>
                        </a:defRPr>
                      </a:lvl8pPr>
                      <a:lvl9pPr eaLnBrk="0" fontAlgn="base" hangingPunct="0">
                        <a:spcBef>
                          <a:spcPct val="20000"/>
                        </a:spcBef>
                        <a:spcAft>
                          <a:spcPct val="0"/>
                        </a:spcAft>
                        <a:defRPr>
                          <a:solidFill>
                            <a:schemeClr val="tx1"/>
                          </a:solidFill>
                          <a:latin typeface="Arial" charset="0"/>
                          <a:cs typeface="Arial"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500" b="0" i="0" u="none" strike="noStrike" cap="none" normalizeH="0" baseline="0" dirty="0">
                        <a:ln>
                          <a:noFill/>
                        </a:ln>
                        <a:solidFill>
                          <a:schemeClr val="tx1"/>
                        </a:solidFill>
                        <a:effectLst/>
                        <a:latin typeface="Calibri" pitchFamily="34" charset="0"/>
                        <a:cs typeface="Arial" charset="0"/>
                      </a:endParaRPr>
                    </a:p>
                  </a:txBody>
                  <a:tcPr marT="45719" marB="45719" horzOverflow="overflow">
                    <a:lnL cap="flat">
                      <a:noFill/>
                    </a:lnL>
                    <a:lnR>
                      <a:noFill/>
                    </a:lnR>
                    <a:lnT w="28575" cap="flat" cmpd="sng" algn="ctr">
                      <a:solidFill>
                        <a:schemeClr val="bg2"/>
                      </a:solidFill>
                      <a:prstDash val="solid"/>
                      <a:round/>
                      <a:headEnd type="none" w="med" len="med"/>
                      <a:tailEnd type="none" w="med" len="med"/>
                    </a:lnT>
                    <a:lnB w="28575" cap="flat" cmpd="sng" algn="ctr">
                      <a:solidFill>
                        <a:schemeClr val="bg2"/>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eaLnBrk="0" fontAlgn="base" hangingPunct="0">
                        <a:spcBef>
                          <a:spcPct val="20000"/>
                        </a:spcBef>
                        <a:spcAft>
                          <a:spcPct val="0"/>
                        </a:spcAft>
                        <a:defRPr>
                          <a:solidFill>
                            <a:schemeClr val="tx1"/>
                          </a:solidFill>
                          <a:latin typeface="Arial" charset="0"/>
                          <a:cs typeface="Arial" charset="0"/>
                        </a:defRPr>
                      </a:lvl6pPr>
                      <a:lvl7pPr eaLnBrk="0" fontAlgn="base" hangingPunct="0">
                        <a:spcBef>
                          <a:spcPct val="20000"/>
                        </a:spcBef>
                        <a:spcAft>
                          <a:spcPct val="0"/>
                        </a:spcAft>
                        <a:defRPr>
                          <a:solidFill>
                            <a:schemeClr val="tx1"/>
                          </a:solidFill>
                          <a:latin typeface="Arial" charset="0"/>
                          <a:cs typeface="Arial" charset="0"/>
                        </a:defRPr>
                      </a:lvl7pPr>
                      <a:lvl8pPr eaLnBrk="0" fontAlgn="base" hangingPunct="0">
                        <a:spcBef>
                          <a:spcPct val="20000"/>
                        </a:spcBef>
                        <a:spcAft>
                          <a:spcPct val="0"/>
                        </a:spcAft>
                        <a:defRPr>
                          <a:solidFill>
                            <a:schemeClr val="tx1"/>
                          </a:solidFill>
                          <a:latin typeface="Arial" charset="0"/>
                          <a:cs typeface="Arial" charset="0"/>
                        </a:defRPr>
                      </a:lvl8pPr>
                      <a:lvl9pPr eaLnBrk="0" fontAlgn="base" hangingPunct="0">
                        <a:spcBef>
                          <a:spcPct val="20000"/>
                        </a:spcBef>
                        <a:spcAft>
                          <a:spcPct val="0"/>
                        </a:spcAft>
                        <a:defRPr>
                          <a:solidFill>
                            <a:schemeClr val="tx1"/>
                          </a:solidFill>
                          <a:latin typeface="Arial" charset="0"/>
                          <a:cs typeface="Arial" charset="0"/>
                        </a:defRPr>
                      </a:lvl9p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GB" altLang="en-US" sz="1500" b="1" i="0" u="none" strike="noStrike" cap="none" normalizeH="0" baseline="0" dirty="0">
                          <a:ln>
                            <a:noFill/>
                          </a:ln>
                          <a:solidFill>
                            <a:schemeClr val="tx1"/>
                          </a:solidFill>
                          <a:effectLst/>
                          <a:latin typeface="Calibri" pitchFamily="34" charset="0"/>
                          <a:cs typeface="Arial" charset="0"/>
                        </a:rPr>
                        <a:t>31 Dec 2016</a:t>
                      </a:r>
                    </a:p>
                  </a:txBody>
                  <a:tcPr marT="45719" marB="45719" horzOverflow="overflow">
                    <a:lnL>
                      <a:noFill/>
                    </a:lnL>
                    <a:lnR>
                      <a:noFill/>
                    </a:lnR>
                    <a:lnT w="28575" cap="flat" cmpd="sng" algn="ctr">
                      <a:solidFill>
                        <a:schemeClr val="bg2"/>
                      </a:solidFill>
                      <a:prstDash val="solid"/>
                      <a:round/>
                      <a:headEnd type="none" w="med" len="med"/>
                      <a:tailEnd type="none" w="med" len="med"/>
                    </a:lnT>
                    <a:lnB w="28575" cap="flat" cmpd="sng" algn="ctr">
                      <a:solidFill>
                        <a:schemeClr val="bg2"/>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eaLnBrk="0" fontAlgn="base" hangingPunct="0">
                        <a:spcBef>
                          <a:spcPct val="20000"/>
                        </a:spcBef>
                        <a:spcAft>
                          <a:spcPct val="0"/>
                        </a:spcAft>
                        <a:defRPr>
                          <a:solidFill>
                            <a:schemeClr val="tx1"/>
                          </a:solidFill>
                          <a:latin typeface="Arial" charset="0"/>
                          <a:cs typeface="Arial" charset="0"/>
                        </a:defRPr>
                      </a:lvl6pPr>
                      <a:lvl7pPr eaLnBrk="0" fontAlgn="base" hangingPunct="0">
                        <a:spcBef>
                          <a:spcPct val="20000"/>
                        </a:spcBef>
                        <a:spcAft>
                          <a:spcPct val="0"/>
                        </a:spcAft>
                        <a:defRPr>
                          <a:solidFill>
                            <a:schemeClr val="tx1"/>
                          </a:solidFill>
                          <a:latin typeface="Arial" charset="0"/>
                          <a:cs typeface="Arial" charset="0"/>
                        </a:defRPr>
                      </a:lvl7pPr>
                      <a:lvl8pPr eaLnBrk="0" fontAlgn="base" hangingPunct="0">
                        <a:spcBef>
                          <a:spcPct val="20000"/>
                        </a:spcBef>
                        <a:spcAft>
                          <a:spcPct val="0"/>
                        </a:spcAft>
                        <a:defRPr>
                          <a:solidFill>
                            <a:schemeClr val="tx1"/>
                          </a:solidFill>
                          <a:latin typeface="Arial" charset="0"/>
                          <a:cs typeface="Arial" charset="0"/>
                        </a:defRPr>
                      </a:lvl8pPr>
                      <a:lvl9pPr eaLnBrk="0" fontAlgn="base" hangingPunct="0">
                        <a:spcBef>
                          <a:spcPct val="20000"/>
                        </a:spcBef>
                        <a:spcAft>
                          <a:spcPct val="0"/>
                        </a:spcAft>
                        <a:defRPr>
                          <a:solidFill>
                            <a:schemeClr val="tx1"/>
                          </a:solidFill>
                          <a:latin typeface="Arial" charset="0"/>
                          <a:cs typeface="Arial" charset="0"/>
                        </a:defRPr>
                      </a:lvl9p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GB" altLang="en-US" sz="1500" b="1" i="0" u="none" strike="noStrike" cap="none" normalizeH="0" baseline="0" dirty="0">
                          <a:ln>
                            <a:noFill/>
                          </a:ln>
                          <a:solidFill>
                            <a:schemeClr val="tx1"/>
                          </a:solidFill>
                          <a:effectLst/>
                          <a:latin typeface="Calibri" pitchFamily="34" charset="0"/>
                          <a:cs typeface="Arial" charset="0"/>
                        </a:rPr>
                        <a:t>30 Apr 2017</a:t>
                      </a:r>
                    </a:p>
                  </a:txBody>
                  <a:tcPr marT="45719" marB="45719" horzOverflow="overflow">
                    <a:lnL>
                      <a:noFill/>
                    </a:lnL>
                    <a:lnR cap="flat">
                      <a:noFill/>
                    </a:lnR>
                    <a:lnT w="28575" cap="flat" cmpd="sng" algn="ctr">
                      <a:solidFill>
                        <a:schemeClr val="bg2"/>
                      </a:solidFill>
                      <a:prstDash val="solid"/>
                      <a:round/>
                      <a:headEnd type="none" w="med" len="med"/>
                      <a:tailEnd type="none" w="med" len="med"/>
                    </a:lnT>
                    <a:lnB w="28575" cap="flat" cmpd="sng" algn="ctr">
                      <a:solidFill>
                        <a:schemeClr val="bg2"/>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eaLnBrk="0" fontAlgn="base" hangingPunct="0">
                        <a:spcBef>
                          <a:spcPct val="20000"/>
                        </a:spcBef>
                        <a:spcAft>
                          <a:spcPct val="0"/>
                        </a:spcAft>
                        <a:defRPr>
                          <a:solidFill>
                            <a:schemeClr val="tx1"/>
                          </a:solidFill>
                          <a:latin typeface="Arial" charset="0"/>
                          <a:cs typeface="Arial" charset="0"/>
                        </a:defRPr>
                      </a:lvl6pPr>
                      <a:lvl7pPr eaLnBrk="0" fontAlgn="base" hangingPunct="0">
                        <a:spcBef>
                          <a:spcPct val="20000"/>
                        </a:spcBef>
                        <a:spcAft>
                          <a:spcPct val="0"/>
                        </a:spcAft>
                        <a:defRPr>
                          <a:solidFill>
                            <a:schemeClr val="tx1"/>
                          </a:solidFill>
                          <a:latin typeface="Arial" charset="0"/>
                          <a:cs typeface="Arial" charset="0"/>
                        </a:defRPr>
                      </a:lvl7pPr>
                      <a:lvl8pPr eaLnBrk="0" fontAlgn="base" hangingPunct="0">
                        <a:spcBef>
                          <a:spcPct val="20000"/>
                        </a:spcBef>
                        <a:spcAft>
                          <a:spcPct val="0"/>
                        </a:spcAft>
                        <a:defRPr>
                          <a:solidFill>
                            <a:schemeClr val="tx1"/>
                          </a:solidFill>
                          <a:latin typeface="Arial" charset="0"/>
                          <a:cs typeface="Arial" charset="0"/>
                        </a:defRPr>
                      </a:lvl8pPr>
                      <a:lvl9pPr eaLnBrk="0" fontAlgn="base" hangingPunct="0">
                        <a:spcBef>
                          <a:spcPct val="20000"/>
                        </a:spcBef>
                        <a:spcAft>
                          <a:spcPct val="0"/>
                        </a:spcAft>
                        <a:defRPr>
                          <a:solidFill>
                            <a:schemeClr val="tx1"/>
                          </a:solidFill>
                          <a:latin typeface="Arial" charset="0"/>
                          <a:cs typeface="Arial" charset="0"/>
                        </a:defRPr>
                      </a:lvl9p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GB" altLang="en-US" sz="1500" b="1" i="0" u="none" strike="noStrike" cap="none" normalizeH="0" baseline="0" dirty="0">
                          <a:ln>
                            <a:noFill/>
                          </a:ln>
                          <a:solidFill>
                            <a:schemeClr val="tx1"/>
                          </a:solidFill>
                          <a:effectLst/>
                          <a:latin typeface="Calibri" pitchFamily="34" charset="0"/>
                          <a:cs typeface="Arial" charset="0"/>
                        </a:rPr>
                        <a:t>31 Dec 2017</a:t>
                      </a:r>
                    </a:p>
                  </a:txBody>
                  <a:tcPr marT="45719" marB="45719" horzOverflow="overflow">
                    <a:lnL>
                      <a:noFill/>
                    </a:lnL>
                    <a:lnR cap="flat">
                      <a:noFill/>
                    </a:lnR>
                    <a:lnT w="28575" cap="flat" cmpd="sng" algn="ctr">
                      <a:solidFill>
                        <a:schemeClr val="bg2"/>
                      </a:solidFill>
                      <a:prstDash val="solid"/>
                      <a:round/>
                      <a:headEnd type="none" w="med" len="med"/>
                      <a:tailEnd type="none" w="med" len="med"/>
                    </a:lnT>
                    <a:lnB w="28575" cap="flat" cmpd="sng" algn="ctr">
                      <a:solidFill>
                        <a:schemeClr val="bg2"/>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eaLnBrk="0" fontAlgn="base" hangingPunct="0">
                        <a:spcBef>
                          <a:spcPct val="20000"/>
                        </a:spcBef>
                        <a:spcAft>
                          <a:spcPct val="0"/>
                        </a:spcAft>
                        <a:defRPr>
                          <a:solidFill>
                            <a:schemeClr val="tx1"/>
                          </a:solidFill>
                          <a:latin typeface="Arial" charset="0"/>
                          <a:cs typeface="Arial" charset="0"/>
                        </a:defRPr>
                      </a:lvl6pPr>
                      <a:lvl7pPr eaLnBrk="0" fontAlgn="base" hangingPunct="0">
                        <a:spcBef>
                          <a:spcPct val="20000"/>
                        </a:spcBef>
                        <a:spcAft>
                          <a:spcPct val="0"/>
                        </a:spcAft>
                        <a:defRPr>
                          <a:solidFill>
                            <a:schemeClr val="tx1"/>
                          </a:solidFill>
                          <a:latin typeface="Arial" charset="0"/>
                          <a:cs typeface="Arial" charset="0"/>
                        </a:defRPr>
                      </a:lvl7pPr>
                      <a:lvl8pPr eaLnBrk="0" fontAlgn="base" hangingPunct="0">
                        <a:spcBef>
                          <a:spcPct val="20000"/>
                        </a:spcBef>
                        <a:spcAft>
                          <a:spcPct val="0"/>
                        </a:spcAft>
                        <a:defRPr>
                          <a:solidFill>
                            <a:schemeClr val="tx1"/>
                          </a:solidFill>
                          <a:latin typeface="Arial" charset="0"/>
                          <a:cs typeface="Arial" charset="0"/>
                        </a:defRPr>
                      </a:lvl8pPr>
                      <a:lvl9pPr eaLnBrk="0" fontAlgn="base" hangingPunct="0">
                        <a:spcBef>
                          <a:spcPct val="20000"/>
                        </a:spcBef>
                        <a:spcAft>
                          <a:spcPct val="0"/>
                        </a:spcAft>
                        <a:defRPr>
                          <a:solidFill>
                            <a:schemeClr val="tx1"/>
                          </a:solidFill>
                          <a:latin typeface="Arial" charset="0"/>
                          <a:cs typeface="Arial" charset="0"/>
                        </a:defRPr>
                      </a:lvl9p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GB" altLang="en-US" sz="1500" b="1" i="0" u="none" strike="noStrike" cap="none" normalizeH="0" baseline="0" dirty="0">
                          <a:ln>
                            <a:noFill/>
                          </a:ln>
                          <a:solidFill>
                            <a:schemeClr val="tx1"/>
                          </a:solidFill>
                          <a:effectLst/>
                          <a:latin typeface="Calibri" pitchFamily="34" charset="0"/>
                          <a:cs typeface="Arial" charset="0"/>
                        </a:rPr>
                        <a:t>30 Apr 2018</a:t>
                      </a:r>
                    </a:p>
                  </a:txBody>
                  <a:tcPr marT="45719" marB="45719" horzOverflow="overflow">
                    <a:lnL>
                      <a:noFill/>
                    </a:lnL>
                    <a:lnR cap="flat">
                      <a:noFill/>
                    </a:lnR>
                    <a:lnT w="28575" cap="flat" cmpd="sng" algn="ctr">
                      <a:solidFill>
                        <a:schemeClr val="bg2"/>
                      </a:solidFill>
                      <a:prstDash val="solid"/>
                      <a:round/>
                      <a:headEnd type="none" w="med" len="med"/>
                      <a:tailEnd type="none" w="med" len="med"/>
                    </a:lnT>
                    <a:lnB w="28575" cap="flat" cmpd="sng" algn="ctr">
                      <a:solidFill>
                        <a:schemeClr val="bg2"/>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674482">
                <a:tc>
                  <a:txBody>
                    <a:bodyPr/>
                    <a:lstStyle>
                      <a:lvl1pPr eaLnBrk="0" hangingPunct="0">
                        <a:spcBef>
                          <a:spcPct val="20000"/>
                        </a:spcBef>
                        <a:defRPr sz="2800">
                          <a:solidFill>
                            <a:schemeClr val="tx1"/>
                          </a:solidFill>
                          <a:latin typeface="Arial" charset="0"/>
                          <a:cs typeface="Arial" charset="0"/>
                        </a:defRPr>
                      </a:lvl1pPr>
                      <a:lvl2pPr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eaLnBrk="0" fontAlgn="base" hangingPunct="0">
                        <a:spcBef>
                          <a:spcPct val="20000"/>
                        </a:spcBef>
                        <a:spcAft>
                          <a:spcPct val="0"/>
                        </a:spcAft>
                        <a:defRPr>
                          <a:solidFill>
                            <a:schemeClr val="tx1"/>
                          </a:solidFill>
                          <a:latin typeface="Arial" charset="0"/>
                          <a:cs typeface="Arial" charset="0"/>
                        </a:defRPr>
                      </a:lvl6pPr>
                      <a:lvl7pPr eaLnBrk="0" fontAlgn="base" hangingPunct="0">
                        <a:spcBef>
                          <a:spcPct val="20000"/>
                        </a:spcBef>
                        <a:spcAft>
                          <a:spcPct val="0"/>
                        </a:spcAft>
                        <a:defRPr>
                          <a:solidFill>
                            <a:schemeClr val="tx1"/>
                          </a:solidFill>
                          <a:latin typeface="Arial" charset="0"/>
                          <a:cs typeface="Arial" charset="0"/>
                        </a:defRPr>
                      </a:lvl7pPr>
                      <a:lvl8pPr eaLnBrk="0" fontAlgn="base" hangingPunct="0">
                        <a:spcBef>
                          <a:spcPct val="20000"/>
                        </a:spcBef>
                        <a:spcAft>
                          <a:spcPct val="0"/>
                        </a:spcAft>
                        <a:defRPr>
                          <a:solidFill>
                            <a:schemeClr val="tx1"/>
                          </a:solidFill>
                          <a:latin typeface="Arial" charset="0"/>
                          <a:cs typeface="Arial" charset="0"/>
                        </a:defRPr>
                      </a:lvl8pPr>
                      <a:lvl9pPr eaLnBrk="0" fontAlgn="base" hangingPunct="0">
                        <a:spcBef>
                          <a:spcPct val="20000"/>
                        </a:spcBef>
                        <a:spcAft>
                          <a:spcPct val="0"/>
                        </a:spcAft>
                        <a:defRPr>
                          <a:solidFill>
                            <a:schemeClr val="tx1"/>
                          </a:solidFill>
                          <a:latin typeface="Arial" charset="0"/>
                          <a:cs typeface="Arial"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GB" altLang="en-US" sz="1500" b="0" i="0" u="none" strike="noStrike" cap="none" normalizeH="0" baseline="0">
                          <a:ln>
                            <a:noFill/>
                          </a:ln>
                          <a:solidFill>
                            <a:schemeClr val="tx1"/>
                          </a:solidFill>
                          <a:effectLst/>
                          <a:latin typeface="Calibri" pitchFamily="34" charset="0"/>
                          <a:cs typeface="Arial" charset="0"/>
                        </a:rPr>
                        <a:t>Regular Budget</a:t>
                      </a:r>
                      <a:endParaRPr kumimoji="0" lang="en-GB" altLang="en-US" sz="1500" b="0" i="0" u="none" strike="noStrike" cap="none" normalizeH="0" baseline="0" dirty="0">
                        <a:ln>
                          <a:noFill/>
                        </a:ln>
                        <a:solidFill>
                          <a:schemeClr val="tx1"/>
                        </a:solidFill>
                        <a:effectLst/>
                        <a:latin typeface="Calibri" pitchFamily="34" charset="0"/>
                        <a:cs typeface="Arial" charset="0"/>
                      </a:endParaRPr>
                    </a:p>
                  </a:txBody>
                  <a:tcPr marT="45719" marB="45719" horzOverflow="overflow">
                    <a:lnL cap="flat">
                      <a:noFill/>
                    </a:lnL>
                    <a:lnR>
                      <a:noFill/>
                    </a:lnR>
                    <a:lnT w="28575" cap="flat" cmpd="sng" algn="ctr">
                      <a:solidFill>
                        <a:schemeClr val="bg2"/>
                      </a:solidFill>
                      <a:prstDash val="solid"/>
                      <a:round/>
                      <a:headEnd type="none" w="med" len="med"/>
                      <a:tailEnd type="none" w="med" len="med"/>
                    </a:lnT>
                    <a:lnB>
                      <a:noFill/>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eaLnBrk="0" fontAlgn="base" hangingPunct="0">
                        <a:spcBef>
                          <a:spcPct val="20000"/>
                        </a:spcBef>
                        <a:spcAft>
                          <a:spcPct val="0"/>
                        </a:spcAft>
                        <a:defRPr>
                          <a:solidFill>
                            <a:schemeClr val="tx1"/>
                          </a:solidFill>
                          <a:latin typeface="Arial" charset="0"/>
                          <a:cs typeface="Arial" charset="0"/>
                        </a:defRPr>
                      </a:lvl6pPr>
                      <a:lvl7pPr eaLnBrk="0" fontAlgn="base" hangingPunct="0">
                        <a:spcBef>
                          <a:spcPct val="20000"/>
                        </a:spcBef>
                        <a:spcAft>
                          <a:spcPct val="0"/>
                        </a:spcAft>
                        <a:defRPr>
                          <a:solidFill>
                            <a:schemeClr val="tx1"/>
                          </a:solidFill>
                          <a:latin typeface="Arial" charset="0"/>
                          <a:cs typeface="Arial" charset="0"/>
                        </a:defRPr>
                      </a:lvl7pPr>
                      <a:lvl8pPr eaLnBrk="0" fontAlgn="base" hangingPunct="0">
                        <a:spcBef>
                          <a:spcPct val="20000"/>
                        </a:spcBef>
                        <a:spcAft>
                          <a:spcPct val="0"/>
                        </a:spcAft>
                        <a:defRPr>
                          <a:solidFill>
                            <a:schemeClr val="tx1"/>
                          </a:solidFill>
                          <a:latin typeface="Arial" charset="0"/>
                          <a:cs typeface="Arial" charset="0"/>
                        </a:defRPr>
                      </a:lvl8pPr>
                      <a:lvl9pPr eaLnBrk="0" fontAlgn="base" hangingPunct="0">
                        <a:spcBef>
                          <a:spcPct val="20000"/>
                        </a:spcBef>
                        <a:spcAft>
                          <a:spcPct val="0"/>
                        </a:spcAft>
                        <a:defRPr>
                          <a:solidFill>
                            <a:schemeClr val="tx1"/>
                          </a:solidFill>
                          <a:latin typeface="Arial" charset="0"/>
                          <a:cs typeface="Arial" charset="0"/>
                        </a:defRPr>
                      </a:lvl9p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US" altLang="en-US" sz="1500" b="0" i="0" u="none" strike="noStrike" cap="none" normalizeH="0" baseline="0" dirty="0">
                          <a:ln>
                            <a:noFill/>
                          </a:ln>
                          <a:solidFill>
                            <a:srgbClr val="FF0000"/>
                          </a:solidFill>
                          <a:effectLst/>
                          <a:latin typeface="Calibri" pitchFamily="34" charset="0"/>
                          <a:cs typeface="Arial" charset="0"/>
                        </a:rPr>
                        <a:t>(123)</a:t>
                      </a:r>
                      <a:endParaRPr kumimoji="0" lang="en-GB" altLang="en-US" sz="1500" b="0" i="0" u="none" strike="noStrike" cap="none" normalizeH="0" baseline="0" dirty="0">
                        <a:ln>
                          <a:noFill/>
                        </a:ln>
                        <a:solidFill>
                          <a:srgbClr val="FF0000"/>
                        </a:solidFill>
                        <a:effectLst/>
                        <a:latin typeface="Calibri" pitchFamily="34" charset="0"/>
                        <a:cs typeface="Arial" charset="0"/>
                      </a:endParaRPr>
                    </a:p>
                  </a:txBody>
                  <a:tcPr marT="43959" marB="43959" horzOverflow="overflow">
                    <a:lnL>
                      <a:noFill/>
                    </a:lnL>
                    <a:lnR>
                      <a:noFill/>
                    </a:lnR>
                    <a:lnT w="28575" cap="flat" cmpd="sng" algn="ctr">
                      <a:solidFill>
                        <a:schemeClr val="bg2"/>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US" altLang="en-US" sz="1500" b="0" i="0" u="none" strike="noStrike" cap="none" normalizeH="0" baseline="0" dirty="0">
                          <a:ln>
                            <a:noFill/>
                          </a:ln>
                          <a:solidFill>
                            <a:schemeClr val="tx1"/>
                          </a:solidFill>
                          <a:effectLst/>
                          <a:latin typeface="Calibri" pitchFamily="34" charset="0"/>
                          <a:cs typeface="Arial" charset="0"/>
                        </a:rPr>
                        <a:t>632</a:t>
                      </a:r>
                      <a:endParaRPr kumimoji="0" lang="en-GB" altLang="en-US" sz="1500" b="0" i="0" u="none" strike="noStrike" cap="none" normalizeH="0" baseline="0" dirty="0">
                        <a:ln>
                          <a:noFill/>
                        </a:ln>
                        <a:solidFill>
                          <a:schemeClr val="tx1"/>
                        </a:solidFill>
                        <a:effectLst/>
                        <a:latin typeface="Calibri" pitchFamily="34" charset="0"/>
                        <a:cs typeface="Arial" charset="0"/>
                      </a:endParaRPr>
                    </a:p>
                  </a:txBody>
                  <a:tcPr marT="47548" marB="47548" horzOverflow="overflow">
                    <a:lnL>
                      <a:noFill/>
                    </a:lnL>
                    <a:lnR cap="flat">
                      <a:noFill/>
                    </a:lnR>
                    <a:lnT w="28575" cap="flat" cmpd="sng" algn="ctr">
                      <a:solidFill>
                        <a:schemeClr val="bg2"/>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GB" altLang="en-US" sz="1500" b="0" i="0" u="none" strike="noStrike" cap="none" normalizeH="0" baseline="0" dirty="0">
                          <a:ln>
                            <a:noFill/>
                          </a:ln>
                          <a:solidFill>
                            <a:srgbClr val="FF0000"/>
                          </a:solidFill>
                          <a:effectLst/>
                          <a:latin typeface="Calibri" pitchFamily="34" charset="0"/>
                          <a:cs typeface="Arial" charset="0"/>
                        </a:rPr>
                        <a:t>(278)</a:t>
                      </a:r>
                    </a:p>
                  </a:txBody>
                  <a:tcPr marT="43959" marB="43959" horzOverflow="overflow">
                    <a:lnL>
                      <a:noFill/>
                    </a:lnL>
                    <a:lnR cap="flat">
                      <a:noFill/>
                    </a:lnR>
                    <a:lnT w="28575" cap="flat" cmpd="sng" algn="ctr">
                      <a:solidFill>
                        <a:schemeClr val="bg2"/>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GB" altLang="en-US" sz="1500" b="0" i="0" u="none" strike="noStrike" cap="none" normalizeH="0" baseline="0" dirty="0">
                          <a:ln>
                            <a:noFill/>
                          </a:ln>
                          <a:solidFill>
                            <a:schemeClr val="tx1"/>
                          </a:solidFill>
                          <a:effectLst/>
                          <a:latin typeface="Calibri" pitchFamily="34" charset="0"/>
                          <a:cs typeface="Arial" charset="0"/>
                        </a:rPr>
                        <a:t>330</a:t>
                      </a:r>
                    </a:p>
                  </a:txBody>
                  <a:tcPr marT="47548" marB="47548" horzOverflow="overflow">
                    <a:lnL>
                      <a:noFill/>
                    </a:lnL>
                    <a:lnR cap="flat">
                      <a:noFill/>
                    </a:lnR>
                    <a:lnT w="28575" cap="flat" cmpd="sng" algn="ctr">
                      <a:solidFill>
                        <a:schemeClr val="bg2"/>
                      </a:solidFill>
                      <a:prstDash val="solid"/>
                      <a:round/>
                      <a:headEnd type="none" w="med" len="med"/>
                      <a:tailEnd type="none" w="med" len="med"/>
                    </a:lnT>
                    <a:lnB>
                      <a:noFill/>
                    </a:lnB>
                    <a:lnTlToBr>
                      <a:noFill/>
                    </a:lnTlToBr>
                    <a:lnBlToTr>
                      <a:noFill/>
                    </a:lnBlToTr>
                    <a:noFill/>
                  </a:tcPr>
                </a:tc>
                <a:extLst>
                  <a:ext uri="{0D108BD9-81ED-4DB2-BD59-A6C34878D82A}">
                    <a16:rowId xmlns:a16="http://schemas.microsoft.com/office/drawing/2014/main" val="10001"/>
                  </a:ext>
                </a:extLst>
              </a:tr>
              <a:tr h="674482">
                <a:tc>
                  <a:txBody>
                    <a:bodyPr/>
                    <a:lstStyle>
                      <a:lvl1pPr eaLnBrk="0" hangingPunct="0">
                        <a:spcBef>
                          <a:spcPct val="20000"/>
                        </a:spcBef>
                        <a:defRPr sz="2800">
                          <a:solidFill>
                            <a:schemeClr val="tx1"/>
                          </a:solidFill>
                          <a:latin typeface="Arial" charset="0"/>
                          <a:cs typeface="Arial" charset="0"/>
                        </a:defRPr>
                      </a:lvl1pPr>
                      <a:lvl2pPr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eaLnBrk="0" fontAlgn="base" hangingPunct="0">
                        <a:spcBef>
                          <a:spcPct val="20000"/>
                        </a:spcBef>
                        <a:spcAft>
                          <a:spcPct val="0"/>
                        </a:spcAft>
                        <a:defRPr>
                          <a:solidFill>
                            <a:schemeClr val="tx1"/>
                          </a:solidFill>
                          <a:latin typeface="Arial" charset="0"/>
                          <a:cs typeface="Arial" charset="0"/>
                        </a:defRPr>
                      </a:lvl6pPr>
                      <a:lvl7pPr eaLnBrk="0" fontAlgn="base" hangingPunct="0">
                        <a:spcBef>
                          <a:spcPct val="20000"/>
                        </a:spcBef>
                        <a:spcAft>
                          <a:spcPct val="0"/>
                        </a:spcAft>
                        <a:defRPr>
                          <a:solidFill>
                            <a:schemeClr val="tx1"/>
                          </a:solidFill>
                          <a:latin typeface="Arial" charset="0"/>
                          <a:cs typeface="Arial" charset="0"/>
                        </a:defRPr>
                      </a:lvl7pPr>
                      <a:lvl8pPr eaLnBrk="0" fontAlgn="base" hangingPunct="0">
                        <a:spcBef>
                          <a:spcPct val="20000"/>
                        </a:spcBef>
                        <a:spcAft>
                          <a:spcPct val="0"/>
                        </a:spcAft>
                        <a:defRPr>
                          <a:solidFill>
                            <a:schemeClr val="tx1"/>
                          </a:solidFill>
                          <a:latin typeface="Arial" charset="0"/>
                          <a:cs typeface="Arial" charset="0"/>
                        </a:defRPr>
                      </a:lvl8pPr>
                      <a:lvl9pPr eaLnBrk="0" fontAlgn="base" hangingPunct="0">
                        <a:spcBef>
                          <a:spcPct val="20000"/>
                        </a:spcBef>
                        <a:spcAft>
                          <a:spcPct val="0"/>
                        </a:spcAft>
                        <a:defRPr>
                          <a:solidFill>
                            <a:schemeClr val="tx1"/>
                          </a:solidFill>
                          <a:latin typeface="Arial" charset="0"/>
                          <a:cs typeface="Arial"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GB" altLang="en-US" sz="1500" b="0" i="0" u="none" strike="noStrike" cap="none" normalizeH="0" baseline="0">
                          <a:ln>
                            <a:noFill/>
                          </a:ln>
                          <a:solidFill>
                            <a:schemeClr val="tx1"/>
                          </a:solidFill>
                          <a:effectLst/>
                          <a:latin typeface="Calibri" pitchFamily="34" charset="0"/>
                          <a:cs typeface="Arial" charset="0"/>
                        </a:rPr>
                        <a:t>Working Capital Fund</a:t>
                      </a:r>
                      <a:endParaRPr kumimoji="0" lang="en-GB" altLang="en-US" sz="1500" b="0" i="0" u="none" strike="noStrike" cap="none" normalizeH="0" baseline="0" dirty="0">
                        <a:ln>
                          <a:noFill/>
                        </a:ln>
                        <a:solidFill>
                          <a:schemeClr val="tx1"/>
                        </a:solidFill>
                        <a:effectLst/>
                        <a:latin typeface="Calibri" pitchFamily="34" charset="0"/>
                        <a:cs typeface="Arial" charset="0"/>
                      </a:endParaRPr>
                    </a:p>
                  </a:txBody>
                  <a:tcPr marT="45719" marB="45719" horzOverflow="overflow">
                    <a:lnL cap="flat">
                      <a:noFill/>
                    </a:lnL>
                    <a:lnR>
                      <a:noFill/>
                    </a:lnR>
                    <a:lnT>
                      <a:noFill/>
                    </a:lnT>
                    <a:lnB>
                      <a:noFill/>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eaLnBrk="0" fontAlgn="base" hangingPunct="0">
                        <a:spcBef>
                          <a:spcPct val="20000"/>
                        </a:spcBef>
                        <a:spcAft>
                          <a:spcPct val="0"/>
                        </a:spcAft>
                        <a:defRPr>
                          <a:solidFill>
                            <a:schemeClr val="tx1"/>
                          </a:solidFill>
                          <a:latin typeface="Arial" charset="0"/>
                          <a:cs typeface="Arial" charset="0"/>
                        </a:defRPr>
                      </a:lvl6pPr>
                      <a:lvl7pPr eaLnBrk="0" fontAlgn="base" hangingPunct="0">
                        <a:spcBef>
                          <a:spcPct val="20000"/>
                        </a:spcBef>
                        <a:spcAft>
                          <a:spcPct val="0"/>
                        </a:spcAft>
                        <a:defRPr>
                          <a:solidFill>
                            <a:schemeClr val="tx1"/>
                          </a:solidFill>
                          <a:latin typeface="Arial" charset="0"/>
                          <a:cs typeface="Arial" charset="0"/>
                        </a:defRPr>
                      </a:lvl7pPr>
                      <a:lvl8pPr eaLnBrk="0" fontAlgn="base" hangingPunct="0">
                        <a:spcBef>
                          <a:spcPct val="20000"/>
                        </a:spcBef>
                        <a:spcAft>
                          <a:spcPct val="0"/>
                        </a:spcAft>
                        <a:defRPr>
                          <a:solidFill>
                            <a:schemeClr val="tx1"/>
                          </a:solidFill>
                          <a:latin typeface="Arial" charset="0"/>
                          <a:cs typeface="Arial" charset="0"/>
                        </a:defRPr>
                      </a:lvl8pPr>
                      <a:lvl9pPr eaLnBrk="0" fontAlgn="base" hangingPunct="0">
                        <a:spcBef>
                          <a:spcPct val="20000"/>
                        </a:spcBef>
                        <a:spcAft>
                          <a:spcPct val="0"/>
                        </a:spcAft>
                        <a:defRPr>
                          <a:solidFill>
                            <a:schemeClr val="tx1"/>
                          </a:solidFill>
                          <a:latin typeface="Arial" charset="0"/>
                          <a:cs typeface="Arial" charset="0"/>
                        </a:defRPr>
                      </a:lvl9p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US" altLang="en-US" sz="1500" b="0" i="0" u="none" strike="noStrike" cap="none" normalizeH="0" baseline="0" dirty="0">
                          <a:ln>
                            <a:noFill/>
                          </a:ln>
                          <a:solidFill>
                            <a:schemeClr val="tx1"/>
                          </a:solidFill>
                          <a:effectLst/>
                          <a:latin typeface="Calibri" pitchFamily="34" charset="0"/>
                          <a:cs typeface="Arial" charset="0"/>
                        </a:rPr>
                        <a:t>150</a:t>
                      </a:r>
                      <a:endParaRPr kumimoji="0" lang="en-GB" altLang="en-US" sz="1500" b="0" i="0" u="none" strike="noStrike" cap="none" normalizeH="0" baseline="0" dirty="0">
                        <a:ln>
                          <a:noFill/>
                        </a:ln>
                        <a:solidFill>
                          <a:schemeClr val="tx1"/>
                        </a:solidFill>
                        <a:effectLst/>
                        <a:latin typeface="Calibri" pitchFamily="34" charset="0"/>
                        <a:cs typeface="Arial" charset="0"/>
                      </a:endParaRPr>
                    </a:p>
                  </a:txBody>
                  <a:tcPr marT="43959" marB="43959" horzOverflow="overflow">
                    <a:lnL>
                      <a:noFill/>
                    </a:lnL>
                    <a:lnR>
                      <a:noFill/>
                    </a:lnR>
                    <a:lnT>
                      <a:noFill/>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GB" altLang="en-US" sz="1500" b="0" i="0" u="none" strike="noStrike" cap="none" normalizeH="0" baseline="0" dirty="0">
                          <a:ln>
                            <a:noFill/>
                          </a:ln>
                          <a:solidFill>
                            <a:schemeClr val="tx1"/>
                          </a:solidFill>
                          <a:effectLst/>
                          <a:latin typeface="Calibri" pitchFamily="34" charset="0"/>
                          <a:cs typeface="Arial" charset="0"/>
                        </a:rPr>
                        <a:t>150</a:t>
                      </a:r>
                    </a:p>
                  </a:txBody>
                  <a:tcPr marT="47548" marB="47548" horzOverflow="overflow">
                    <a:lnL>
                      <a:noFill/>
                    </a:lnL>
                    <a:lnR cap="flat">
                      <a:noFill/>
                    </a:lnR>
                    <a:lnT>
                      <a:noFill/>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GB" altLang="en-US" sz="1500" b="0" i="0" u="none" strike="noStrike" cap="none" normalizeH="0" baseline="0" dirty="0">
                          <a:ln>
                            <a:noFill/>
                          </a:ln>
                          <a:solidFill>
                            <a:schemeClr val="tx1"/>
                          </a:solidFill>
                          <a:effectLst/>
                          <a:latin typeface="Calibri" pitchFamily="34" charset="0"/>
                          <a:cs typeface="Arial" charset="0"/>
                        </a:rPr>
                        <a:t>150</a:t>
                      </a:r>
                    </a:p>
                  </a:txBody>
                  <a:tcPr marT="43959" marB="43959" horzOverflow="overflow">
                    <a:lnL>
                      <a:noFill/>
                    </a:lnL>
                    <a:lnR cap="flat">
                      <a:noFill/>
                    </a:lnR>
                    <a:lnT>
                      <a:noFill/>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GB" altLang="en-US" sz="1500" b="0" i="0" u="none" strike="noStrike" cap="none" normalizeH="0" baseline="0" dirty="0">
                          <a:ln>
                            <a:noFill/>
                          </a:ln>
                          <a:solidFill>
                            <a:schemeClr val="tx1"/>
                          </a:solidFill>
                          <a:effectLst/>
                          <a:latin typeface="Calibri" pitchFamily="34" charset="0"/>
                          <a:cs typeface="Arial" charset="0"/>
                        </a:rPr>
                        <a:t>150</a:t>
                      </a:r>
                    </a:p>
                  </a:txBody>
                  <a:tcPr marT="47548" marB="47548"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2"/>
                  </a:ext>
                </a:extLst>
              </a:tr>
              <a:tr h="601936">
                <a:tc>
                  <a:txBody>
                    <a:bodyPr/>
                    <a:lstStyle>
                      <a:lvl1pPr eaLnBrk="0" hangingPunct="0">
                        <a:spcBef>
                          <a:spcPct val="20000"/>
                        </a:spcBef>
                        <a:defRPr sz="2800">
                          <a:solidFill>
                            <a:schemeClr val="tx1"/>
                          </a:solidFill>
                          <a:latin typeface="Arial" charset="0"/>
                          <a:cs typeface="Arial" charset="0"/>
                        </a:defRPr>
                      </a:lvl1pPr>
                      <a:lvl2pPr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eaLnBrk="0" fontAlgn="base" hangingPunct="0">
                        <a:spcBef>
                          <a:spcPct val="20000"/>
                        </a:spcBef>
                        <a:spcAft>
                          <a:spcPct val="0"/>
                        </a:spcAft>
                        <a:defRPr>
                          <a:solidFill>
                            <a:schemeClr val="tx1"/>
                          </a:solidFill>
                          <a:latin typeface="Arial" charset="0"/>
                          <a:cs typeface="Arial" charset="0"/>
                        </a:defRPr>
                      </a:lvl6pPr>
                      <a:lvl7pPr eaLnBrk="0" fontAlgn="base" hangingPunct="0">
                        <a:spcBef>
                          <a:spcPct val="20000"/>
                        </a:spcBef>
                        <a:spcAft>
                          <a:spcPct val="0"/>
                        </a:spcAft>
                        <a:defRPr>
                          <a:solidFill>
                            <a:schemeClr val="tx1"/>
                          </a:solidFill>
                          <a:latin typeface="Arial" charset="0"/>
                          <a:cs typeface="Arial" charset="0"/>
                        </a:defRPr>
                      </a:lvl7pPr>
                      <a:lvl8pPr eaLnBrk="0" fontAlgn="base" hangingPunct="0">
                        <a:spcBef>
                          <a:spcPct val="20000"/>
                        </a:spcBef>
                        <a:spcAft>
                          <a:spcPct val="0"/>
                        </a:spcAft>
                        <a:defRPr>
                          <a:solidFill>
                            <a:schemeClr val="tx1"/>
                          </a:solidFill>
                          <a:latin typeface="Arial" charset="0"/>
                          <a:cs typeface="Arial" charset="0"/>
                        </a:defRPr>
                      </a:lvl8pPr>
                      <a:lvl9pPr eaLnBrk="0" fontAlgn="base" hangingPunct="0">
                        <a:spcBef>
                          <a:spcPct val="20000"/>
                        </a:spcBef>
                        <a:spcAft>
                          <a:spcPct val="0"/>
                        </a:spcAft>
                        <a:defRPr>
                          <a:solidFill>
                            <a:schemeClr val="tx1"/>
                          </a:solidFill>
                          <a:latin typeface="Arial" charset="0"/>
                          <a:cs typeface="Arial"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GB" altLang="en-US" sz="1500" b="0" i="0" u="none" strike="noStrike" cap="none" normalizeH="0" baseline="0">
                          <a:ln>
                            <a:noFill/>
                          </a:ln>
                          <a:solidFill>
                            <a:schemeClr val="tx1"/>
                          </a:solidFill>
                          <a:effectLst/>
                          <a:latin typeface="Calibri" pitchFamily="34" charset="0"/>
                          <a:cs typeface="Arial" charset="0"/>
                        </a:rPr>
                        <a:t>Special Account</a:t>
                      </a:r>
                      <a:endParaRPr kumimoji="0" lang="en-GB" altLang="en-US" sz="1500" b="0" i="0" u="none" strike="noStrike" cap="none" normalizeH="0" baseline="0" dirty="0">
                        <a:ln>
                          <a:noFill/>
                        </a:ln>
                        <a:solidFill>
                          <a:schemeClr val="tx1"/>
                        </a:solidFill>
                        <a:effectLst/>
                        <a:latin typeface="Calibri" pitchFamily="34" charset="0"/>
                        <a:cs typeface="Arial" charset="0"/>
                      </a:endParaRPr>
                    </a:p>
                  </a:txBody>
                  <a:tcPr marT="45719" marB="45719" horzOverflow="overflow">
                    <a:lnL cap="flat">
                      <a:noFill/>
                    </a:lnL>
                    <a:lnR>
                      <a:noFill/>
                    </a:lnR>
                    <a:lnT>
                      <a:noFill/>
                    </a:lnT>
                    <a:lnB w="28575" cap="flat" cmpd="sng" algn="ctr">
                      <a:solidFill>
                        <a:schemeClr val="bg2"/>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eaLnBrk="0" fontAlgn="base" hangingPunct="0">
                        <a:spcBef>
                          <a:spcPct val="20000"/>
                        </a:spcBef>
                        <a:spcAft>
                          <a:spcPct val="0"/>
                        </a:spcAft>
                        <a:defRPr>
                          <a:solidFill>
                            <a:schemeClr val="tx1"/>
                          </a:solidFill>
                          <a:latin typeface="Arial" charset="0"/>
                          <a:cs typeface="Arial" charset="0"/>
                        </a:defRPr>
                      </a:lvl6pPr>
                      <a:lvl7pPr eaLnBrk="0" fontAlgn="base" hangingPunct="0">
                        <a:spcBef>
                          <a:spcPct val="20000"/>
                        </a:spcBef>
                        <a:spcAft>
                          <a:spcPct val="0"/>
                        </a:spcAft>
                        <a:defRPr>
                          <a:solidFill>
                            <a:schemeClr val="tx1"/>
                          </a:solidFill>
                          <a:latin typeface="Arial" charset="0"/>
                          <a:cs typeface="Arial" charset="0"/>
                        </a:defRPr>
                      </a:lvl7pPr>
                      <a:lvl8pPr eaLnBrk="0" fontAlgn="base" hangingPunct="0">
                        <a:spcBef>
                          <a:spcPct val="20000"/>
                        </a:spcBef>
                        <a:spcAft>
                          <a:spcPct val="0"/>
                        </a:spcAft>
                        <a:defRPr>
                          <a:solidFill>
                            <a:schemeClr val="tx1"/>
                          </a:solidFill>
                          <a:latin typeface="Arial" charset="0"/>
                          <a:cs typeface="Arial" charset="0"/>
                        </a:defRPr>
                      </a:lvl8pPr>
                      <a:lvl9pPr eaLnBrk="0" fontAlgn="base" hangingPunct="0">
                        <a:spcBef>
                          <a:spcPct val="20000"/>
                        </a:spcBef>
                        <a:spcAft>
                          <a:spcPct val="0"/>
                        </a:spcAft>
                        <a:defRPr>
                          <a:solidFill>
                            <a:schemeClr val="tx1"/>
                          </a:solidFill>
                          <a:latin typeface="Arial" charset="0"/>
                          <a:cs typeface="Arial" charset="0"/>
                        </a:defRPr>
                      </a:lvl9p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US" altLang="en-US" sz="1500" b="0" i="0" u="none" strike="noStrike" cap="none" normalizeH="0" baseline="0" dirty="0">
                          <a:ln>
                            <a:noFill/>
                          </a:ln>
                          <a:solidFill>
                            <a:schemeClr val="tx1"/>
                          </a:solidFill>
                          <a:effectLst/>
                          <a:latin typeface="Calibri" pitchFamily="34" charset="0"/>
                          <a:cs typeface="Arial" charset="0"/>
                        </a:rPr>
                        <a:t>200</a:t>
                      </a:r>
                      <a:endParaRPr kumimoji="0" lang="en-GB" altLang="en-US" sz="1500" b="0" i="0" u="none" strike="noStrike" cap="none" normalizeH="0" baseline="0" dirty="0">
                        <a:ln>
                          <a:noFill/>
                        </a:ln>
                        <a:solidFill>
                          <a:schemeClr val="tx1"/>
                        </a:solidFill>
                        <a:effectLst/>
                        <a:latin typeface="Calibri" pitchFamily="34" charset="0"/>
                        <a:cs typeface="Arial" charset="0"/>
                      </a:endParaRPr>
                    </a:p>
                  </a:txBody>
                  <a:tcPr marT="43959" marB="43959" horzOverflow="overflow">
                    <a:lnL>
                      <a:noFill/>
                    </a:lnL>
                    <a:lnR>
                      <a:noFill/>
                    </a:lnR>
                    <a:lnT>
                      <a:noFill/>
                    </a:lnT>
                    <a:lnB w="28575"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GB" altLang="en-US" sz="1500" b="0" i="0" u="none" strike="noStrike" cap="none" normalizeH="0" baseline="0" dirty="0">
                          <a:ln>
                            <a:noFill/>
                          </a:ln>
                          <a:solidFill>
                            <a:schemeClr val="tx1"/>
                          </a:solidFill>
                          <a:effectLst/>
                          <a:latin typeface="Calibri" pitchFamily="34" charset="0"/>
                          <a:cs typeface="Arial" charset="0"/>
                        </a:rPr>
                        <a:t>200</a:t>
                      </a:r>
                    </a:p>
                  </a:txBody>
                  <a:tcPr marT="47548" marB="47548" horzOverflow="overflow">
                    <a:lnL>
                      <a:noFill/>
                    </a:lnL>
                    <a:lnR cap="flat">
                      <a:noFill/>
                    </a:lnR>
                    <a:lnT>
                      <a:noFill/>
                    </a:lnT>
                    <a:lnB w="28575"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GB" altLang="en-US" sz="1500" b="0" i="0" u="none" strike="noStrike" cap="none" normalizeH="0" baseline="0" dirty="0">
                          <a:ln>
                            <a:noFill/>
                          </a:ln>
                          <a:solidFill>
                            <a:schemeClr val="tx1"/>
                          </a:solidFill>
                          <a:effectLst/>
                          <a:latin typeface="Calibri" pitchFamily="34" charset="0"/>
                          <a:cs typeface="Arial" charset="0"/>
                        </a:rPr>
                        <a:t>202</a:t>
                      </a:r>
                    </a:p>
                  </a:txBody>
                  <a:tcPr marT="43959" marB="43959" horzOverflow="overflow">
                    <a:lnL>
                      <a:noFill/>
                    </a:lnL>
                    <a:lnR cap="flat">
                      <a:noFill/>
                    </a:lnR>
                    <a:lnT>
                      <a:noFill/>
                    </a:lnT>
                    <a:lnB w="28575"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GB" altLang="en-US" sz="1500" b="0" i="0" u="none" strike="noStrike" cap="none" normalizeH="0" baseline="0" dirty="0">
                          <a:ln>
                            <a:noFill/>
                          </a:ln>
                          <a:solidFill>
                            <a:schemeClr val="tx1"/>
                          </a:solidFill>
                          <a:effectLst/>
                          <a:latin typeface="Calibri" pitchFamily="34" charset="0"/>
                          <a:cs typeface="Arial" charset="0"/>
                        </a:rPr>
                        <a:t>202</a:t>
                      </a:r>
                    </a:p>
                  </a:txBody>
                  <a:tcPr marT="47548" marB="47548" horzOverflow="overflow">
                    <a:lnL>
                      <a:noFill/>
                    </a:lnL>
                    <a:lnR cap="flat">
                      <a:noFill/>
                    </a:lnR>
                    <a:lnT>
                      <a:noFill/>
                    </a:lnT>
                    <a:lnB w="28575" cap="flat" cmpd="sng" algn="ctr">
                      <a:solidFill>
                        <a:schemeClr val="bg2"/>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652306">
                <a:tc>
                  <a:txBody>
                    <a:bodyPr/>
                    <a:lstStyle>
                      <a:lvl1pPr eaLnBrk="0" hangingPunct="0">
                        <a:spcBef>
                          <a:spcPct val="20000"/>
                        </a:spcBef>
                        <a:defRPr sz="2800">
                          <a:solidFill>
                            <a:schemeClr val="tx1"/>
                          </a:solidFill>
                          <a:latin typeface="Arial" charset="0"/>
                          <a:cs typeface="Arial" charset="0"/>
                        </a:defRPr>
                      </a:lvl1pPr>
                      <a:lvl2pPr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eaLnBrk="0" fontAlgn="base" hangingPunct="0">
                        <a:spcBef>
                          <a:spcPct val="20000"/>
                        </a:spcBef>
                        <a:spcAft>
                          <a:spcPct val="0"/>
                        </a:spcAft>
                        <a:defRPr>
                          <a:solidFill>
                            <a:schemeClr val="tx1"/>
                          </a:solidFill>
                          <a:latin typeface="Arial" charset="0"/>
                          <a:cs typeface="Arial" charset="0"/>
                        </a:defRPr>
                      </a:lvl6pPr>
                      <a:lvl7pPr eaLnBrk="0" fontAlgn="base" hangingPunct="0">
                        <a:spcBef>
                          <a:spcPct val="20000"/>
                        </a:spcBef>
                        <a:spcAft>
                          <a:spcPct val="0"/>
                        </a:spcAft>
                        <a:defRPr>
                          <a:solidFill>
                            <a:schemeClr val="tx1"/>
                          </a:solidFill>
                          <a:latin typeface="Arial" charset="0"/>
                          <a:cs typeface="Arial" charset="0"/>
                        </a:defRPr>
                      </a:lvl7pPr>
                      <a:lvl8pPr eaLnBrk="0" fontAlgn="base" hangingPunct="0">
                        <a:spcBef>
                          <a:spcPct val="20000"/>
                        </a:spcBef>
                        <a:spcAft>
                          <a:spcPct val="0"/>
                        </a:spcAft>
                        <a:defRPr>
                          <a:solidFill>
                            <a:schemeClr val="tx1"/>
                          </a:solidFill>
                          <a:latin typeface="Arial" charset="0"/>
                          <a:cs typeface="Arial" charset="0"/>
                        </a:defRPr>
                      </a:lvl8pPr>
                      <a:lvl9pPr eaLnBrk="0" fontAlgn="base" hangingPunct="0">
                        <a:spcBef>
                          <a:spcPct val="20000"/>
                        </a:spcBef>
                        <a:spcAft>
                          <a:spcPct val="0"/>
                        </a:spcAft>
                        <a:defRPr>
                          <a:solidFill>
                            <a:schemeClr val="tx1"/>
                          </a:solidFill>
                          <a:latin typeface="Arial" charset="0"/>
                          <a:cs typeface="Arial"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GB" altLang="en-US" sz="1500" b="0" i="0" u="none" strike="noStrike" cap="none" normalizeH="0" baseline="0" dirty="0">
                          <a:ln>
                            <a:noFill/>
                          </a:ln>
                          <a:solidFill>
                            <a:schemeClr val="tx1"/>
                          </a:solidFill>
                          <a:effectLst/>
                          <a:latin typeface="Calibri" pitchFamily="34" charset="0"/>
                          <a:cs typeface="Arial" charset="0"/>
                        </a:rPr>
                        <a:t>Combined General Fund</a:t>
                      </a:r>
                    </a:p>
                  </a:txBody>
                  <a:tcPr marT="45719" marB="45719" horzOverflow="overflow">
                    <a:lnL cap="flat">
                      <a:noFill/>
                    </a:lnL>
                    <a:lnR>
                      <a:noFill/>
                    </a:lnR>
                    <a:lnT w="28575" cap="flat" cmpd="sng" algn="ctr">
                      <a:solidFill>
                        <a:schemeClr val="bg2"/>
                      </a:solidFill>
                      <a:prstDash val="solid"/>
                      <a:round/>
                      <a:headEnd type="none" w="med" len="med"/>
                      <a:tailEnd type="none" w="med" len="med"/>
                    </a:lnT>
                    <a:lnB w="28575" cap="flat" cmpd="sng" algn="ctr">
                      <a:solidFill>
                        <a:schemeClr val="bg2"/>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eaLnBrk="0" fontAlgn="base" hangingPunct="0">
                        <a:spcBef>
                          <a:spcPct val="20000"/>
                        </a:spcBef>
                        <a:spcAft>
                          <a:spcPct val="0"/>
                        </a:spcAft>
                        <a:defRPr>
                          <a:solidFill>
                            <a:schemeClr val="tx1"/>
                          </a:solidFill>
                          <a:latin typeface="Arial" charset="0"/>
                          <a:cs typeface="Arial" charset="0"/>
                        </a:defRPr>
                      </a:lvl6pPr>
                      <a:lvl7pPr eaLnBrk="0" fontAlgn="base" hangingPunct="0">
                        <a:spcBef>
                          <a:spcPct val="20000"/>
                        </a:spcBef>
                        <a:spcAft>
                          <a:spcPct val="0"/>
                        </a:spcAft>
                        <a:defRPr>
                          <a:solidFill>
                            <a:schemeClr val="tx1"/>
                          </a:solidFill>
                          <a:latin typeface="Arial" charset="0"/>
                          <a:cs typeface="Arial" charset="0"/>
                        </a:defRPr>
                      </a:lvl7pPr>
                      <a:lvl8pPr eaLnBrk="0" fontAlgn="base" hangingPunct="0">
                        <a:spcBef>
                          <a:spcPct val="20000"/>
                        </a:spcBef>
                        <a:spcAft>
                          <a:spcPct val="0"/>
                        </a:spcAft>
                        <a:defRPr>
                          <a:solidFill>
                            <a:schemeClr val="tx1"/>
                          </a:solidFill>
                          <a:latin typeface="Arial" charset="0"/>
                          <a:cs typeface="Arial" charset="0"/>
                        </a:defRPr>
                      </a:lvl8pPr>
                      <a:lvl9pPr eaLnBrk="0" fontAlgn="base" hangingPunct="0">
                        <a:spcBef>
                          <a:spcPct val="20000"/>
                        </a:spcBef>
                        <a:spcAft>
                          <a:spcPct val="0"/>
                        </a:spcAft>
                        <a:defRPr>
                          <a:solidFill>
                            <a:schemeClr val="tx1"/>
                          </a:solidFill>
                          <a:latin typeface="Arial" charset="0"/>
                          <a:cs typeface="Arial" charset="0"/>
                        </a:defRPr>
                      </a:lvl9p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GB" altLang="en-US" sz="1500" b="1" i="0" u="none" strike="noStrike" cap="none" normalizeH="0" baseline="0" dirty="0">
                          <a:ln>
                            <a:noFill/>
                          </a:ln>
                          <a:solidFill>
                            <a:schemeClr val="tx1"/>
                          </a:solidFill>
                          <a:effectLst/>
                          <a:latin typeface="Calibri" pitchFamily="34" charset="0"/>
                          <a:cs typeface="Arial" charset="0"/>
                        </a:rPr>
                        <a:t>227</a:t>
                      </a:r>
                    </a:p>
                  </a:txBody>
                  <a:tcPr marT="43959" marB="43959" horzOverflow="overflow">
                    <a:lnL>
                      <a:noFill/>
                    </a:lnL>
                    <a:lnR>
                      <a:noFill/>
                    </a:lnR>
                    <a:lnT w="28575" cap="flat" cmpd="sng" algn="ctr">
                      <a:solidFill>
                        <a:schemeClr val="bg2"/>
                      </a:solidFill>
                      <a:prstDash val="solid"/>
                      <a:round/>
                      <a:headEnd type="none" w="med" len="med"/>
                      <a:tailEnd type="none" w="med" len="med"/>
                    </a:lnT>
                    <a:lnB w="28575" cap="flat" cmpd="sng" algn="ctr">
                      <a:solidFill>
                        <a:schemeClr val="bg2"/>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eaLnBrk="0" hangingPunct="0">
                        <a:spcBef>
                          <a:spcPct val="20000"/>
                        </a:spcBef>
                        <a:defRPr sz="2400">
                          <a:solidFill>
                            <a:schemeClr val="tx1"/>
                          </a:solidFill>
                          <a:latin typeface="Arial" charset="0"/>
                          <a:cs typeface="Arial" charset="0"/>
                        </a:defRPr>
                      </a:lvl2pPr>
                      <a:lvl3pPr eaLnBrk="0" hangingPunct="0">
                        <a:spcBef>
                          <a:spcPct val="20000"/>
                        </a:spcBef>
                        <a:defRPr sz="2000">
                          <a:solidFill>
                            <a:schemeClr val="tx1"/>
                          </a:solidFill>
                          <a:latin typeface="Arial" charset="0"/>
                          <a:cs typeface="Arial" charset="0"/>
                        </a:defRPr>
                      </a:lvl3pPr>
                      <a:lvl4pPr eaLnBrk="0" hangingPunct="0">
                        <a:spcBef>
                          <a:spcPct val="20000"/>
                        </a:spcBef>
                        <a:defRPr>
                          <a:solidFill>
                            <a:schemeClr val="tx1"/>
                          </a:solidFill>
                          <a:latin typeface="Arial" charset="0"/>
                          <a:cs typeface="Arial" charset="0"/>
                        </a:defRPr>
                      </a:lvl4pPr>
                      <a:lvl5pPr eaLnBrk="0" hangingPunct="0">
                        <a:spcBef>
                          <a:spcPct val="20000"/>
                        </a:spcBef>
                        <a:defRPr>
                          <a:solidFill>
                            <a:schemeClr val="tx1"/>
                          </a:solidFill>
                          <a:latin typeface="Arial" charset="0"/>
                          <a:cs typeface="Arial" charset="0"/>
                        </a:defRPr>
                      </a:lvl5pPr>
                      <a:lvl6pPr eaLnBrk="0" fontAlgn="base" hangingPunct="0">
                        <a:spcBef>
                          <a:spcPct val="20000"/>
                        </a:spcBef>
                        <a:spcAft>
                          <a:spcPct val="0"/>
                        </a:spcAft>
                        <a:defRPr>
                          <a:solidFill>
                            <a:schemeClr val="tx1"/>
                          </a:solidFill>
                          <a:latin typeface="Arial" charset="0"/>
                          <a:cs typeface="Arial" charset="0"/>
                        </a:defRPr>
                      </a:lvl6pPr>
                      <a:lvl7pPr eaLnBrk="0" fontAlgn="base" hangingPunct="0">
                        <a:spcBef>
                          <a:spcPct val="20000"/>
                        </a:spcBef>
                        <a:spcAft>
                          <a:spcPct val="0"/>
                        </a:spcAft>
                        <a:defRPr>
                          <a:solidFill>
                            <a:schemeClr val="tx1"/>
                          </a:solidFill>
                          <a:latin typeface="Arial" charset="0"/>
                          <a:cs typeface="Arial" charset="0"/>
                        </a:defRPr>
                      </a:lvl7pPr>
                      <a:lvl8pPr eaLnBrk="0" fontAlgn="base" hangingPunct="0">
                        <a:spcBef>
                          <a:spcPct val="20000"/>
                        </a:spcBef>
                        <a:spcAft>
                          <a:spcPct val="0"/>
                        </a:spcAft>
                        <a:defRPr>
                          <a:solidFill>
                            <a:schemeClr val="tx1"/>
                          </a:solidFill>
                          <a:latin typeface="Arial" charset="0"/>
                          <a:cs typeface="Arial" charset="0"/>
                        </a:defRPr>
                      </a:lvl8pPr>
                      <a:lvl9pPr eaLnBrk="0" fontAlgn="base" hangingPunct="0">
                        <a:spcBef>
                          <a:spcPct val="20000"/>
                        </a:spcBef>
                        <a:spcAft>
                          <a:spcPct val="0"/>
                        </a:spcAft>
                        <a:defRPr>
                          <a:solidFill>
                            <a:schemeClr val="tx1"/>
                          </a:solidFill>
                          <a:latin typeface="Arial" charset="0"/>
                          <a:cs typeface="Arial" charset="0"/>
                        </a:defRPr>
                      </a:lvl9p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GB" altLang="en-US" sz="1500" b="1" i="0" u="none" strike="noStrike" cap="none" normalizeH="0" baseline="0" dirty="0">
                          <a:ln>
                            <a:noFill/>
                          </a:ln>
                          <a:solidFill>
                            <a:schemeClr val="tx1"/>
                          </a:solidFill>
                          <a:effectLst/>
                          <a:latin typeface="Calibri" pitchFamily="34" charset="0"/>
                          <a:cs typeface="Arial" charset="0"/>
                        </a:rPr>
                        <a:t>982</a:t>
                      </a:r>
                    </a:p>
                  </a:txBody>
                  <a:tcPr marT="43959" marB="43959" horzOverflow="overflow">
                    <a:lnL>
                      <a:noFill/>
                    </a:lnL>
                    <a:lnR cap="flat">
                      <a:noFill/>
                    </a:lnR>
                    <a:lnT w="28575" cap="flat" cmpd="sng" algn="ctr">
                      <a:solidFill>
                        <a:schemeClr val="bg2"/>
                      </a:solidFill>
                      <a:prstDash val="solid"/>
                      <a:round/>
                      <a:headEnd type="none" w="med" len="med"/>
                      <a:tailEnd type="none" w="med" len="med"/>
                    </a:lnT>
                    <a:lnB w="28575"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GB" altLang="en-US" sz="1500" b="1" i="0" u="none" strike="noStrike" cap="none" normalizeH="0" baseline="0" dirty="0">
                          <a:ln>
                            <a:noFill/>
                          </a:ln>
                          <a:solidFill>
                            <a:schemeClr val="tx1"/>
                          </a:solidFill>
                          <a:effectLst/>
                          <a:latin typeface="Calibri" pitchFamily="34" charset="0"/>
                          <a:cs typeface="Arial" charset="0"/>
                        </a:rPr>
                        <a:t>74</a:t>
                      </a:r>
                    </a:p>
                  </a:txBody>
                  <a:tcPr marT="43959" marB="43959" horzOverflow="overflow">
                    <a:lnL>
                      <a:noFill/>
                    </a:lnL>
                    <a:lnR cap="flat">
                      <a:noFill/>
                    </a:lnR>
                    <a:lnT w="28575" cap="flat" cmpd="sng" algn="ctr">
                      <a:solidFill>
                        <a:schemeClr val="bg2"/>
                      </a:solidFill>
                      <a:prstDash val="solid"/>
                      <a:round/>
                      <a:headEnd type="none" w="med" len="med"/>
                      <a:tailEnd type="none" w="med" len="med"/>
                    </a:lnT>
                    <a:lnB w="28575"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US" altLang="en-US" sz="1500" b="1" i="0" u="none" strike="noStrike" cap="none" normalizeH="0" baseline="0" dirty="0">
                          <a:ln>
                            <a:noFill/>
                          </a:ln>
                          <a:solidFill>
                            <a:schemeClr val="tx1"/>
                          </a:solidFill>
                          <a:effectLst/>
                          <a:latin typeface="Calibri" pitchFamily="34" charset="0"/>
                          <a:cs typeface="Arial" charset="0"/>
                        </a:rPr>
                        <a:t>682</a:t>
                      </a:r>
                    </a:p>
                  </a:txBody>
                  <a:tcPr marT="43959" marB="43959" horzOverflow="overflow">
                    <a:lnL>
                      <a:noFill/>
                    </a:lnL>
                    <a:lnR cap="flat">
                      <a:noFill/>
                    </a:lnR>
                    <a:lnT w="28575" cap="flat" cmpd="sng" algn="ctr">
                      <a:solidFill>
                        <a:schemeClr val="bg2"/>
                      </a:solidFill>
                      <a:prstDash val="solid"/>
                      <a:round/>
                      <a:headEnd type="none" w="med" len="med"/>
                      <a:tailEnd type="none" w="med" len="med"/>
                    </a:lnT>
                    <a:lnB w="28575" cap="flat" cmpd="sng" algn="ctr">
                      <a:solidFill>
                        <a:schemeClr val="bg2"/>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3" name="Object 94">
            <a:extLst>
              <a:ext uri="{FF2B5EF4-FFF2-40B4-BE49-F238E27FC236}">
                <a16:creationId xmlns:a16="http://schemas.microsoft.com/office/drawing/2014/main" id="{CFA010BA-28FE-4E3E-8745-F167954A8A46}"/>
              </a:ext>
            </a:extLst>
          </p:cNvPr>
          <p:cNvGraphicFramePr>
            <a:graphicFrameLocks noChangeAspect="1"/>
          </p:cNvGraphicFramePr>
          <p:nvPr>
            <p:extLst>
              <p:ext uri="{D42A27DB-BD31-4B8C-83A1-F6EECF244321}">
                <p14:modId xmlns:p14="http://schemas.microsoft.com/office/powerpoint/2010/main" val="3727662915"/>
              </p:ext>
            </p:extLst>
          </p:nvPr>
        </p:nvGraphicFramePr>
        <p:xfrm>
          <a:off x="-69879" y="1395158"/>
          <a:ext cx="7747000" cy="4411663"/>
        </p:xfrm>
        <a:graphic>
          <a:graphicData uri="http://schemas.openxmlformats.org/drawingml/2006/chart">
            <c:chart xmlns:c="http://schemas.openxmlformats.org/drawingml/2006/chart" xmlns:r="http://schemas.openxmlformats.org/officeDocument/2006/relationships" r:id="rId2"/>
          </a:graphicData>
        </a:graphic>
      </p:graphicFrame>
      <p:sp>
        <p:nvSpPr>
          <p:cNvPr id="11362" name="Line 9"/>
          <p:cNvSpPr>
            <a:spLocks noChangeShapeType="1"/>
          </p:cNvSpPr>
          <p:nvPr/>
        </p:nvSpPr>
        <p:spPr bwMode="auto">
          <a:xfrm>
            <a:off x="152400" y="9510184"/>
            <a:ext cx="1487488" cy="0"/>
          </a:xfrm>
          <a:prstGeom prst="line">
            <a:avLst/>
          </a:prstGeom>
          <a:noFill/>
          <a:ln w="9525">
            <a:noFill/>
            <a:round/>
            <a:headEnd/>
            <a:tailEnd/>
          </a:ln>
        </p:spPr>
        <p:txBody>
          <a:bodyPr wrap="none"/>
          <a:lstStyle/>
          <a:p>
            <a:endParaRPr lang="en-US"/>
          </a:p>
        </p:txBody>
      </p:sp>
      <p:sp>
        <p:nvSpPr>
          <p:cNvPr id="11363" name="Line 10"/>
          <p:cNvSpPr>
            <a:spLocks noChangeShapeType="1"/>
          </p:cNvSpPr>
          <p:nvPr/>
        </p:nvSpPr>
        <p:spPr bwMode="auto">
          <a:xfrm>
            <a:off x="152400" y="1505779"/>
            <a:ext cx="0" cy="8004405"/>
          </a:xfrm>
          <a:prstGeom prst="line">
            <a:avLst/>
          </a:prstGeom>
          <a:noFill/>
          <a:ln w="9525">
            <a:noFill/>
            <a:round/>
            <a:headEnd/>
            <a:tailEnd/>
          </a:ln>
        </p:spPr>
        <p:txBody>
          <a:bodyPr wrap="none"/>
          <a:lstStyle/>
          <a:p>
            <a:endParaRPr lang="en-US"/>
          </a:p>
        </p:txBody>
      </p:sp>
      <p:sp>
        <p:nvSpPr>
          <p:cNvPr id="11364" name="Line 11"/>
          <p:cNvSpPr>
            <a:spLocks noChangeShapeType="1"/>
          </p:cNvSpPr>
          <p:nvPr/>
        </p:nvSpPr>
        <p:spPr bwMode="auto">
          <a:xfrm>
            <a:off x="7924800" y="1505779"/>
            <a:ext cx="0" cy="8004405"/>
          </a:xfrm>
          <a:prstGeom prst="line">
            <a:avLst/>
          </a:prstGeom>
          <a:noFill/>
          <a:ln w="9525">
            <a:noFill/>
            <a:round/>
            <a:headEnd/>
            <a:tailEnd/>
          </a:ln>
        </p:spPr>
        <p:txBody>
          <a:bodyPr wrap="none"/>
          <a:lstStyle/>
          <a:p>
            <a:endParaRPr lang="en-US"/>
          </a:p>
        </p:txBody>
      </p:sp>
      <p:sp>
        <p:nvSpPr>
          <p:cNvPr id="11366" name="Line 13"/>
          <p:cNvSpPr>
            <a:spLocks noChangeShapeType="1"/>
          </p:cNvSpPr>
          <p:nvPr/>
        </p:nvSpPr>
        <p:spPr bwMode="auto">
          <a:xfrm>
            <a:off x="1639889" y="9510184"/>
            <a:ext cx="1558925" cy="0"/>
          </a:xfrm>
          <a:prstGeom prst="line">
            <a:avLst/>
          </a:prstGeom>
          <a:noFill/>
          <a:ln w="9525">
            <a:noFill/>
            <a:round/>
            <a:headEnd/>
            <a:tailEnd/>
          </a:ln>
        </p:spPr>
        <p:txBody>
          <a:bodyPr wrap="none"/>
          <a:lstStyle/>
          <a:p>
            <a:endParaRPr lang="en-US"/>
          </a:p>
        </p:txBody>
      </p:sp>
      <p:sp>
        <p:nvSpPr>
          <p:cNvPr id="11368" name="Line 15"/>
          <p:cNvSpPr>
            <a:spLocks noChangeShapeType="1"/>
          </p:cNvSpPr>
          <p:nvPr/>
        </p:nvSpPr>
        <p:spPr bwMode="auto">
          <a:xfrm>
            <a:off x="3198814" y="9510184"/>
            <a:ext cx="1558925" cy="0"/>
          </a:xfrm>
          <a:prstGeom prst="line">
            <a:avLst/>
          </a:prstGeom>
          <a:noFill/>
          <a:ln w="9525">
            <a:noFill/>
            <a:round/>
            <a:headEnd/>
            <a:tailEnd/>
          </a:ln>
        </p:spPr>
        <p:txBody>
          <a:bodyPr wrap="none"/>
          <a:lstStyle/>
          <a:p>
            <a:endParaRPr lang="en-US"/>
          </a:p>
        </p:txBody>
      </p:sp>
      <p:sp>
        <p:nvSpPr>
          <p:cNvPr id="11370" name="Line 17"/>
          <p:cNvSpPr>
            <a:spLocks noChangeShapeType="1"/>
          </p:cNvSpPr>
          <p:nvPr/>
        </p:nvSpPr>
        <p:spPr bwMode="auto">
          <a:xfrm>
            <a:off x="4757739" y="9510184"/>
            <a:ext cx="1557337" cy="0"/>
          </a:xfrm>
          <a:prstGeom prst="line">
            <a:avLst/>
          </a:prstGeom>
          <a:noFill/>
          <a:ln w="9525">
            <a:noFill/>
            <a:round/>
            <a:headEnd/>
            <a:tailEnd/>
          </a:ln>
        </p:spPr>
        <p:txBody>
          <a:bodyPr wrap="none"/>
          <a:lstStyle/>
          <a:p>
            <a:endParaRPr lang="en-US"/>
          </a:p>
        </p:txBody>
      </p:sp>
      <p:sp>
        <p:nvSpPr>
          <p:cNvPr id="11372" name="Line 19"/>
          <p:cNvSpPr>
            <a:spLocks noChangeShapeType="1"/>
          </p:cNvSpPr>
          <p:nvPr/>
        </p:nvSpPr>
        <p:spPr bwMode="auto">
          <a:xfrm>
            <a:off x="6315076" y="9510184"/>
            <a:ext cx="1609725" cy="0"/>
          </a:xfrm>
          <a:prstGeom prst="line">
            <a:avLst/>
          </a:prstGeom>
          <a:noFill/>
          <a:ln w="9525">
            <a:noFill/>
            <a:round/>
            <a:headEnd/>
            <a:tailEnd/>
          </a:ln>
        </p:spPr>
        <p:txBody>
          <a:bodyPr wrap="none"/>
          <a:lstStyle/>
          <a:p>
            <a:endParaRPr lang="en-US"/>
          </a:p>
        </p:txBody>
      </p:sp>
      <p:sp>
        <p:nvSpPr>
          <p:cNvPr id="11379" name="Line 9"/>
          <p:cNvSpPr>
            <a:spLocks noChangeShapeType="1"/>
          </p:cNvSpPr>
          <p:nvPr/>
        </p:nvSpPr>
        <p:spPr bwMode="auto">
          <a:xfrm>
            <a:off x="152400" y="9510184"/>
            <a:ext cx="1487488" cy="0"/>
          </a:xfrm>
          <a:prstGeom prst="line">
            <a:avLst/>
          </a:prstGeom>
          <a:noFill/>
          <a:ln w="9525">
            <a:noFill/>
            <a:round/>
            <a:headEnd/>
            <a:tailEnd/>
          </a:ln>
        </p:spPr>
        <p:txBody>
          <a:bodyPr wrap="none"/>
          <a:lstStyle/>
          <a:p>
            <a:endParaRPr lang="en-US"/>
          </a:p>
        </p:txBody>
      </p:sp>
      <p:sp>
        <p:nvSpPr>
          <p:cNvPr id="11380" name="Line 10"/>
          <p:cNvSpPr>
            <a:spLocks noChangeShapeType="1"/>
          </p:cNvSpPr>
          <p:nvPr/>
        </p:nvSpPr>
        <p:spPr bwMode="auto">
          <a:xfrm>
            <a:off x="152400" y="1505779"/>
            <a:ext cx="0" cy="8004405"/>
          </a:xfrm>
          <a:prstGeom prst="line">
            <a:avLst/>
          </a:prstGeom>
          <a:noFill/>
          <a:ln w="9525">
            <a:noFill/>
            <a:round/>
            <a:headEnd/>
            <a:tailEnd/>
          </a:ln>
        </p:spPr>
        <p:txBody>
          <a:bodyPr wrap="none"/>
          <a:lstStyle/>
          <a:p>
            <a:endParaRPr lang="en-US"/>
          </a:p>
        </p:txBody>
      </p:sp>
      <p:sp>
        <p:nvSpPr>
          <p:cNvPr id="11381" name="Line 11"/>
          <p:cNvSpPr>
            <a:spLocks noChangeShapeType="1"/>
          </p:cNvSpPr>
          <p:nvPr/>
        </p:nvSpPr>
        <p:spPr bwMode="auto">
          <a:xfrm>
            <a:off x="7924800" y="1505779"/>
            <a:ext cx="0" cy="8004405"/>
          </a:xfrm>
          <a:prstGeom prst="line">
            <a:avLst/>
          </a:prstGeom>
          <a:noFill/>
          <a:ln w="9525">
            <a:noFill/>
            <a:round/>
            <a:headEnd/>
            <a:tailEnd/>
          </a:ln>
        </p:spPr>
        <p:txBody>
          <a:bodyPr wrap="none"/>
          <a:lstStyle/>
          <a:p>
            <a:endParaRPr lang="en-US"/>
          </a:p>
        </p:txBody>
      </p:sp>
      <p:sp>
        <p:nvSpPr>
          <p:cNvPr id="11383" name="Line 13"/>
          <p:cNvSpPr>
            <a:spLocks noChangeShapeType="1"/>
          </p:cNvSpPr>
          <p:nvPr/>
        </p:nvSpPr>
        <p:spPr bwMode="auto">
          <a:xfrm>
            <a:off x="1639889" y="9510184"/>
            <a:ext cx="1558925" cy="0"/>
          </a:xfrm>
          <a:prstGeom prst="line">
            <a:avLst/>
          </a:prstGeom>
          <a:noFill/>
          <a:ln w="9525">
            <a:noFill/>
            <a:round/>
            <a:headEnd/>
            <a:tailEnd/>
          </a:ln>
        </p:spPr>
        <p:txBody>
          <a:bodyPr wrap="none"/>
          <a:lstStyle/>
          <a:p>
            <a:endParaRPr lang="en-US"/>
          </a:p>
        </p:txBody>
      </p:sp>
      <p:sp>
        <p:nvSpPr>
          <p:cNvPr id="11385" name="Line 15"/>
          <p:cNvSpPr>
            <a:spLocks noChangeShapeType="1"/>
          </p:cNvSpPr>
          <p:nvPr/>
        </p:nvSpPr>
        <p:spPr bwMode="auto">
          <a:xfrm>
            <a:off x="3198814" y="9510184"/>
            <a:ext cx="1558925" cy="0"/>
          </a:xfrm>
          <a:prstGeom prst="line">
            <a:avLst/>
          </a:prstGeom>
          <a:noFill/>
          <a:ln w="9525">
            <a:noFill/>
            <a:round/>
            <a:headEnd/>
            <a:tailEnd/>
          </a:ln>
        </p:spPr>
        <p:txBody>
          <a:bodyPr wrap="none"/>
          <a:lstStyle/>
          <a:p>
            <a:endParaRPr lang="en-US"/>
          </a:p>
        </p:txBody>
      </p:sp>
      <p:sp>
        <p:nvSpPr>
          <p:cNvPr id="11387" name="Line 17"/>
          <p:cNvSpPr>
            <a:spLocks noChangeShapeType="1"/>
          </p:cNvSpPr>
          <p:nvPr/>
        </p:nvSpPr>
        <p:spPr bwMode="auto">
          <a:xfrm>
            <a:off x="4757739" y="9510184"/>
            <a:ext cx="1557337" cy="0"/>
          </a:xfrm>
          <a:prstGeom prst="line">
            <a:avLst/>
          </a:prstGeom>
          <a:noFill/>
          <a:ln w="9525">
            <a:noFill/>
            <a:round/>
            <a:headEnd/>
            <a:tailEnd/>
          </a:ln>
        </p:spPr>
        <p:txBody>
          <a:bodyPr wrap="none"/>
          <a:lstStyle/>
          <a:p>
            <a:endParaRPr lang="en-US"/>
          </a:p>
        </p:txBody>
      </p:sp>
      <p:sp>
        <p:nvSpPr>
          <p:cNvPr id="11389" name="Line 19"/>
          <p:cNvSpPr>
            <a:spLocks noChangeShapeType="1"/>
          </p:cNvSpPr>
          <p:nvPr/>
        </p:nvSpPr>
        <p:spPr bwMode="auto">
          <a:xfrm>
            <a:off x="6315076" y="9510184"/>
            <a:ext cx="1609725" cy="0"/>
          </a:xfrm>
          <a:prstGeom prst="line">
            <a:avLst/>
          </a:prstGeom>
          <a:noFill/>
          <a:ln w="9525">
            <a:noFill/>
            <a:round/>
            <a:headEnd/>
            <a:tailEnd/>
          </a:ln>
        </p:spPr>
        <p:txBody>
          <a:bodyPr wrap="none"/>
          <a:lstStyle/>
          <a:p>
            <a:endParaRPr lang="en-US"/>
          </a:p>
        </p:txBody>
      </p:sp>
      <p:sp>
        <p:nvSpPr>
          <p:cNvPr id="70" name="Rectangle 6"/>
          <p:cNvSpPr>
            <a:spLocks noGrp="1" noChangeArrowheads="1"/>
          </p:cNvSpPr>
          <p:nvPr>
            <p:ph type="sldNum" sz="quarter" idx="12"/>
          </p:nvPr>
        </p:nvSpPr>
        <p:spPr>
          <a:xfrm>
            <a:off x="6480580" y="6412023"/>
            <a:ext cx="2133600" cy="495322"/>
          </a:xfrm>
          <a:noFill/>
        </p:spPr>
        <p:txBody>
          <a:bodyPr/>
          <a:lstStyle/>
          <a:p>
            <a:r>
              <a:rPr lang="en-GB" altLang="en-US" dirty="0">
                <a:latin typeface="Calibri" pitchFamily="34" charset="0"/>
              </a:rPr>
              <a:t>8</a:t>
            </a:r>
          </a:p>
        </p:txBody>
      </p:sp>
      <p:sp>
        <p:nvSpPr>
          <p:cNvPr id="71" name="Text Box 7"/>
          <p:cNvSpPr txBox="1">
            <a:spLocks noChangeArrowheads="1"/>
          </p:cNvSpPr>
          <p:nvPr/>
        </p:nvSpPr>
        <p:spPr bwMode="auto">
          <a:xfrm>
            <a:off x="1127125" y="5174032"/>
            <a:ext cx="184150" cy="381397"/>
          </a:xfrm>
          <a:prstGeom prst="rect">
            <a:avLst/>
          </a:prstGeom>
          <a:noFill/>
          <a:ln w="9525">
            <a:noFill/>
            <a:miter lim="800000"/>
            <a:headEnd/>
            <a:tailEnd/>
          </a:ln>
        </p:spPr>
        <p:txBody>
          <a:bodyPr wrap="none">
            <a:spAutoFit/>
          </a:bodyPr>
          <a:lstStyle/>
          <a:p>
            <a:endParaRPr lang="en-US" altLang="en-US" sz="1800">
              <a:latin typeface="Arial" charset="0"/>
            </a:endParaRPr>
          </a:p>
        </p:txBody>
      </p:sp>
      <p:sp>
        <p:nvSpPr>
          <p:cNvPr id="72" name="Line 8"/>
          <p:cNvSpPr>
            <a:spLocks noChangeShapeType="1"/>
          </p:cNvSpPr>
          <p:nvPr/>
        </p:nvSpPr>
        <p:spPr bwMode="auto">
          <a:xfrm>
            <a:off x="152400" y="1331983"/>
            <a:ext cx="1487488" cy="0"/>
          </a:xfrm>
          <a:prstGeom prst="line">
            <a:avLst/>
          </a:prstGeom>
          <a:noFill/>
          <a:ln w="9525">
            <a:noFill/>
            <a:round/>
            <a:headEnd/>
            <a:tailEnd/>
          </a:ln>
        </p:spPr>
        <p:txBody>
          <a:bodyPr wrap="none"/>
          <a:lstStyle/>
          <a:p>
            <a:endParaRPr lang="en-US"/>
          </a:p>
        </p:txBody>
      </p:sp>
      <p:sp>
        <p:nvSpPr>
          <p:cNvPr id="73" name="Line 12"/>
          <p:cNvSpPr>
            <a:spLocks noChangeShapeType="1"/>
          </p:cNvSpPr>
          <p:nvPr/>
        </p:nvSpPr>
        <p:spPr bwMode="auto">
          <a:xfrm>
            <a:off x="1639889" y="1331983"/>
            <a:ext cx="1558925" cy="0"/>
          </a:xfrm>
          <a:prstGeom prst="line">
            <a:avLst/>
          </a:prstGeom>
          <a:noFill/>
          <a:ln w="9525">
            <a:noFill/>
            <a:round/>
            <a:headEnd/>
            <a:tailEnd/>
          </a:ln>
        </p:spPr>
        <p:txBody>
          <a:bodyPr wrap="none"/>
          <a:lstStyle/>
          <a:p>
            <a:endParaRPr lang="en-US"/>
          </a:p>
        </p:txBody>
      </p:sp>
      <p:sp>
        <p:nvSpPr>
          <p:cNvPr id="74" name="Line 14"/>
          <p:cNvSpPr>
            <a:spLocks noChangeShapeType="1"/>
          </p:cNvSpPr>
          <p:nvPr/>
        </p:nvSpPr>
        <p:spPr bwMode="auto">
          <a:xfrm>
            <a:off x="3198814" y="1331983"/>
            <a:ext cx="1558925" cy="0"/>
          </a:xfrm>
          <a:prstGeom prst="line">
            <a:avLst/>
          </a:prstGeom>
          <a:noFill/>
          <a:ln w="9525">
            <a:noFill/>
            <a:round/>
            <a:headEnd/>
            <a:tailEnd/>
          </a:ln>
        </p:spPr>
        <p:txBody>
          <a:bodyPr wrap="none"/>
          <a:lstStyle/>
          <a:p>
            <a:endParaRPr lang="en-US"/>
          </a:p>
        </p:txBody>
      </p:sp>
      <p:sp>
        <p:nvSpPr>
          <p:cNvPr id="75" name="Line 16"/>
          <p:cNvSpPr>
            <a:spLocks noChangeShapeType="1"/>
          </p:cNvSpPr>
          <p:nvPr/>
        </p:nvSpPr>
        <p:spPr bwMode="auto">
          <a:xfrm>
            <a:off x="4757739" y="1331983"/>
            <a:ext cx="1557337" cy="0"/>
          </a:xfrm>
          <a:prstGeom prst="line">
            <a:avLst/>
          </a:prstGeom>
          <a:noFill/>
          <a:ln w="9525">
            <a:noFill/>
            <a:round/>
            <a:headEnd/>
            <a:tailEnd/>
          </a:ln>
        </p:spPr>
        <p:txBody>
          <a:bodyPr wrap="none"/>
          <a:lstStyle/>
          <a:p>
            <a:endParaRPr lang="en-US"/>
          </a:p>
        </p:txBody>
      </p:sp>
      <p:sp>
        <p:nvSpPr>
          <p:cNvPr id="76" name="Line 18"/>
          <p:cNvSpPr>
            <a:spLocks noChangeShapeType="1"/>
          </p:cNvSpPr>
          <p:nvPr/>
        </p:nvSpPr>
        <p:spPr bwMode="auto">
          <a:xfrm>
            <a:off x="6315076" y="1331983"/>
            <a:ext cx="1609725" cy="0"/>
          </a:xfrm>
          <a:prstGeom prst="line">
            <a:avLst/>
          </a:prstGeom>
          <a:noFill/>
          <a:ln w="9525">
            <a:noFill/>
            <a:round/>
            <a:headEnd/>
            <a:tailEnd/>
          </a:ln>
        </p:spPr>
        <p:txBody>
          <a:bodyPr wrap="none"/>
          <a:lstStyle/>
          <a:p>
            <a:endParaRPr lang="en-US"/>
          </a:p>
        </p:txBody>
      </p:sp>
      <p:sp>
        <p:nvSpPr>
          <p:cNvPr id="77" name="Text Box 7"/>
          <p:cNvSpPr txBox="1">
            <a:spLocks noChangeArrowheads="1"/>
          </p:cNvSpPr>
          <p:nvPr/>
        </p:nvSpPr>
        <p:spPr bwMode="auto">
          <a:xfrm>
            <a:off x="1127125" y="5174032"/>
            <a:ext cx="184150" cy="381397"/>
          </a:xfrm>
          <a:prstGeom prst="rect">
            <a:avLst/>
          </a:prstGeom>
          <a:noFill/>
          <a:ln w="9525">
            <a:noFill/>
            <a:miter lim="800000"/>
            <a:headEnd/>
            <a:tailEnd/>
          </a:ln>
        </p:spPr>
        <p:txBody>
          <a:bodyPr wrap="none">
            <a:spAutoFit/>
          </a:bodyPr>
          <a:lstStyle/>
          <a:p>
            <a:endParaRPr lang="en-US" altLang="en-US" sz="1800">
              <a:latin typeface="Arial" charset="0"/>
            </a:endParaRPr>
          </a:p>
        </p:txBody>
      </p:sp>
      <p:pic>
        <p:nvPicPr>
          <p:cNvPr id="78" name="Picture 4"/>
          <p:cNvPicPr>
            <a:picLocks noChangeAspect="1" noChangeArrowheads="1"/>
          </p:cNvPicPr>
          <p:nvPr/>
        </p:nvPicPr>
        <p:blipFill>
          <a:blip r:embed="rId3"/>
          <a:srcRect/>
          <a:stretch>
            <a:fillRect/>
          </a:stretch>
        </p:blipFill>
        <p:spPr bwMode="auto">
          <a:xfrm>
            <a:off x="7772400" y="222462"/>
            <a:ext cx="1066800" cy="998900"/>
          </a:xfrm>
          <a:prstGeom prst="rect">
            <a:avLst/>
          </a:prstGeom>
          <a:noFill/>
          <a:ln w="9525">
            <a:noFill/>
            <a:miter lim="800000"/>
            <a:headEnd/>
            <a:tailEnd/>
          </a:ln>
        </p:spPr>
      </p:pic>
      <p:sp>
        <p:nvSpPr>
          <p:cNvPr id="79" name="Rectangle 48"/>
          <p:cNvSpPr>
            <a:spLocks/>
          </p:cNvSpPr>
          <p:nvPr/>
        </p:nvSpPr>
        <p:spPr bwMode="auto">
          <a:xfrm>
            <a:off x="7664450" y="217413"/>
            <a:ext cx="76200" cy="6764448"/>
          </a:xfrm>
          <a:prstGeom prst="rect">
            <a:avLst/>
          </a:prstGeom>
          <a:solidFill>
            <a:srgbClr val="C00000"/>
          </a:solidFill>
          <a:ln w="9525">
            <a:noFill/>
            <a:miter lim="800000"/>
            <a:headEnd/>
            <a:tailEnd/>
          </a:ln>
        </p:spPr>
        <p:txBody>
          <a:bodyPr lIns="182880" rIns="182880" anchor="ctr"/>
          <a:lstStyle/>
          <a:p>
            <a:pPr>
              <a:spcAft>
                <a:spcPts val="1000"/>
              </a:spcAft>
            </a:pPr>
            <a:endParaRPr lang="en-US" altLang="ja-JP" sz="800" i="1">
              <a:solidFill>
                <a:srgbClr val="FFFFFF"/>
              </a:solidFill>
              <a:latin typeface="Cambria" pitchFamily="18" charset="0"/>
              <a:ea typeface="SimSun" pitchFamily="2" charset="-122"/>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GB" altLang="ja-JP" sz="1200">
              <a:latin typeface="Times New Roman" pitchFamily="18" charset="0"/>
              <a:ea typeface="ＭＳ 明朝" charset="-128"/>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a:p>
            <a:endParaRPr lang="en-US" altLang="ja-JP" sz="1400" i="1">
              <a:solidFill>
                <a:srgbClr val="FFFFFF"/>
              </a:solidFill>
              <a:latin typeface="Cambria" pitchFamily="18" charset="0"/>
              <a:ea typeface="SimSun" pitchFamily="2" charset="-122"/>
            </a:endParaRPr>
          </a:p>
        </p:txBody>
      </p:sp>
      <p:sp>
        <p:nvSpPr>
          <p:cNvPr id="80" name="Text Box 6"/>
          <p:cNvSpPr txBox="1">
            <a:spLocks noChangeArrowheads="1"/>
          </p:cNvSpPr>
          <p:nvPr/>
        </p:nvSpPr>
        <p:spPr bwMode="auto">
          <a:xfrm>
            <a:off x="7664450" y="1331983"/>
            <a:ext cx="1441450" cy="475509"/>
          </a:xfrm>
          <a:prstGeom prst="rect">
            <a:avLst/>
          </a:prstGeom>
          <a:noFill/>
          <a:ln w="9525">
            <a:noFill/>
            <a:miter lim="800000"/>
            <a:headEnd/>
            <a:tailEnd/>
          </a:ln>
        </p:spPr>
        <p:txBody>
          <a:bodyPr wrap="none">
            <a:spAutoFit/>
          </a:bodyPr>
          <a:lstStyle/>
          <a:p>
            <a:r>
              <a:rPr lang="en-US" altLang="zh-CN" sz="1200" b="1" i="1" dirty="0">
                <a:solidFill>
                  <a:srgbClr val="336699"/>
                </a:solidFill>
                <a:ea typeface="SimSun" pitchFamily="2" charset="-122"/>
              </a:rPr>
              <a:t>The United Nations </a:t>
            </a:r>
            <a:br>
              <a:rPr lang="en-US" altLang="zh-CN" sz="1200" b="1" i="1" dirty="0">
                <a:solidFill>
                  <a:srgbClr val="336699"/>
                </a:solidFill>
                <a:ea typeface="SimSun" pitchFamily="2" charset="-122"/>
              </a:rPr>
            </a:br>
            <a:r>
              <a:rPr lang="en-US" altLang="zh-CN" sz="1200" b="1" i="1" dirty="0">
                <a:solidFill>
                  <a:srgbClr val="336699"/>
                </a:solidFill>
                <a:ea typeface="SimSun" pitchFamily="2" charset="-122"/>
              </a:rPr>
              <a:t>Financial Situation</a:t>
            </a:r>
            <a:endParaRPr lang="en-GB" altLang="en-US" sz="1200" b="1" i="1" dirty="0">
              <a:solidFill>
                <a:srgbClr val="336699"/>
              </a:solidFill>
            </a:endParaRPr>
          </a:p>
        </p:txBody>
      </p:sp>
      <p:sp>
        <p:nvSpPr>
          <p:cNvPr id="81" name="Line 8"/>
          <p:cNvSpPr>
            <a:spLocks noChangeShapeType="1"/>
          </p:cNvSpPr>
          <p:nvPr/>
        </p:nvSpPr>
        <p:spPr bwMode="auto">
          <a:xfrm>
            <a:off x="152400" y="1331983"/>
            <a:ext cx="1487488" cy="0"/>
          </a:xfrm>
          <a:prstGeom prst="line">
            <a:avLst/>
          </a:prstGeom>
          <a:noFill/>
          <a:ln w="9525">
            <a:noFill/>
            <a:round/>
            <a:headEnd/>
            <a:tailEnd/>
          </a:ln>
        </p:spPr>
        <p:txBody>
          <a:bodyPr wrap="none"/>
          <a:lstStyle/>
          <a:p>
            <a:endParaRPr lang="en-US"/>
          </a:p>
        </p:txBody>
      </p:sp>
      <p:sp>
        <p:nvSpPr>
          <p:cNvPr id="82" name="Line 12"/>
          <p:cNvSpPr>
            <a:spLocks noChangeShapeType="1"/>
          </p:cNvSpPr>
          <p:nvPr/>
        </p:nvSpPr>
        <p:spPr bwMode="auto">
          <a:xfrm>
            <a:off x="1639889" y="1331983"/>
            <a:ext cx="1558925" cy="0"/>
          </a:xfrm>
          <a:prstGeom prst="line">
            <a:avLst/>
          </a:prstGeom>
          <a:noFill/>
          <a:ln w="9525">
            <a:noFill/>
            <a:round/>
            <a:headEnd/>
            <a:tailEnd/>
          </a:ln>
        </p:spPr>
        <p:txBody>
          <a:bodyPr wrap="none"/>
          <a:lstStyle/>
          <a:p>
            <a:endParaRPr lang="en-US"/>
          </a:p>
        </p:txBody>
      </p:sp>
      <p:sp>
        <p:nvSpPr>
          <p:cNvPr id="83" name="Line 14"/>
          <p:cNvSpPr>
            <a:spLocks noChangeShapeType="1"/>
          </p:cNvSpPr>
          <p:nvPr/>
        </p:nvSpPr>
        <p:spPr bwMode="auto">
          <a:xfrm>
            <a:off x="3198814" y="1331983"/>
            <a:ext cx="1558925" cy="0"/>
          </a:xfrm>
          <a:prstGeom prst="line">
            <a:avLst/>
          </a:prstGeom>
          <a:noFill/>
          <a:ln w="9525">
            <a:noFill/>
            <a:round/>
            <a:headEnd/>
            <a:tailEnd/>
          </a:ln>
        </p:spPr>
        <p:txBody>
          <a:bodyPr wrap="none"/>
          <a:lstStyle/>
          <a:p>
            <a:endParaRPr lang="en-US"/>
          </a:p>
        </p:txBody>
      </p:sp>
      <p:sp>
        <p:nvSpPr>
          <p:cNvPr id="84" name="Line 16"/>
          <p:cNvSpPr>
            <a:spLocks noChangeShapeType="1"/>
          </p:cNvSpPr>
          <p:nvPr/>
        </p:nvSpPr>
        <p:spPr bwMode="auto">
          <a:xfrm>
            <a:off x="4757739" y="1331983"/>
            <a:ext cx="1557337" cy="0"/>
          </a:xfrm>
          <a:prstGeom prst="line">
            <a:avLst/>
          </a:prstGeom>
          <a:noFill/>
          <a:ln w="9525">
            <a:noFill/>
            <a:round/>
            <a:headEnd/>
            <a:tailEnd/>
          </a:ln>
        </p:spPr>
        <p:txBody>
          <a:bodyPr wrap="none"/>
          <a:lstStyle/>
          <a:p>
            <a:endParaRPr lang="en-US"/>
          </a:p>
        </p:txBody>
      </p:sp>
      <p:sp>
        <p:nvSpPr>
          <p:cNvPr id="85" name="Line 18"/>
          <p:cNvSpPr>
            <a:spLocks noChangeShapeType="1"/>
          </p:cNvSpPr>
          <p:nvPr/>
        </p:nvSpPr>
        <p:spPr bwMode="auto">
          <a:xfrm>
            <a:off x="6315076" y="1331983"/>
            <a:ext cx="1609725" cy="0"/>
          </a:xfrm>
          <a:prstGeom prst="line">
            <a:avLst/>
          </a:prstGeom>
          <a:noFill/>
          <a:ln w="9525">
            <a:noFill/>
            <a:round/>
            <a:headEnd/>
            <a:tailEnd/>
          </a:ln>
        </p:spPr>
        <p:txBody>
          <a:bodyPr wrap="none"/>
          <a:lstStyle/>
          <a:p>
            <a:endParaRPr lang="en-US"/>
          </a:p>
        </p:txBody>
      </p:sp>
      <p:grpSp>
        <p:nvGrpSpPr>
          <p:cNvPr id="87" name="Group 57"/>
          <p:cNvGrpSpPr>
            <a:grpSpLocks/>
          </p:cNvGrpSpPr>
          <p:nvPr/>
        </p:nvGrpSpPr>
        <p:grpSpPr bwMode="auto">
          <a:xfrm>
            <a:off x="7772400" y="2055564"/>
            <a:ext cx="1161349" cy="601394"/>
            <a:chOff x="4824" y="1327"/>
            <a:chExt cx="764" cy="398"/>
          </a:xfrm>
        </p:grpSpPr>
        <p:grpSp>
          <p:nvGrpSpPr>
            <p:cNvPr id="88" name="Group 58"/>
            <p:cNvGrpSpPr>
              <a:grpSpLocks/>
            </p:cNvGrpSpPr>
            <p:nvPr/>
          </p:nvGrpSpPr>
          <p:grpSpPr bwMode="auto">
            <a:xfrm>
              <a:off x="4830" y="1327"/>
              <a:ext cx="758" cy="398"/>
              <a:chOff x="4830" y="1327"/>
              <a:chExt cx="758" cy="398"/>
            </a:xfrm>
          </p:grpSpPr>
          <p:sp>
            <p:nvSpPr>
              <p:cNvPr id="90" name="Text Box 59"/>
              <p:cNvSpPr txBox="1">
                <a:spLocks noChangeArrowheads="1"/>
              </p:cNvSpPr>
              <p:nvPr/>
            </p:nvSpPr>
            <p:spPr bwMode="auto">
              <a:xfrm>
                <a:off x="4830" y="1327"/>
                <a:ext cx="758" cy="189"/>
              </a:xfrm>
              <a:prstGeom prst="rect">
                <a:avLst/>
              </a:prstGeom>
              <a:noFill/>
              <a:ln w="9525">
                <a:noFill/>
                <a:miter lim="800000"/>
                <a:headEnd/>
                <a:tailEnd/>
              </a:ln>
            </p:spPr>
            <p:txBody>
              <a:bodyPr wrap="none">
                <a:spAutoFit/>
              </a:bodyPr>
              <a:lstStyle/>
              <a:p>
                <a:r>
                  <a:rPr lang="en-US" altLang="en-US" sz="1200" b="1">
                    <a:solidFill>
                      <a:srgbClr val="CC0000"/>
                    </a:solidFill>
                  </a:rPr>
                  <a:t>Regular budget</a:t>
                </a:r>
              </a:p>
            </p:txBody>
          </p:sp>
          <p:sp>
            <p:nvSpPr>
              <p:cNvPr id="91" name="Text Box 60"/>
              <p:cNvSpPr txBox="1">
                <a:spLocks noChangeArrowheads="1"/>
              </p:cNvSpPr>
              <p:nvPr/>
            </p:nvSpPr>
            <p:spPr bwMode="auto">
              <a:xfrm>
                <a:off x="4830" y="1429"/>
                <a:ext cx="695" cy="189"/>
              </a:xfrm>
              <a:prstGeom prst="rect">
                <a:avLst/>
              </a:prstGeom>
              <a:noFill/>
              <a:ln w="9525">
                <a:noFill/>
                <a:miter lim="800000"/>
                <a:headEnd/>
                <a:tailEnd/>
              </a:ln>
            </p:spPr>
            <p:txBody>
              <a:bodyPr wrap="none">
                <a:spAutoFit/>
              </a:bodyPr>
              <a:lstStyle/>
              <a:p>
                <a:r>
                  <a:rPr lang="en-US" altLang="en-US" sz="1200" b="1">
                    <a:solidFill>
                      <a:srgbClr val="B2B2B2"/>
                    </a:solidFill>
                  </a:rPr>
                  <a:t>Peacekeeping</a:t>
                </a:r>
              </a:p>
            </p:txBody>
          </p:sp>
          <p:sp>
            <p:nvSpPr>
              <p:cNvPr id="92" name="Text Box 61"/>
              <p:cNvSpPr txBox="1">
                <a:spLocks noChangeArrowheads="1"/>
              </p:cNvSpPr>
              <p:nvPr/>
            </p:nvSpPr>
            <p:spPr bwMode="auto">
              <a:xfrm>
                <a:off x="4830" y="1536"/>
                <a:ext cx="508" cy="189"/>
              </a:xfrm>
              <a:prstGeom prst="rect">
                <a:avLst/>
              </a:prstGeom>
              <a:noFill/>
              <a:ln w="9525">
                <a:noFill/>
                <a:miter lim="800000"/>
                <a:headEnd/>
                <a:tailEnd/>
              </a:ln>
            </p:spPr>
            <p:txBody>
              <a:bodyPr wrap="none">
                <a:spAutoFit/>
              </a:bodyPr>
              <a:lstStyle/>
              <a:p>
                <a:r>
                  <a:rPr lang="en-US" altLang="en-US" sz="1200" b="1">
                    <a:solidFill>
                      <a:srgbClr val="B2B2B2"/>
                    </a:solidFill>
                  </a:rPr>
                  <a:t>Tribunals</a:t>
                </a:r>
              </a:p>
            </p:txBody>
          </p:sp>
        </p:grpSp>
        <p:sp>
          <p:nvSpPr>
            <p:cNvPr id="89" name="Rectangle 63"/>
            <p:cNvSpPr>
              <a:spLocks noChangeArrowheads="1"/>
            </p:cNvSpPr>
            <p:nvPr/>
          </p:nvSpPr>
          <p:spPr bwMode="auto">
            <a:xfrm flipH="1">
              <a:off x="4824" y="1392"/>
              <a:ext cx="48" cy="48"/>
            </a:xfrm>
            <a:prstGeom prst="rect">
              <a:avLst/>
            </a:prstGeom>
            <a:solidFill>
              <a:srgbClr val="CC0000"/>
            </a:solidFill>
            <a:ln w="9525">
              <a:solidFill>
                <a:srgbClr val="CC0000"/>
              </a:solidFill>
              <a:miter lim="800000"/>
              <a:headEnd/>
              <a:tailEnd/>
            </a:ln>
          </p:spPr>
          <p:txBody>
            <a:bodyPr wrap="none" anchor="ctr"/>
            <a:lstStyle/>
            <a:p>
              <a:endParaRPr lang="en-US" altLang="en-US" sz="1800"/>
            </a:p>
          </p:txBody>
        </p:sp>
      </p:grpSp>
      <p:sp>
        <p:nvSpPr>
          <p:cNvPr id="46" name="Text Box 7"/>
          <p:cNvSpPr txBox="1">
            <a:spLocks noChangeArrowheads="1"/>
          </p:cNvSpPr>
          <p:nvPr/>
        </p:nvSpPr>
        <p:spPr bwMode="auto">
          <a:xfrm>
            <a:off x="1127125" y="5174032"/>
            <a:ext cx="184150" cy="381397"/>
          </a:xfrm>
          <a:prstGeom prst="rect">
            <a:avLst/>
          </a:prstGeom>
          <a:noFill/>
          <a:ln w="9525">
            <a:noFill/>
            <a:miter lim="800000"/>
            <a:headEnd/>
            <a:tailEnd/>
          </a:ln>
        </p:spPr>
        <p:txBody>
          <a:bodyPr wrap="none">
            <a:spAutoFit/>
          </a:bodyPr>
          <a:lstStyle/>
          <a:p>
            <a:endParaRPr lang="en-US" altLang="en-US" sz="1800">
              <a:solidFill>
                <a:srgbClr val="000000"/>
              </a:solidFill>
              <a:latin typeface="Arial" charset="0"/>
            </a:endParaRPr>
          </a:p>
        </p:txBody>
      </p:sp>
      <p:sp>
        <p:nvSpPr>
          <p:cNvPr id="47" name="Line 8"/>
          <p:cNvSpPr>
            <a:spLocks noChangeShapeType="1"/>
          </p:cNvSpPr>
          <p:nvPr/>
        </p:nvSpPr>
        <p:spPr bwMode="auto">
          <a:xfrm>
            <a:off x="152400" y="1331983"/>
            <a:ext cx="1487488" cy="0"/>
          </a:xfrm>
          <a:prstGeom prst="line">
            <a:avLst/>
          </a:prstGeom>
          <a:noFill/>
          <a:ln w="9525">
            <a:noFill/>
            <a:round/>
            <a:headEnd/>
            <a:tailEnd/>
          </a:ln>
        </p:spPr>
        <p:txBody>
          <a:bodyPr wrap="none"/>
          <a:lstStyle/>
          <a:p>
            <a:endParaRPr lang="en-US">
              <a:solidFill>
                <a:srgbClr val="000000"/>
              </a:solidFill>
            </a:endParaRPr>
          </a:p>
        </p:txBody>
      </p:sp>
      <p:sp>
        <p:nvSpPr>
          <p:cNvPr id="48" name="Line 12"/>
          <p:cNvSpPr>
            <a:spLocks noChangeShapeType="1"/>
          </p:cNvSpPr>
          <p:nvPr/>
        </p:nvSpPr>
        <p:spPr bwMode="auto">
          <a:xfrm>
            <a:off x="1639889" y="1331983"/>
            <a:ext cx="1558925" cy="0"/>
          </a:xfrm>
          <a:prstGeom prst="line">
            <a:avLst/>
          </a:prstGeom>
          <a:noFill/>
          <a:ln w="9525">
            <a:noFill/>
            <a:round/>
            <a:headEnd/>
            <a:tailEnd/>
          </a:ln>
        </p:spPr>
        <p:txBody>
          <a:bodyPr wrap="none"/>
          <a:lstStyle/>
          <a:p>
            <a:endParaRPr lang="en-US">
              <a:solidFill>
                <a:srgbClr val="000000"/>
              </a:solidFill>
            </a:endParaRPr>
          </a:p>
        </p:txBody>
      </p:sp>
      <p:sp>
        <p:nvSpPr>
          <p:cNvPr id="49" name="Line 14"/>
          <p:cNvSpPr>
            <a:spLocks noChangeShapeType="1"/>
          </p:cNvSpPr>
          <p:nvPr/>
        </p:nvSpPr>
        <p:spPr bwMode="auto">
          <a:xfrm>
            <a:off x="3198814" y="1331983"/>
            <a:ext cx="1558925" cy="0"/>
          </a:xfrm>
          <a:prstGeom prst="line">
            <a:avLst/>
          </a:prstGeom>
          <a:noFill/>
          <a:ln w="9525">
            <a:noFill/>
            <a:round/>
            <a:headEnd/>
            <a:tailEnd/>
          </a:ln>
        </p:spPr>
        <p:txBody>
          <a:bodyPr wrap="none"/>
          <a:lstStyle/>
          <a:p>
            <a:endParaRPr lang="en-US">
              <a:solidFill>
                <a:srgbClr val="000000"/>
              </a:solidFill>
            </a:endParaRPr>
          </a:p>
        </p:txBody>
      </p:sp>
      <p:sp>
        <p:nvSpPr>
          <p:cNvPr id="50" name="Line 16"/>
          <p:cNvSpPr>
            <a:spLocks noChangeShapeType="1"/>
          </p:cNvSpPr>
          <p:nvPr/>
        </p:nvSpPr>
        <p:spPr bwMode="auto">
          <a:xfrm>
            <a:off x="4757739" y="1331983"/>
            <a:ext cx="1557337" cy="0"/>
          </a:xfrm>
          <a:prstGeom prst="line">
            <a:avLst/>
          </a:prstGeom>
          <a:noFill/>
          <a:ln w="9525">
            <a:noFill/>
            <a:round/>
            <a:headEnd/>
            <a:tailEnd/>
          </a:ln>
        </p:spPr>
        <p:txBody>
          <a:bodyPr wrap="none"/>
          <a:lstStyle/>
          <a:p>
            <a:endParaRPr lang="en-US">
              <a:solidFill>
                <a:srgbClr val="000000"/>
              </a:solidFill>
            </a:endParaRPr>
          </a:p>
        </p:txBody>
      </p:sp>
      <p:sp>
        <p:nvSpPr>
          <p:cNvPr id="51" name="Text Box 7"/>
          <p:cNvSpPr txBox="1">
            <a:spLocks noChangeArrowheads="1"/>
          </p:cNvSpPr>
          <p:nvPr/>
        </p:nvSpPr>
        <p:spPr bwMode="auto">
          <a:xfrm>
            <a:off x="1127125" y="5174032"/>
            <a:ext cx="184150" cy="381397"/>
          </a:xfrm>
          <a:prstGeom prst="rect">
            <a:avLst/>
          </a:prstGeom>
          <a:noFill/>
          <a:ln w="9525">
            <a:noFill/>
            <a:miter lim="800000"/>
            <a:headEnd/>
            <a:tailEnd/>
          </a:ln>
        </p:spPr>
        <p:txBody>
          <a:bodyPr wrap="none">
            <a:spAutoFit/>
          </a:bodyPr>
          <a:lstStyle/>
          <a:p>
            <a:endParaRPr lang="en-US" altLang="en-US" sz="1800">
              <a:solidFill>
                <a:srgbClr val="000000"/>
              </a:solidFill>
              <a:latin typeface="Arial" charset="0"/>
            </a:endParaRPr>
          </a:p>
        </p:txBody>
      </p:sp>
      <p:sp>
        <p:nvSpPr>
          <p:cNvPr id="52" name="Line 8"/>
          <p:cNvSpPr>
            <a:spLocks noChangeShapeType="1"/>
          </p:cNvSpPr>
          <p:nvPr/>
        </p:nvSpPr>
        <p:spPr bwMode="auto">
          <a:xfrm>
            <a:off x="152400" y="1331983"/>
            <a:ext cx="1487488" cy="0"/>
          </a:xfrm>
          <a:prstGeom prst="line">
            <a:avLst/>
          </a:prstGeom>
          <a:noFill/>
          <a:ln w="9525">
            <a:noFill/>
            <a:round/>
            <a:headEnd/>
            <a:tailEnd/>
          </a:ln>
        </p:spPr>
        <p:txBody>
          <a:bodyPr wrap="none"/>
          <a:lstStyle/>
          <a:p>
            <a:endParaRPr lang="en-US">
              <a:solidFill>
                <a:srgbClr val="000000"/>
              </a:solidFill>
            </a:endParaRPr>
          </a:p>
        </p:txBody>
      </p:sp>
      <p:sp>
        <p:nvSpPr>
          <p:cNvPr id="53" name="Line 12"/>
          <p:cNvSpPr>
            <a:spLocks noChangeShapeType="1"/>
          </p:cNvSpPr>
          <p:nvPr/>
        </p:nvSpPr>
        <p:spPr bwMode="auto">
          <a:xfrm>
            <a:off x="1639889" y="1331983"/>
            <a:ext cx="1558925" cy="0"/>
          </a:xfrm>
          <a:prstGeom prst="line">
            <a:avLst/>
          </a:prstGeom>
          <a:noFill/>
          <a:ln w="9525">
            <a:noFill/>
            <a:round/>
            <a:headEnd/>
            <a:tailEnd/>
          </a:ln>
        </p:spPr>
        <p:txBody>
          <a:bodyPr wrap="none"/>
          <a:lstStyle/>
          <a:p>
            <a:endParaRPr lang="en-US">
              <a:solidFill>
                <a:srgbClr val="000000"/>
              </a:solidFill>
            </a:endParaRPr>
          </a:p>
        </p:txBody>
      </p:sp>
      <p:sp>
        <p:nvSpPr>
          <p:cNvPr id="54" name="Line 14"/>
          <p:cNvSpPr>
            <a:spLocks noChangeShapeType="1"/>
          </p:cNvSpPr>
          <p:nvPr/>
        </p:nvSpPr>
        <p:spPr bwMode="auto">
          <a:xfrm>
            <a:off x="3198814" y="1331983"/>
            <a:ext cx="1558925" cy="0"/>
          </a:xfrm>
          <a:prstGeom prst="line">
            <a:avLst/>
          </a:prstGeom>
          <a:noFill/>
          <a:ln w="9525">
            <a:noFill/>
            <a:round/>
            <a:headEnd/>
            <a:tailEnd/>
          </a:ln>
        </p:spPr>
        <p:txBody>
          <a:bodyPr wrap="none"/>
          <a:lstStyle/>
          <a:p>
            <a:endParaRPr lang="en-US">
              <a:solidFill>
                <a:srgbClr val="000000"/>
              </a:solidFill>
            </a:endParaRPr>
          </a:p>
        </p:txBody>
      </p:sp>
      <p:sp>
        <p:nvSpPr>
          <p:cNvPr id="55" name="Line 16"/>
          <p:cNvSpPr>
            <a:spLocks noChangeShapeType="1"/>
          </p:cNvSpPr>
          <p:nvPr/>
        </p:nvSpPr>
        <p:spPr bwMode="auto">
          <a:xfrm>
            <a:off x="4757739" y="1331983"/>
            <a:ext cx="1557337" cy="0"/>
          </a:xfrm>
          <a:prstGeom prst="line">
            <a:avLst/>
          </a:prstGeom>
          <a:noFill/>
          <a:ln w="9525">
            <a:noFill/>
            <a:round/>
            <a:headEnd/>
            <a:tailEnd/>
          </a:ln>
        </p:spPr>
        <p:txBody>
          <a:bodyPr wrap="none"/>
          <a:lstStyle/>
          <a:p>
            <a:endParaRPr lang="en-US">
              <a:solidFill>
                <a:srgbClr val="000000"/>
              </a:solidFill>
            </a:endParaRPr>
          </a:p>
        </p:txBody>
      </p:sp>
      <p:sp>
        <p:nvSpPr>
          <p:cNvPr id="56" name="Text Box 53"/>
          <p:cNvSpPr txBox="1">
            <a:spLocks noChangeArrowheads="1"/>
          </p:cNvSpPr>
          <p:nvPr/>
        </p:nvSpPr>
        <p:spPr bwMode="auto">
          <a:xfrm>
            <a:off x="228600" y="6124224"/>
            <a:ext cx="7162800" cy="338554"/>
          </a:xfrm>
          <a:prstGeom prst="rect">
            <a:avLst/>
          </a:prstGeom>
          <a:noFill/>
          <a:ln w="9525">
            <a:noFill/>
            <a:miter lim="800000"/>
            <a:headEnd/>
            <a:tailEnd/>
          </a:ln>
        </p:spPr>
        <p:txBody>
          <a:bodyPr wrap="square">
            <a:spAutoFit/>
          </a:bodyPr>
          <a:lstStyle/>
          <a:p>
            <a:r>
              <a:rPr lang="en-US" altLang="en-US" sz="1600" dirty="0">
                <a:solidFill>
                  <a:srgbClr val="000000"/>
                </a:solidFill>
              </a:rPr>
              <a:t>*     Does not include balances in Working Capital Fund and Special Account</a:t>
            </a:r>
          </a:p>
        </p:txBody>
      </p:sp>
      <p:sp>
        <p:nvSpPr>
          <p:cNvPr id="57" name="Text Box 2"/>
          <p:cNvSpPr txBox="1">
            <a:spLocks noChangeArrowheads="1"/>
          </p:cNvSpPr>
          <p:nvPr/>
        </p:nvSpPr>
        <p:spPr bwMode="auto">
          <a:xfrm>
            <a:off x="152400" y="26229"/>
            <a:ext cx="6777625" cy="1431161"/>
          </a:xfrm>
          <a:prstGeom prst="rect">
            <a:avLst/>
          </a:prstGeom>
          <a:noFill/>
          <a:ln w="9525">
            <a:noFill/>
            <a:miter lim="800000"/>
            <a:headEnd/>
            <a:tailEnd/>
          </a:ln>
        </p:spPr>
        <p:txBody>
          <a:bodyPr wrap="none">
            <a:spAutoFit/>
          </a:bodyPr>
          <a:lstStyle/>
          <a:p>
            <a:r>
              <a:rPr lang="en-GB" altLang="ja-JP" sz="3200" dirty="0">
                <a:ea typeface="ＭＳ Ｐゴシック" pitchFamily="34" charset="-128"/>
              </a:rPr>
              <a:t>Chart 8 - </a:t>
            </a:r>
            <a:r>
              <a:rPr lang="en-GB" altLang="en-US" sz="3200" dirty="0">
                <a:solidFill>
                  <a:srgbClr val="CC0000"/>
                </a:solidFill>
              </a:rPr>
              <a:t>Regular Budget Cash Position*</a:t>
            </a:r>
            <a:br>
              <a:rPr lang="en-GB" altLang="en-US" sz="3200" dirty="0">
                <a:solidFill>
                  <a:srgbClr val="FF0000"/>
                </a:solidFill>
              </a:rPr>
            </a:br>
            <a:r>
              <a:rPr lang="en-US" altLang="en-US" sz="2000" dirty="0">
                <a:solidFill>
                  <a:srgbClr val="000000"/>
                </a:solidFill>
              </a:rPr>
              <a:t>Actual Figures for Regular Budget for </a:t>
            </a:r>
            <a:r>
              <a:rPr lang="en-US" altLang="en-US" sz="2000" dirty="0"/>
              <a:t>2016-2018</a:t>
            </a:r>
          </a:p>
          <a:p>
            <a:r>
              <a:rPr lang="en-GB" altLang="ja-JP" dirty="0">
                <a:solidFill>
                  <a:srgbClr val="000000"/>
                </a:solidFill>
                <a:ea typeface="ＭＳ Ｐゴシック" charset="-128"/>
              </a:rPr>
              <a:t>(US$ millions)</a:t>
            </a:r>
          </a:p>
          <a:p>
            <a:endParaRPr lang="en-GB" altLang="en-US" sz="2000" dirty="0">
              <a:solidFill>
                <a:srgbClr val="000000"/>
              </a:solidFill>
            </a:endParaRPr>
          </a:p>
        </p:txBody>
      </p:sp>
      <p:cxnSp>
        <p:nvCxnSpPr>
          <p:cNvPr id="59" name="Straight Connector 58">
            <a:extLst>
              <a:ext uri="{FF2B5EF4-FFF2-40B4-BE49-F238E27FC236}">
                <a16:creationId xmlns:a16="http://schemas.microsoft.com/office/drawing/2014/main" id="{62A85B97-588F-4843-A98C-855E225FDF2C}"/>
              </a:ext>
            </a:extLst>
          </p:cNvPr>
          <p:cNvCxnSpPr>
            <a:cxnSpLocks/>
          </p:cNvCxnSpPr>
          <p:nvPr/>
        </p:nvCxnSpPr>
        <p:spPr>
          <a:xfrm>
            <a:off x="3352800" y="1978009"/>
            <a:ext cx="0" cy="3340910"/>
          </a:xfrm>
          <a:prstGeom prst="line">
            <a:avLst/>
          </a:prstGeom>
          <a:ln w="9525"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64" name="Straight Connector 63">
            <a:extLst>
              <a:ext uri="{FF2B5EF4-FFF2-40B4-BE49-F238E27FC236}">
                <a16:creationId xmlns:a16="http://schemas.microsoft.com/office/drawing/2014/main" id="{BD533382-778F-443B-A6DE-E643446074E6}"/>
              </a:ext>
            </a:extLst>
          </p:cNvPr>
          <p:cNvCxnSpPr>
            <a:cxnSpLocks/>
          </p:cNvCxnSpPr>
          <p:nvPr/>
        </p:nvCxnSpPr>
        <p:spPr>
          <a:xfrm>
            <a:off x="6400800" y="1978009"/>
            <a:ext cx="0" cy="3340910"/>
          </a:xfrm>
          <a:prstGeom prst="line">
            <a:avLst/>
          </a:prstGeom>
          <a:ln w="9525"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58" name="Text Box 7">
            <a:extLst>
              <a:ext uri="{FF2B5EF4-FFF2-40B4-BE49-F238E27FC236}">
                <a16:creationId xmlns:a16="http://schemas.microsoft.com/office/drawing/2014/main" id="{B822A4B7-1A04-4517-B1E6-749FAD2EE5BA}"/>
              </a:ext>
            </a:extLst>
          </p:cNvPr>
          <p:cNvSpPr txBox="1">
            <a:spLocks noChangeArrowheads="1"/>
          </p:cNvSpPr>
          <p:nvPr/>
        </p:nvSpPr>
        <p:spPr bwMode="auto">
          <a:xfrm>
            <a:off x="1127125" y="5174032"/>
            <a:ext cx="184150" cy="381397"/>
          </a:xfrm>
          <a:prstGeom prst="rect">
            <a:avLst/>
          </a:prstGeom>
          <a:noFill/>
          <a:ln w="9525">
            <a:noFill/>
            <a:miter lim="800000"/>
            <a:headEnd/>
            <a:tailEnd/>
          </a:ln>
        </p:spPr>
        <p:txBody>
          <a:bodyPr wrap="none">
            <a:spAutoFit/>
          </a:bodyPr>
          <a:lstStyle/>
          <a:p>
            <a:endParaRPr lang="en-US" altLang="en-US" sz="1800">
              <a:latin typeface="Arial" charset="0"/>
            </a:endParaRPr>
          </a:p>
        </p:txBody>
      </p:sp>
      <p:sp>
        <p:nvSpPr>
          <p:cNvPr id="61" name="Line 8">
            <a:extLst>
              <a:ext uri="{FF2B5EF4-FFF2-40B4-BE49-F238E27FC236}">
                <a16:creationId xmlns:a16="http://schemas.microsoft.com/office/drawing/2014/main" id="{6B3FBB13-0D0C-4C47-989E-C0232FE629E9}"/>
              </a:ext>
            </a:extLst>
          </p:cNvPr>
          <p:cNvSpPr>
            <a:spLocks noChangeShapeType="1"/>
          </p:cNvSpPr>
          <p:nvPr/>
        </p:nvSpPr>
        <p:spPr bwMode="auto">
          <a:xfrm>
            <a:off x="152400" y="1331983"/>
            <a:ext cx="1487488" cy="0"/>
          </a:xfrm>
          <a:prstGeom prst="line">
            <a:avLst/>
          </a:prstGeom>
          <a:noFill/>
          <a:ln w="9525">
            <a:noFill/>
            <a:round/>
            <a:headEnd/>
            <a:tailEnd/>
          </a:ln>
        </p:spPr>
        <p:txBody>
          <a:bodyPr wrap="none"/>
          <a:lstStyle/>
          <a:p>
            <a:endParaRPr lang="en-US"/>
          </a:p>
        </p:txBody>
      </p:sp>
      <p:sp>
        <p:nvSpPr>
          <p:cNvPr id="62" name="Line 12">
            <a:extLst>
              <a:ext uri="{FF2B5EF4-FFF2-40B4-BE49-F238E27FC236}">
                <a16:creationId xmlns:a16="http://schemas.microsoft.com/office/drawing/2014/main" id="{472E078C-DA09-4355-83F2-DD605602E20B}"/>
              </a:ext>
            </a:extLst>
          </p:cNvPr>
          <p:cNvSpPr>
            <a:spLocks noChangeShapeType="1"/>
          </p:cNvSpPr>
          <p:nvPr/>
        </p:nvSpPr>
        <p:spPr bwMode="auto">
          <a:xfrm>
            <a:off x="1639889" y="1331983"/>
            <a:ext cx="1558925" cy="0"/>
          </a:xfrm>
          <a:prstGeom prst="line">
            <a:avLst/>
          </a:prstGeom>
          <a:noFill/>
          <a:ln w="9525">
            <a:noFill/>
            <a:round/>
            <a:headEnd/>
            <a:tailEnd/>
          </a:ln>
        </p:spPr>
        <p:txBody>
          <a:bodyPr wrap="none"/>
          <a:lstStyle/>
          <a:p>
            <a:endParaRPr lang="en-US"/>
          </a:p>
        </p:txBody>
      </p:sp>
      <p:sp>
        <p:nvSpPr>
          <p:cNvPr id="63" name="Line 14">
            <a:extLst>
              <a:ext uri="{FF2B5EF4-FFF2-40B4-BE49-F238E27FC236}">
                <a16:creationId xmlns:a16="http://schemas.microsoft.com/office/drawing/2014/main" id="{012AB2EF-7072-4F72-8273-7A764D2953D9}"/>
              </a:ext>
            </a:extLst>
          </p:cNvPr>
          <p:cNvSpPr>
            <a:spLocks noChangeShapeType="1"/>
          </p:cNvSpPr>
          <p:nvPr/>
        </p:nvSpPr>
        <p:spPr bwMode="auto">
          <a:xfrm>
            <a:off x="3198814" y="1331983"/>
            <a:ext cx="1558925" cy="0"/>
          </a:xfrm>
          <a:prstGeom prst="line">
            <a:avLst/>
          </a:prstGeom>
          <a:noFill/>
          <a:ln w="9525">
            <a:noFill/>
            <a:round/>
            <a:headEnd/>
            <a:tailEnd/>
          </a:ln>
        </p:spPr>
        <p:txBody>
          <a:bodyPr wrap="none"/>
          <a:lstStyle/>
          <a:p>
            <a:endParaRPr lang="en-US"/>
          </a:p>
        </p:txBody>
      </p:sp>
      <p:sp>
        <p:nvSpPr>
          <p:cNvPr id="65" name="Line 16">
            <a:extLst>
              <a:ext uri="{FF2B5EF4-FFF2-40B4-BE49-F238E27FC236}">
                <a16:creationId xmlns:a16="http://schemas.microsoft.com/office/drawing/2014/main" id="{40557C14-20F0-4FC8-91C6-255AE3593CE5}"/>
              </a:ext>
            </a:extLst>
          </p:cNvPr>
          <p:cNvSpPr>
            <a:spLocks noChangeShapeType="1"/>
          </p:cNvSpPr>
          <p:nvPr/>
        </p:nvSpPr>
        <p:spPr bwMode="auto">
          <a:xfrm>
            <a:off x="4757739" y="1331983"/>
            <a:ext cx="1557337" cy="0"/>
          </a:xfrm>
          <a:prstGeom prst="line">
            <a:avLst/>
          </a:prstGeom>
          <a:noFill/>
          <a:ln w="9525">
            <a:noFill/>
            <a:round/>
            <a:headEnd/>
            <a:tailEnd/>
          </a:ln>
        </p:spPr>
        <p:txBody>
          <a:bodyPr wrap="none"/>
          <a:lstStyle/>
          <a:p>
            <a:endParaRPr lang="en-US"/>
          </a:p>
        </p:txBody>
      </p:sp>
      <p:sp>
        <p:nvSpPr>
          <p:cNvPr id="66" name="Text Box 7">
            <a:extLst>
              <a:ext uri="{FF2B5EF4-FFF2-40B4-BE49-F238E27FC236}">
                <a16:creationId xmlns:a16="http://schemas.microsoft.com/office/drawing/2014/main" id="{FC604A18-DC60-4DE0-BE77-F03F762B76E2}"/>
              </a:ext>
            </a:extLst>
          </p:cNvPr>
          <p:cNvSpPr txBox="1">
            <a:spLocks noChangeArrowheads="1"/>
          </p:cNvSpPr>
          <p:nvPr/>
        </p:nvSpPr>
        <p:spPr bwMode="auto">
          <a:xfrm>
            <a:off x="1127125" y="5174032"/>
            <a:ext cx="184150" cy="381397"/>
          </a:xfrm>
          <a:prstGeom prst="rect">
            <a:avLst/>
          </a:prstGeom>
          <a:noFill/>
          <a:ln w="9525">
            <a:noFill/>
            <a:miter lim="800000"/>
            <a:headEnd/>
            <a:tailEnd/>
          </a:ln>
        </p:spPr>
        <p:txBody>
          <a:bodyPr wrap="none">
            <a:spAutoFit/>
          </a:bodyPr>
          <a:lstStyle/>
          <a:p>
            <a:endParaRPr lang="en-US" altLang="en-US" sz="1800">
              <a:latin typeface="Arial" charset="0"/>
            </a:endParaRPr>
          </a:p>
        </p:txBody>
      </p:sp>
      <p:sp>
        <p:nvSpPr>
          <p:cNvPr id="67" name="Line 8">
            <a:extLst>
              <a:ext uri="{FF2B5EF4-FFF2-40B4-BE49-F238E27FC236}">
                <a16:creationId xmlns:a16="http://schemas.microsoft.com/office/drawing/2014/main" id="{3CE09B56-D371-4901-9541-BB6407544223}"/>
              </a:ext>
            </a:extLst>
          </p:cNvPr>
          <p:cNvSpPr>
            <a:spLocks noChangeShapeType="1"/>
          </p:cNvSpPr>
          <p:nvPr/>
        </p:nvSpPr>
        <p:spPr bwMode="auto">
          <a:xfrm>
            <a:off x="152400" y="1331983"/>
            <a:ext cx="1487488" cy="0"/>
          </a:xfrm>
          <a:prstGeom prst="line">
            <a:avLst/>
          </a:prstGeom>
          <a:noFill/>
          <a:ln w="9525">
            <a:noFill/>
            <a:round/>
            <a:headEnd/>
            <a:tailEnd/>
          </a:ln>
        </p:spPr>
        <p:txBody>
          <a:bodyPr wrap="none"/>
          <a:lstStyle/>
          <a:p>
            <a:endParaRPr lang="en-US"/>
          </a:p>
        </p:txBody>
      </p:sp>
      <p:sp>
        <p:nvSpPr>
          <p:cNvPr id="68" name="Line 12">
            <a:extLst>
              <a:ext uri="{FF2B5EF4-FFF2-40B4-BE49-F238E27FC236}">
                <a16:creationId xmlns:a16="http://schemas.microsoft.com/office/drawing/2014/main" id="{83D036F4-8B00-443A-9D57-7AD4B911C41E}"/>
              </a:ext>
            </a:extLst>
          </p:cNvPr>
          <p:cNvSpPr>
            <a:spLocks noChangeShapeType="1"/>
          </p:cNvSpPr>
          <p:nvPr/>
        </p:nvSpPr>
        <p:spPr bwMode="auto">
          <a:xfrm>
            <a:off x="1639889" y="1331983"/>
            <a:ext cx="1558925" cy="0"/>
          </a:xfrm>
          <a:prstGeom prst="line">
            <a:avLst/>
          </a:prstGeom>
          <a:noFill/>
          <a:ln w="9525">
            <a:noFill/>
            <a:round/>
            <a:headEnd/>
            <a:tailEnd/>
          </a:ln>
        </p:spPr>
        <p:txBody>
          <a:bodyPr wrap="none"/>
          <a:lstStyle/>
          <a:p>
            <a:endParaRPr lang="en-US"/>
          </a:p>
        </p:txBody>
      </p:sp>
      <p:sp>
        <p:nvSpPr>
          <p:cNvPr id="69" name="Line 14">
            <a:extLst>
              <a:ext uri="{FF2B5EF4-FFF2-40B4-BE49-F238E27FC236}">
                <a16:creationId xmlns:a16="http://schemas.microsoft.com/office/drawing/2014/main" id="{FEBA0D9D-A4B5-43C3-8760-538705FEF2A5}"/>
              </a:ext>
            </a:extLst>
          </p:cNvPr>
          <p:cNvSpPr>
            <a:spLocks noChangeShapeType="1"/>
          </p:cNvSpPr>
          <p:nvPr/>
        </p:nvSpPr>
        <p:spPr bwMode="auto">
          <a:xfrm>
            <a:off x="3198814" y="1331983"/>
            <a:ext cx="1558925" cy="0"/>
          </a:xfrm>
          <a:prstGeom prst="line">
            <a:avLst/>
          </a:prstGeom>
          <a:noFill/>
          <a:ln w="9525">
            <a:noFill/>
            <a:round/>
            <a:headEnd/>
            <a:tailEnd/>
          </a:ln>
        </p:spPr>
        <p:txBody>
          <a:bodyPr wrap="none"/>
          <a:lstStyle/>
          <a:p>
            <a:endParaRPr lang="en-US"/>
          </a:p>
        </p:txBody>
      </p:sp>
      <p:sp>
        <p:nvSpPr>
          <p:cNvPr id="86" name="Line 16">
            <a:extLst>
              <a:ext uri="{FF2B5EF4-FFF2-40B4-BE49-F238E27FC236}">
                <a16:creationId xmlns:a16="http://schemas.microsoft.com/office/drawing/2014/main" id="{D6FFA94F-ADF6-4884-84AC-616178A61A58}"/>
              </a:ext>
            </a:extLst>
          </p:cNvPr>
          <p:cNvSpPr>
            <a:spLocks noChangeShapeType="1"/>
          </p:cNvSpPr>
          <p:nvPr/>
        </p:nvSpPr>
        <p:spPr bwMode="auto">
          <a:xfrm>
            <a:off x="4757739" y="1331983"/>
            <a:ext cx="1557337" cy="0"/>
          </a:xfrm>
          <a:prstGeom prst="line">
            <a:avLst/>
          </a:prstGeom>
          <a:noFill/>
          <a:ln w="9525">
            <a:noFill/>
            <a:round/>
            <a:headEnd/>
            <a:tailEnd/>
          </a:ln>
        </p:spPr>
        <p:txBody>
          <a:bodyPr wrap="none"/>
          <a:lstStyle/>
          <a:p>
            <a:endParaRPr lang="en-US"/>
          </a:p>
        </p:txBody>
      </p:sp>
      <p:sp>
        <p:nvSpPr>
          <p:cNvPr id="93" name="Text Box 7">
            <a:extLst>
              <a:ext uri="{FF2B5EF4-FFF2-40B4-BE49-F238E27FC236}">
                <a16:creationId xmlns:a16="http://schemas.microsoft.com/office/drawing/2014/main" id="{AD12492F-C671-433A-B013-226303B318D5}"/>
              </a:ext>
            </a:extLst>
          </p:cNvPr>
          <p:cNvSpPr txBox="1">
            <a:spLocks noChangeArrowheads="1"/>
          </p:cNvSpPr>
          <p:nvPr/>
        </p:nvSpPr>
        <p:spPr bwMode="auto">
          <a:xfrm>
            <a:off x="1127125" y="5174032"/>
            <a:ext cx="184150" cy="381397"/>
          </a:xfrm>
          <a:prstGeom prst="rect">
            <a:avLst/>
          </a:prstGeom>
          <a:noFill/>
          <a:ln w="9525">
            <a:noFill/>
            <a:miter lim="800000"/>
            <a:headEnd/>
            <a:tailEnd/>
          </a:ln>
        </p:spPr>
        <p:txBody>
          <a:bodyPr wrap="none">
            <a:spAutoFit/>
          </a:bodyPr>
          <a:lstStyle/>
          <a:p>
            <a:endParaRPr lang="en-US" altLang="en-US" sz="1800">
              <a:solidFill>
                <a:srgbClr val="000000"/>
              </a:solidFill>
              <a:latin typeface="Arial" charset="0"/>
            </a:endParaRPr>
          </a:p>
        </p:txBody>
      </p:sp>
      <p:sp>
        <p:nvSpPr>
          <p:cNvPr id="94" name="Line 8">
            <a:extLst>
              <a:ext uri="{FF2B5EF4-FFF2-40B4-BE49-F238E27FC236}">
                <a16:creationId xmlns:a16="http://schemas.microsoft.com/office/drawing/2014/main" id="{2ABA6AB8-5F75-4352-8708-C60B94603B18}"/>
              </a:ext>
            </a:extLst>
          </p:cNvPr>
          <p:cNvSpPr>
            <a:spLocks noChangeShapeType="1"/>
          </p:cNvSpPr>
          <p:nvPr/>
        </p:nvSpPr>
        <p:spPr bwMode="auto">
          <a:xfrm>
            <a:off x="152400" y="1331983"/>
            <a:ext cx="1487488" cy="0"/>
          </a:xfrm>
          <a:prstGeom prst="line">
            <a:avLst/>
          </a:prstGeom>
          <a:noFill/>
          <a:ln w="9525">
            <a:noFill/>
            <a:round/>
            <a:headEnd/>
            <a:tailEnd/>
          </a:ln>
        </p:spPr>
        <p:txBody>
          <a:bodyPr wrap="none"/>
          <a:lstStyle/>
          <a:p>
            <a:endParaRPr lang="en-US">
              <a:solidFill>
                <a:srgbClr val="000000"/>
              </a:solidFill>
            </a:endParaRPr>
          </a:p>
        </p:txBody>
      </p:sp>
      <p:sp>
        <p:nvSpPr>
          <p:cNvPr id="95" name="Line 12">
            <a:extLst>
              <a:ext uri="{FF2B5EF4-FFF2-40B4-BE49-F238E27FC236}">
                <a16:creationId xmlns:a16="http://schemas.microsoft.com/office/drawing/2014/main" id="{264B5D87-F594-4432-A636-D56156C55801}"/>
              </a:ext>
            </a:extLst>
          </p:cNvPr>
          <p:cNvSpPr>
            <a:spLocks noChangeShapeType="1"/>
          </p:cNvSpPr>
          <p:nvPr/>
        </p:nvSpPr>
        <p:spPr bwMode="auto">
          <a:xfrm>
            <a:off x="1639889" y="1331983"/>
            <a:ext cx="1558925" cy="0"/>
          </a:xfrm>
          <a:prstGeom prst="line">
            <a:avLst/>
          </a:prstGeom>
          <a:noFill/>
          <a:ln w="9525">
            <a:noFill/>
            <a:round/>
            <a:headEnd/>
            <a:tailEnd/>
          </a:ln>
        </p:spPr>
        <p:txBody>
          <a:bodyPr wrap="none"/>
          <a:lstStyle/>
          <a:p>
            <a:endParaRPr lang="en-US">
              <a:solidFill>
                <a:srgbClr val="000000"/>
              </a:solidFill>
            </a:endParaRPr>
          </a:p>
        </p:txBody>
      </p:sp>
      <p:sp>
        <p:nvSpPr>
          <p:cNvPr id="96" name="Line 14">
            <a:extLst>
              <a:ext uri="{FF2B5EF4-FFF2-40B4-BE49-F238E27FC236}">
                <a16:creationId xmlns:a16="http://schemas.microsoft.com/office/drawing/2014/main" id="{60BB3880-4A8C-4DB0-A582-C4DEA27D063B}"/>
              </a:ext>
            </a:extLst>
          </p:cNvPr>
          <p:cNvSpPr>
            <a:spLocks noChangeShapeType="1"/>
          </p:cNvSpPr>
          <p:nvPr/>
        </p:nvSpPr>
        <p:spPr bwMode="auto">
          <a:xfrm>
            <a:off x="3198814" y="1331983"/>
            <a:ext cx="1558925" cy="0"/>
          </a:xfrm>
          <a:prstGeom prst="line">
            <a:avLst/>
          </a:prstGeom>
          <a:noFill/>
          <a:ln w="9525">
            <a:noFill/>
            <a:round/>
            <a:headEnd/>
            <a:tailEnd/>
          </a:ln>
        </p:spPr>
        <p:txBody>
          <a:bodyPr wrap="none"/>
          <a:lstStyle/>
          <a:p>
            <a:endParaRPr lang="en-US">
              <a:solidFill>
                <a:srgbClr val="000000"/>
              </a:solidFill>
            </a:endParaRPr>
          </a:p>
        </p:txBody>
      </p:sp>
      <p:sp>
        <p:nvSpPr>
          <p:cNvPr id="97" name="Line 16">
            <a:extLst>
              <a:ext uri="{FF2B5EF4-FFF2-40B4-BE49-F238E27FC236}">
                <a16:creationId xmlns:a16="http://schemas.microsoft.com/office/drawing/2014/main" id="{5FE27F13-B094-439A-B9C7-B0395B5FF651}"/>
              </a:ext>
            </a:extLst>
          </p:cNvPr>
          <p:cNvSpPr>
            <a:spLocks noChangeShapeType="1"/>
          </p:cNvSpPr>
          <p:nvPr/>
        </p:nvSpPr>
        <p:spPr bwMode="auto">
          <a:xfrm>
            <a:off x="4757739" y="1331983"/>
            <a:ext cx="1557337" cy="0"/>
          </a:xfrm>
          <a:prstGeom prst="line">
            <a:avLst/>
          </a:prstGeom>
          <a:noFill/>
          <a:ln w="9525">
            <a:noFill/>
            <a:round/>
            <a:headEnd/>
            <a:tailEnd/>
          </a:ln>
        </p:spPr>
        <p:txBody>
          <a:bodyPr wrap="none"/>
          <a:lstStyle/>
          <a:p>
            <a:endParaRPr lang="en-US">
              <a:solidFill>
                <a:srgbClr val="000000"/>
              </a:solidFill>
            </a:endParaRPr>
          </a:p>
        </p:txBody>
      </p:sp>
      <p:sp>
        <p:nvSpPr>
          <p:cNvPr id="98" name="Text Box 7">
            <a:extLst>
              <a:ext uri="{FF2B5EF4-FFF2-40B4-BE49-F238E27FC236}">
                <a16:creationId xmlns:a16="http://schemas.microsoft.com/office/drawing/2014/main" id="{BD2CE72E-D1D6-44E1-9EE6-C10A45114AB9}"/>
              </a:ext>
            </a:extLst>
          </p:cNvPr>
          <p:cNvSpPr txBox="1">
            <a:spLocks noChangeArrowheads="1"/>
          </p:cNvSpPr>
          <p:nvPr/>
        </p:nvSpPr>
        <p:spPr bwMode="auto">
          <a:xfrm>
            <a:off x="1127125" y="5174032"/>
            <a:ext cx="184150" cy="381397"/>
          </a:xfrm>
          <a:prstGeom prst="rect">
            <a:avLst/>
          </a:prstGeom>
          <a:noFill/>
          <a:ln w="9525">
            <a:noFill/>
            <a:miter lim="800000"/>
            <a:headEnd/>
            <a:tailEnd/>
          </a:ln>
        </p:spPr>
        <p:txBody>
          <a:bodyPr wrap="none">
            <a:spAutoFit/>
          </a:bodyPr>
          <a:lstStyle/>
          <a:p>
            <a:endParaRPr lang="en-US" altLang="en-US" sz="1800">
              <a:solidFill>
                <a:srgbClr val="000000"/>
              </a:solidFill>
              <a:latin typeface="Arial" charset="0"/>
            </a:endParaRPr>
          </a:p>
        </p:txBody>
      </p:sp>
      <p:sp>
        <p:nvSpPr>
          <p:cNvPr id="99" name="Line 8">
            <a:extLst>
              <a:ext uri="{FF2B5EF4-FFF2-40B4-BE49-F238E27FC236}">
                <a16:creationId xmlns:a16="http://schemas.microsoft.com/office/drawing/2014/main" id="{004EA74A-D29F-4C8F-AC97-93348A68A4B9}"/>
              </a:ext>
            </a:extLst>
          </p:cNvPr>
          <p:cNvSpPr>
            <a:spLocks noChangeShapeType="1"/>
          </p:cNvSpPr>
          <p:nvPr/>
        </p:nvSpPr>
        <p:spPr bwMode="auto">
          <a:xfrm>
            <a:off x="152400" y="1331983"/>
            <a:ext cx="1487488" cy="0"/>
          </a:xfrm>
          <a:prstGeom prst="line">
            <a:avLst/>
          </a:prstGeom>
          <a:noFill/>
          <a:ln w="9525">
            <a:noFill/>
            <a:round/>
            <a:headEnd/>
            <a:tailEnd/>
          </a:ln>
        </p:spPr>
        <p:txBody>
          <a:bodyPr wrap="none"/>
          <a:lstStyle/>
          <a:p>
            <a:endParaRPr lang="en-US">
              <a:solidFill>
                <a:srgbClr val="000000"/>
              </a:solidFill>
            </a:endParaRPr>
          </a:p>
        </p:txBody>
      </p:sp>
      <p:sp>
        <p:nvSpPr>
          <p:cNvPr id="100" name="Line 12">
            <a:extLst>
              <a:ext uri="{FF2B5EF4-FFF2-40B4-BE49-F238E27FC236}">
                <a16:creationId xmlns:a16="http://schemas.microsoft.com/office/drawing/2014/main" id="{21191EBA-1616-49B4-BD8E-5F107C025B03}"/>
              </a:ext>
            </a:extLst>
          </p:cNvPr>
          <p:cNvSpPr>
            <a:spLocks noChangeShapeType="1"/>
          </p:cNvSpPr>
          <p:nvPr/>
        </p:nvSpPr>
        <p:spPr bwMode="auto">
          <a:xfrm>
            <a:off x="1639889" y="1331983"/>
            <a:ext cx="1558925" cy="0"/>
          </a:xfrm>
          <a:prstGeom prst="line">
            <a:avLst/>
          </a:prstGeom>
          <a:noFill/>
          <a:ln w="9525">
            <a:noFill/>
            <a:round/>
            <a:headEnd/>
            <a:tailEnd/>
          </a:ln>
        </p:spPr>
        <p:txBody>
          <a:bodyPr wrap="none"/>
          <a:lstStyle/>
          <a:p>
            <a:endParaRPr lang="en-US">
              <a:solidFill>
                <a:srgbClr val="000000"/>
              </a:solidFill>
            </a:endParaRPr>
          </a:p>
        </p:txBody>
      </p:sp>
      <p:sp>
        <p:nvSpPr>
          <p:cNvPr id="101" name="Line 14">
            <a:extLst>
              <a:ext uri="{FF2B5EF4-FFF2-40B4-BE49-F238E27FC236}">
                <a16:creationId xmlns:a16="http://schemas.microsoft.com/office/drawing/2014/main" id="{DD4E87BD-F655-473F-B52B-74D4F3F5FB7E}"/>
              </a:ext>
            </a:extLst>
          </p:cNvPr>
          <p:cNvSpPr>
            <a:spLocks noChangeShapeType="1"/>
          </p:cNvSpPr>
          <p:nvPr/>
        </p:nvSpPr>
        <p:spPr bwMode="auto">
          <a:xfrm>
            <a:off x="3198814" y="1331983"/>
            <a:ext cx="1558925" cy="0"/>
          </a:xfrm>
          <a:prstGeom prst="line">
            <a:avLst/>
          </a:prstGeom>
          <a:noFill/>
          <a:ln w="9525">
            <a:noFill/>
            <a:round/>
            <a:headEnd/>
            <a:tailEnd/>
          </a:ln>
        </p:spPr>
        <p:txBody>
          <a:bodyPr wrap="none"/>
          <a:lstStyle/>
          <a:p>
            <a:endParaRPr lang="en-US">
              <a:solidFill>
                <a:srgbClr val="000000"/>
              </a:solidFill>
            </a:endParaRPr>
          </a:p>
        </p:txBody>
      </p:sp>
      <p:sp>
        <p:nvSpPr>
          <p:cNvPr id="102" name="Line 16">
            <a:extLst>
              <a:ext uri="{FF2B5EF4-FFF2-40B4-BE49-F238E27FC236}">
                <a16:creationId xmlns:a16="http://schemas.microsoft.com/office/drawing/2014/main" id="{2454E0AB-C3D9-4160-8F83-62C549B61ACF}"/>
              </a:ext>
            </a:extLst>
          </p:cNvPr>
          <p:cNvSpPr>
            <a:spLocks noChangeShapeType="1"/>
          </p:cNvSpPr>
          <p:nvPr/>
        </p:nvSpPr>
        <p:spPr bwMode="auto">
          <a:xfrm>
            <a:off x="4757739" y="1331983"/>
            <a:ext cx="1557337" cy="0"/>
          </a:xfrm>
          <a:prstGeom prst="line">
            <a:avLst/>
          </a:prstGeom>
          <a:noFill/>
          <a:ln w="9525">
            <a:noFill/>
            <a:round/>
            <a:headEnd/>
            <a:tailEnd/>
          </a:ln>
        </p:spPr>
        <p:txBody>
          <a:bodyPr wrap="none"/>
          <a:lstStyle/>
          <a:p>
            <a:endParaRPr lang="en-US">
              <a:solidFill>
                <a:srgbClr val="000000"/>
              </a:solidFill>
            </a:endParaRP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26517</TotalTime>
  <Words>1974</Words>
  <Application>Microsoft Office PowerPoint</Application>
  <PresentationFormat>Custom</PresentationFormat>
  <Paragraphs>1510</Paragraphs>
  <Slides>24</Slides>
  <Notes>4</Notes>
  <HiddenSlides>0</HiddenSlides>
  <MMClips>0</MMClips>
  <ScaleCrop>false</ScaleCrop>
  <HeadingPairs>
    <vt:vector size="8" baseType="variant">
      <vt:variant>
        <vt:lpstr>Fonts Used</vt:lpstr>
      </vt:variant>
      <vt:variant>
        <vt:i4>8</vt:i4>
      </vt:variant>
      <vt:variant>
        <vt:lpstr>Theme</vt:lpstr>
      </vt:variant>
      <vt:variant>
        <vt:i4>1</vt:i4>
      </vt:variant>
      <vt:variant>
        <vt:lpstr>Embedded OLE Servers</vt:lpstr>
      </vt:variant>
      <vt:variant>
        <vt:i4>2</vt:i4>
      </vt:variant>
      <vt:variant>
        <vt:lpstr>Slide Titles</vt:lpstr>
      </vt:variant>
      <vt:variant>
        <vt:i4>24</vt:i4>
      </vt:variant>
    </vt:vector>
  </HeadingPairs>
  <TitlesOfParts>
    <vt:vector size="35" baseType="lpstr">
      <vt:lpstr>ＭＳ 明朝</vt:lpstr>
      <vt:lpstr>ＭＳ Ｐゴシック</vt:lpstr>
      <vt:lpstr>SimSun</vt:lpstr>
      <vt:lpstr>Arial</vt:lpstr>
      <vt:lpstr>Calibri</vt:lpstr>
      <vt:lpstr>Cambria</vt:lpstr>
      <vt:lpstr>Times New Roman</vt:lpstr>
      <vt:lpstr>Wingdings</vt:lpstr>
      <vt:lpstr>Default Design</vt:lpstr>
      <vt:lpstr>Image</vt:lpstr>
      <vt:lpstr>Worksheet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United Nations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United Nations</dc:creator>
  <cp:lastModifiedBy>Nancy Muyal Beylus</cp:lastModifiedBy>
  <cp:revision>1277</cp:revision>
  <cp:lastPrinted>2018-05-11T16:16:01Z</cp:lastPrinted>
  <dcterms:created xsi:type="dcterms:W3CDTF">2012-05-13T19:46:12Z</dcterms:created>
  <dcterms:modified xsi:type="dcterms:W3CDTF">2019-05-02T18:04:01Z</dcterms:modified>
</cp:coreProperties>
</file>